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7" r:id="rId3"/>
    <p:sldId id="261" r:id="rId4"/>
    <p:sldId id="262" r:id="rId5"/>
    <p:sldId id="260" r:id="rId6"/>
    <p:sldId id="263" r:id="rId7"/>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120" y="61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D8BB1CD-733E-4DAB-81F2-2FC59BB74EFD}" type="datetimeFigureOut">
              <a:rPr kumimoji="1" lang="ja-JP" altLang="en-US" smtClean="0"/>
              <a:t>2014/10/23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8434398-9F90-4D36-AB6E-405F9B3B0994}" type="slidenum">
              <a:rPr kumimoji="1" lang="ja-JP" altLang="en-US" smtClean="0"/>
              <a:t>‹#›</a:t>
            </a:fld>
            <a:endParaRPr kumimoji="1" lang="ja-JP" altLang="en-US"/>
          </a:p>
        </p:txBody>
      </p:sp>
    </p:spTree>
    <p:extLst>
      <p:ext uri="{BB962C8B-B14F-4D97-AF65-F5344CB8AC3E}">
        <p14:creationId xmlns:p14="http://schemas.microsoft.com/office/powerpoint/2010/main" val="1617827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D8BB1CD-733E-4DAB-81F2-2FC59BB74EFD}" type="datetimeFigureOut">
              <a:rPr kumimoji="1" lang="ja-JP" altLang="en-US" smtClean="0"/>
              <a:t>2014/10/23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8434398-9F90-4D36-AB6E-405F9B3B0994}" type="slidenum">
              <a:rPr kumimoji="1" lang="ja-JP" altLang="en-US" smtClean="0"/>
              <a:t>‹#›</a:t>
            </a:fld>
            <a:endParaRPr kumimoji="1" lang="ja-JP" altLang="en-US"/>
          </a:p>
        </p:txBody>
      </p:sp>
    </p:spTree>
    <p:extLst>
      <p:ext uri="{BB962C8B-B14F-4D97-AF65-F5344CB8AC3E}">
        <p14:creationId xmlns:p14="http://schemas.microsoft.com/office/powerpoint/2010/main" val="1680913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D8BB1CD-733E-4DAB-81F2-2FC59BB74EFD}" type="datetimeFigureOut">
              <a:rPr kumimoji="1" lang="ja-JP" altLang="en-US" smtClean="0"/>
              <a:t>2014/10/23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8434398-9F90-4D36-AB6E-405F9B3B0994}" type="slidenum">
              <a:rPr kumimoji="1" lang="ja-JP" altLang="en-US" smtClean="0"/>
              <a:t>‹#›</a:t>
            </a:fld>
            <a:endParaRPr kumimoji="1" lang="ja-JP" altLang="en-US"/>
          </a:p>
        </p:txBody>
      </p:sp>
    </p:spTree>
    <p:extLst>
      <p:ext uri="{BB962C8B-B14F-4D97-AF65-F5344CB8AC3E}">
        <p14:creationId xmlns:p14="http://schemas.microsoft.com/office/powerpoint/2010/main" val="361461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D8BB1CD-733E-4DAB-81F2-2FC59BB74EFD}" type="datetimeFigureOut">
              <a:rPr kumimoji="1" lang="ja-JP" altLang="en-US" smtClean="0"/>
              <a:t>2014/10/23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8434398-9F90-4D36-AB6E-405F9B3B0994}" type="slidenum">
              <a:rPr kumimoji="1" lang="ja-JP" altLang="en-US" smtClean="0"/>
              <a:t>‹#›</a:t>
            </a:fld>
            <a:endParaRPr kumimoji="1" lang="ja-JP" altLang="en-US"/>
          </a:p>
        </p:txBody>
      </p:sp>
    </p:spTree>
    <p:extLst>
      <p:ext uri="{BB962C8B-B14F-4D97-AF65-F5344CB8AC3E}">
        <p14:creationId xmlns:p14="http://schemas.microsoft.com/office/powerpoint/2010/main" val="4043832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5D8BB1CD-733E-4DAB-81F2-2FC59BB74EFD}" type="datetimeFigureOut">
              <a:rPr kumimoji="1" lang="ja-JP" altLang="en-US" smtClean="0"/>
              <a:t>2014/10/23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8434398-9F90-4D36-AB6E-405F9B3B0994}" type="slidenum">
              <a:rPr kumimoji="1" lang="ja-JP" altLang="en-US" smtClean="0"/>
              <a:t>‹#›</a:t>
            </a:fld>
            <a:endParaRPr kumimoji="1" lang="ja-JP" altLang="en-US"/>
          </a:p>
        </p:txBody>
      </p:sp>
    </p:spTree>
    <p:extLst>
      <p:ext uri="{BB962C8B-B14F-4D97-AF65-F5344CB8AC3E}">
        <p14:creationId xmlns:p14="http://schemas.microsoft.com/office/powerpoint/2010/main" val="2646439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5D8BB1CD-733E-4DAB-81F2-2FC59BB74EFD}" type="datetimeFigureOut">
              <a:rPr kumimoji="1" lang="ja-JP" altLang="en-US" smtClean="0"/>
              <a:t>2014/10/23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8434398-9F90-4D36-AB6E-405F9B3B0994}" type="slidenum">
              <a:rPr kumimoji="1" lang="ja-JP" altLang="en-US" smtClean="0"/>
              <a:t>‹#›</a:t>
            </a:fld>
            <a:endParaRPr kumimoji="1" lang="ja-JP" altLang="en-US"/>
          </a:p>
        </p:txBody>
      </p:sp>
    </p:spTree>
    <p:extLst>
      <p:ext uri="{BB962C8B-B14F-4D97-AF65-F5344CB8AC3E}">
        <p14:creationId xmlns:p14="http://schemas.microsoft.com/office/powerpoint/2010/main" val="741870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5D8BB1CD-733E-4DAB-81F2-2FC59BB74EFD}" type="datetimeFigureOut">
              <a:rPr kumimoji="1" lang="ja-JP" altLang="en-US" smtClean="0"/>
              <a:t>2014/10/23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8434398-9F90-4D36-AB6E-405F9B3B0994}" type="slidenum">
              <a:rPr kumimoji="1" lang="ja-JP" altLang="en-US" smtClean="0"/>
              <a:t>‹#›</a:t>
            </a:fld>
            <a:endParaRPr kumimoji="1" lang="ja-JP" altLang="en-US"/>
          </a:p>
        </p:txBody>
      </p:sp>
    </p:spTree>
    <p:extLst>
      <p:ext uri="{BB962C8B-B14F-4D97-AF65-F5344CB8AC3E}">
        <p14:creationId xmlns:p14="http://schemas.microsoft.com/office/powerpoint/2010/main" val="1044700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5D8BB1CD-733E-4DAB-81F2-2FC59BB74EFD}" type="datetimeFigureOut">
              <a:rPr kumimoji="1" lang="ja-JP" altLang="en-US" smtClean="0"/>
              <a:t>2014/10/23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8434398-9F90-4D36-AB6E-405F9B3B0994}" type="slidenum">
              <a:rPr kumimoji="1" lang="ja-JP" altLang="en-US" smtClean="0"/>
              <a:t>‹#›</a:t>
            </a:fld>
            <a:endParaRPr kumimoji="1" lang="ja-JP" altLang="en-US"/>
          </a:p>
        </p:txBody>
      </p:sp>
    </p:spTree>
    <p:extLst>
      <p:ext uri="{BB962C8B-B14F-4D97-AF65-F5344CB8AC3E}">
        <p14:creationId xmlns:p14="http://schemas.microsoft.com/office/powerpoint/2010/main" val="624853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D8BB1CD-733E-4DAB-81F2-2FC59BB74EFD}" type="datetimeFigureOut">
              <a:rPr kumimoji="1" lang="ja-JP" altLang="en-US" smtClean="0"/>
              <a:t>2014/10/23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8434398-9F90-4D36-AB6E-405F9B3B0994}" type="slidenum">
              <a:rPr kumimoji="1" lang="ja-JP" altLang="en-US" smtClean="0"/>
              <a:t>‹#›</a:t>
            </a:fld>
            <a:endParaRPr kumimoji="1" lang="ja-JP" altLang="en-US"/>
          </a:p>
        </p:txBody>
      </p:sp>
    </p:spTree>
    <p:extLst>
      <p:ext uri="{BB962C8B-B14F-4D97-AF65-F5344CB8AC3E}">
        <p14:creationId xmlns:p14="http://schemas.microsoft.com/office/powerpoint/2010/main" val="3602699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D8BB1CD-733E-4DAB-81F2-2FC59BB74EFD}" type="datetimeFigureOut">
              <a:rPr kumimoji="1" lang="ja-JP" altLang="en-US" smtClean="0"/>
              <a:t>2014/10/23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8434398-9F90-4D36-AB6E-405F9B3B0994}" type="slidenum">
              <a:rPr kumimoji="1" lang="ja-JP" altLang="en-US" smtClean="0"/>
              <a:t>‹#›</a:t>
            </a:fld>
            <a:endParaRPr kumimoji="1" lang="ja-JP" altLang="en-US"/>
          </a:p>
        </p:txBody>
      </p:sp>
    </p:spTree>
    <p:extLst>
      <p:ext uri="{BB962C8B-B14F-4D97-AF65-F5344CB8AC3E}">
        <p14:creationId xmlns:p14="http://schemas.microsoft.com/office/powerpoint/2010/main" val="1088206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D8BB1CD-733E-4DAB-81F2-2FC59BB74EFD}" type="datetimeFigureOut">
              <a:rPr kumimoji="1" lang="ja-JP" altLang="en-US" smtClean="0"/>
              <a:t>2014/10/23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8434398-9F90-4D36-AB6E-405F9B3B0994}" type="slidenum">
              <a:rPr kumimoji="1" lang="ja-JP" altLang="en-US" smtClean="0"/>
              <a:t>‹#›</a:t>
            </a:fld>
            <a:endParaRPr kumimoji="1" lang="ja-JP" altLang="en-US"/>
          </a:p>
        </p:txBody>
      </p:sp>
    </p:spTree>
    <p:extLst>
      <p:ext uri="{BB962C8B-B14F-4D97-AF65-F5344CB8AC3E}">
        <p14:creationId xmlns:p14="http://schemas.microsoft.com/office/powerpoint/2010/main" val="2159008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8BB1CD-733E-4DAB-81F2-2FC59BB74EFD}" type="datetimeFigureOut">
              <a:rPr kumimoji="1" lang="ja-JP" altLang="en-US" smtClean="0"/>
              <a:t>2014/10/23</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434398-9F90-4D36-AB6E-405F9B3B0994}" type="slidenum">
              <a:rPr kumimoji="1" lang="ja-JP" altLang="en-US" smtClean="0"/>
              <a:t>‹#›</a:t>
            </a:fld>
            <a:endParaRPr kumimoji="1" lang="ja-JP" altLang="en-US"/>
          </a:p>
        </p:txBody>
      </p:sp>
    </p:spTree>
    <p:extLst>
      <p:ext uri="{BB962C8B-B14F-4D97-AF65-F5344CB8AC3E}">
        <p14:creationId xmlns:p14="http://schemas.microsoft.com/office/powerpoint/2010/main" val="11813047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4343" y="590143"/>
            <a:ext cx="4519352" cy="4450957"/>
          </a:xfrm>
          <a:prstGeom prst="rect">
            <a:avLst/>
          </a:prstGeom>
        </p:spPr>
      </p:pic>
      <p:sp>
        <p:nvSpPr>
          <p:cNvPr id="2" name="テキスト ボックス 1"/>
          <p:cNvSpPr txBox="1"/>
          <p:nvPr/>
        </p:nvSpPr>
        <p:spPr>
          <a:xfrm>
            <a:off x="266007" y="241069"/>
            <a:ext cx="5865708" cy="369332"/>
          </a:xfrm>
          <a:prstGeom prst="rect">
            <a:avLst/>
          </a:prstGeom>
          <a:noFill/>
        </p:spPr>
        <p:txBody>
          <a:bodyPr wrap="none" rtlCol="0">
            <a:spAutoFit/>
          </a:bodyPr>
          <a:lstStyle/>
          <a:p>
            <a:r>
              <a:rPr kumimoji="1" lang="en-US" altLang="ja-JP" smtClean="0"/>
              <a:t>BL5S1 </a:t>
            </a:r>
            <a:r>
              <a:rPr lang="ja-JP" altLang="en-US" smtClean="0"/>
              <a:t>への簡易高エネルギー除去ミラー導入に関する検討</a:t>
            </a:r>
            <a:endParaRPr kumimoji="1" lang="ja-JP" altLang="en-US"/>
          </a:p>
        </p:txBody>
      </p:sp>
      <p:sp>
        <p:nvSpPr>
          <p:cNvPr id="3" name="テキスト ボックス 2"/>
          <p:cNvSpPr txBox="1"/>
          <p:nvPr/>
        </p:nvSpPr>
        <p:spPr>
          <a:xfrm>
            <a:off x="332510" y="689958"/>
            <a:ext cx="3325090" cy="5632311"/>
          </a:xfrm>
          <a:prstGeom prst="rect">
            <a:avLst/>
          </a:prstGeom>
          <a:noFill/>
        </p:spPr>
        <p:txBody>
          <a:bodyPr wrap="square" rtlCol="0">
            <a:spAutoFit/>
          </a:bodyPr>
          <a:lstStyle/>
          <a:p>
            <a:pPr algn="just"/>
            <a:r>
              <a:rPr kumimoji="1" lang="ja-JP" altLang="en-US" sz="1200" dirty="0" smtClean="0"/>
              <a:t>背景：</a:t>
            </a:r>
            <a:endParaRPr kumimoji="1" lang="en-US" altLang="ja-JP" sz="1200" dirty="0" smtClean="0"/>
          </a:p>
          <a:p>
            <a:pPr algn="just"/>
            <a:r>
              <a:rPr kumimoji="1" lang="ja-JP" altLang="en-US" sz="1200" dirty="0" smtClean="0"/>
              <a:t>　</a:t>
            </a:r>
            <a:r>
              <a:rPr kumimoji="1" lang="en-US" altLang="ja-JP" sz="1200" dirty="0" smtClean="0"/>
              <a:t>BL5S1</a:t>
            </a:r>
            <a:r>
              <a:rPr kumimoji="1" lang="ja-JP" altLang="en-US" sz="1200" dirty="0" smtClean="0"/>
              <a:t>は通常の状態で、上限</a:t>
            </a:r>
            <a:r>
              <a:rPr kumimoji="1" lang="en-US" altLang="ja-JP" sz="1200" dirty="0" smtClean="0"/>
              <a:t>20keV</a:t>
            </a:r>
            <a:r>
              <a:rPr lang="ja-JP" altLang="en-US" sz="1200" dirty="0" smtClean="0"/>
              <a:t>がカットオフになる角度にミラーを入れている。このため低エネルギー側の測定は、その</a:t>
            </a:r>
            <a:r>
              <a:rPr lang="en-US" altLang="ja-JP" sz="1200" dirty="0" smtClean="0"/>
              <a:t>1/3, 6</a:t>
            </a:r>
            <a:r>
              <a:rPr lang="ja-JP" altLang="en-US" sz="1200" dirty="0" smtClean="0"/>
              <a:t>～</a:t>
            </a:r>
            <a:r>
              <a:rPr lang="en-US" altLang="ja-JP" sz="1200" dirty="0" smtClean="0"/>
              <a:t>7keV</a:t>
            </a:r>
            <a:r>
              <a:rPr lang="ja-JP" altLang="en-US" sz="1200" dirty="0" smtClean="0"/>
              <a:t>近辺</a:t>
            </a:r>
            <a:r>
              <a:rPr lang="ja-JP" altLang="en-US" sz="1200" dirty="0"/>
              <a:t>以下</a:t>
            </a:r>
            <a:r>
              <a:rPr lang="ja-JP" altLang="en-US" sz="1200" dirty="0" smtClean="0"/>
              <a:t>になると高次光の影響が無視できなくなる。この対策として、</a:t>
            </a:r>
            <a:r>
              <a:rPr lang="en-US" altLang="ja-JP" sz="1200" dirty="0" smtClean="0"/>
              <a:t>5S1</a:t>
            </a:r>
            <a:r>
              <a:rPr lang="ja-JP" altLang="en-US" sz="1200" dirty="0" smtClean="0"/>
              <a:t>では「低エネルギーモード」と称してミラーの角度を変え、</a:t>
            </a:r>
            <a:r>
              <a:rPr lang="en-US" altLang="ja-JP" sz="1200" dirty="0" smtClean="0"/>
              <a:t>15keV</a:t>
            </a:r>
            <a:r>
              <a:rPr lang="ja-JP" altLang="en-US" sz="1200" dirty="0" smtClean="0"/>
              <a:t>付近をカットオフにした設定で</a:t>
            </a:r>
            <a:r>
              <a:rPr lang="en-US" altLang="ja-JP" sz="1200" dirty="0" smtClean="0"/>
              <a:t>5keV</a:t>
            </a:r>
            <a:r>
              <a:rPr lang="ja-JP" altLang="en-US" sz="1200" dirty="0" err="1" smtClean="0"/>
              <a:t>までの</a:t>
            </a:r>
            <a:r>
              <a:rPr lang="ja-JP" altLang="en-US" sz="1200" dirty="0" smtClean="0"/>
              <a:t>測定に対応している。</a:t>
            </a:r>
            <a:endParaRPr lang="en-US" altLang="ja-JP" sz="1200" dirty="0" smtClean="0"/>
          </a:p>
          <a:p>
            <a:pPr algn="just"/>
            <a:endParaRPr kumimoji="1" lang="en-US" altLang="ja-JP" sz="1200" dirty="0"/>
          </a:p>
          <a:p>
            <a:pPr algn="just"/>
            <a:r>
              <a:rPr lang="ja-JP" altLang="en-US" sz="1200" dirty="0" smtClean="0"/>
              <a:t>問題点：</a:t>
            </a:r>
            <a:endParaRPr lang="en-US" altLang="ja-JP" sz="1200" dirty="0" smtClean="0"/>
          </a:p>
          <a:p>
            <a:pPr algn="just"/>
            <a:r>
              <a:rPr kumimoji="1" lang="ja-JP" altLang="en-US" sz="1200" dirty="0"/>
              <a:t>　</a:t>
            </a:r>
            <a:r>
              <a:rPr kumimoji="1" lang="en-US" altLang="ja-JP" sz="1200" dirty="0" smtClean="0"/>
              <a:t>BL5S1</a:t>
            </a:r>
            <a:r>
              <a:rPr kumimoji="1" lang="ja-JP" altLang="en-US" sz="1200" dirty="0" smtClean="0"/>
              <a:t>の第二ミラーは集光用に使用されているが、</a:t>
            </a:r>
            <a:r>
              <a:rPr lang="ja-JP" altLang="en-US" sz="1200" dirty="0" smtClean="0"/>
              <a:t>上記の</a:t>
            </a:r>
            <a:r>
              <a:rPr lang="ja-JP" altLang="en-US" sz="1200" dirty="0"/>
              <a:t>方法</a:t>
            </a:r>
            <a:r>
              <a:rPr lang="ja-JP" altLang="en-US" sz="1200" dirty="0" smtClean="0"/>
              <a:t>では、ミラーを設計の角度と違う角度で使うことになるため、集光が効かず、かつ、光の形状が歪んで強く湾曲した形になる。実用的には形が崩れた光を適当にスリットで整形し、綺麗な形の光にするので、利用できるフラックスが大きく減少する</a:t>
            </a:r>
            <a:r>
              <a:rPr lang="en-US" altLang="ja-JP" sz="1200" dirty="0" smtClean="0"/>
              <a:t>(1/10</a:t>
            </a:r>
            <a:r>
              <a:rPr lang="ja-JP" altLang="en-US" sz="1200" dirty="0" smtClean="0"/>
              <a:t>以下</a:t>
            </a:r>
            <a:r>
              <a:rPr lang="en-US" altLang="ja-JP" sz="1200" dirty="0" smtClean="0"/>
              <a:t>?)</a:t>
            </a:r>
            <a:r>
              <a:rPr lang="ja-JP" altLang="en-US" sz="1200" dirty="0" err="1" smtClean="0"/>
              <a:t>。</a:t>
            </a:r>
            <a:endParaRPr lang="en-US" altLang="ja-JP" sz="1200" dirty="0" smtClean="0"/>
          </a:p>
          <a:p>
            <a:pPr algn="just"/>
            <a:endParaRPr kumimoji="1" lang="en-US" altLang="ja-JP" sz="1200" dirty="0"/>
          </a:p>
          <a:p>
            <a:pPr algn="just"/>
            <a:r>
              <a:rPr lang="ja-JP" altLang="en-US" sz="1200" dirty="0" smtClean="0"/>
              <a:t>対策</a:t>
            </a:r>
            <a:r>
              <a:rPr lang="en-US" altLang="ja-JP" sz="1200" dirty="0" smtClean="0"/>
              <a:t>: </a:t>
            </a:r>
          </a:p>
          <a:p>
            <a:pPr algn="just"/>
            <a:r>
              <a:rPr kumimoji="1" lang="ja-JP" altLang="en-US" sz="1200" dirty="0"/>
              <a:t>　</a:t>
            </a:r>
            <a:r>
              <a:rPr kumimoji="1" lang="ja-JP" altLang="en-US" sz="1200" dirty="0" smtClean="0"/>
              <a:t>ビームラインの既存のミラーは設計角のままで使用して</a:t>
            </a:r>
            <a:r>
              <a:rPr kumimoji="1" lang="en-US" altLang="ja-JP" sz="1200" dirty="0" smtClean="0"/>
              <a:t>20keV</a:t>
            </a:r>
            <a:r>
              <a:rPr kumimoji="1" lang="ja-JP" altLang="en-US" sz="1200" dirty="0" err="1" smtClean="0"/>
              <a:t>までを</a:t>
            </a:r>
            <a:r>
              <a:rPr kumimoji="1" lang="ja-JP" altLang="en-US" sz="1200" dirty="0" smtClean="0"/>
              <a:t>通し、ハッチ内に高次光カットだけを目的とした追加のミラーを置くことで低エネルギーモードが実現できないか検討した。こうすることで、低エネルギーでも、集光が効いた綺麗な形状の光が利用できると期待される。</a:t>
            </a:r>
            <a:endParaRPr kumimoji="1" lang="en-US" altLang="ja-JP" sz="1200" dirty="0" smtClean="0"/>
          </a:p>
          <a:p>
            <a:pPr algn="just"/>
            <a:endParaRPr lang="en-US" altLang="ja-JP" sz="1200" dirty="0"/>
          </a:p>
          <a:p>
            <a:pPr algn="just"/>
            <a:r>
              <a:rPr kumimoji="1" lang="ja-JP" altLang="en-US" sz="1200" dirty="0" smtClean="0"/>
              <a:t>簡易ミラーの準備：</a:t>
            </a:r>
            <a:endParaRPr kumimoji="1" lang="en-US" altLang="ja-JP" sz="1200" dirty="0" smtClean="0"/>
          </a:p>
          <a:p>
            <a:pPr algn="just"/>
            <a:r>
              <a:rPr lang="ja-JP" altLang="en-US" sz="1200" dirty="0"/>
              <a:t>　</a:t>
            </a:r>
            <a:r>
              <a:rPr lang="en-US" altLang="ja-JP" sz="1200" dirty="0" smtClean="0"/>
              <a:t>4inch </a:t>
            </a:r>
            <a:r>
              <a:rPr lang="ja-JP" altLang="en-US" sz="1200" dirty="0" smtClean="0"/>
              <a:t>の </a:t>
            </a:r>
            <a:r>
              <a:rPr lang="en-US" altLang="ja-JP" sz="1200" dirty="0" smtClean="0"/>
              <a:t>Si (111) </a:t>
            </a:r>
            <a:r>
              <a:rPr lang="ja-JP" altLang="en-US" sz="1200" dirty="0" smtClean="0"/>
              <a:t>基板を準備し、表面に </a:t>
            </a:r>
            <a:r>
              <a:rPr lang="en-US" altLang="ja-JP" sz="1200" dirty="0" smtClean="0"/>
              <a:t>Au </a:t>
            </a:r>
            <a:r>
              <a:rPr lang="ja-JP" altLang="en-US" sz="1200" dirty="0"/>
              <a:t>蒸着</a:t>
            </a:r>
            <a:r>
              <a:rPr lang="ja-JP" altLang="en-US" sz="1200" dirty="0" smtClean="0"/>
              <a:t>を行った。蒸着は </a:t>
            </a:r>
            <a:r>
              <a:rPr lang="en-US" altLang="ja-JP" sz="1200" dirty="0" smtClean="0"/>
              <a:t>EB</a:t>
            </a:r>
            <a:r>
              <a:rPr lang="ja-JP" altLang="en-US" sz="1200" dirty="0" smtClean="0"/>
              <a:t>蒸着装置で行い、蒸着時の膜厚計の計測で </a:t>
            </a:r>
            <a:r>
              <a:rPr lang="en-US" altLang="ja-JP" sz="1200" dirty="0" smtClean="0"/>
              <a:t>50nm </a:t>
            </a:r>
            <a:r>
              <a:rPr lang="ja-JP" altLang="en-US" sz="1200" dirty="0" smtClean="0"/>
              <a:t>厚の膜を形成した。</a:t>
            </a:r>
            <a:endParaRPr kumimoji="1" lang="ja-JP" altLang="en-US" sz="1200" dirty="0"/>
          </a:p>
        </p:txBody>
      </p:sp>
      <p:sp>
        <p:nvSpPr>
          <p:cNvPr id="5" name="テキスト ボックス 4"/>
          <p:cNvSpPr txBox="1"/>
          <p:nvPr/>
        </p:nvSpPr>
        <p:spPr>
          <a:xfrm>
            <a:off x="3890356" y="689958"/>
            <a:ext cx="3120173" cy="1384995"/>
          </a:xfrm>
          <a:prstGeom prst="rect">
            <a:avLst/>
          </a:prstGeom>
          <a:noFill/>
        </p:spPr>
        <p:txBody>
          <a:bodyPr wrap="square" rtlCol="0">
            <a:spAutoFit/>
          </a:bodyPr>
          <a:lstStyle/>
          <a:p>
            <a:pPr algn="just"/>
            <a:r>
              <a:rPr kumimoji="1" lang="ja-JP" altLang="en-US" sz="1200" dirty="0" smtClean="0"/>
              <a:t>簡易ミラーの評価：</a:t>
            </a:r>
            <a:endParaRPr kumimoji="1" lang="en-US" altLang="ja-JP" sz="1200" dirty="0" smtClean="0"/>
          </a:p>
          <a:p>
            <a:pPr algn="just"/>
            <a:r>
              <a:rPr lang="ja-JP" altLang="en-US" sz="1200" dirty="0"/>
              <a:t>　</a:t>
            </a:r>
            <a:r>
              <a:rPr lang="en-US" altLang="ja-JP" sz="1200" dirty="0" smtClean="0"/>
              <a:t>BL5S1</a:t>
            </a:r>
            <a:r>
              <a:rPr lang="ja-JP" altLang="en-US" sz="1200" dirty="0" smtClean="0"/>
              <a:t>に備え付けの「全反射測定ステージ」を使用して作成したミラーの性能を評価した。このステージは反射角をコントロールするスイベルが</a:t>
            </a:r>
            <a:r>
              <a:rPr lang="en-US" altLang="ja-JP" sz="1200" dirty="0" smtClean="0"/>
              <a:t>Z</a:t>
            </a:r>
            <a:r>
              <a:rPr lang="ja-JP" altLang="en-US" sz="1200" dirty="0" smtClean="0"/>
              <a:t>ステージの上に載っている。</a:t>
            </a:r>
            <a:endParaRPr lang="en-US" altLang="ja-JP" sz="1200" dirty="0" smtClean="0"/>
          </a:p>
          <a:p>
            <a:pPr algn="just"/>
            <a:r>
              <a:rPr lang="ja-JP" altLang="en-US" sz="1200" dirty="0"/>
              <a:t>　</a:t>
            </a:r>
            <a:r>
              <a:rPr lang="ja-JP" altLang="en-US" sz="1200" dirty="0" smtClean="0"/>
              <a:t>このステージを用いて次の図のような考え方でミラーの角度</a:t>
            </a:r>
            <a:r>
              <a:rPr lang="en-US" altLang="ja-JP" sz="1200" i="1" dirty="0"/>
              <a:t>θ</a:t>
            </a:r>
            <a:r>
              <a:rPr lang="ja-JP" altLang="en-US" sz="1200" dirty="0" smtClean="0"/>
              <a:t>を決めた。</a:t>
            </a:r>
            <a:endParaRPr lang="en-US" altLang="ja-JP" sz="1200" dirty="0" smtClean="0"/>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0356" y="2227803"/>
            <a:ext cx="3124012" cy="2496501"/>
          </a:xfrm>
          <a:prstGeom prst="rect">
            <a:avLst/>
          </a:prstGeom>
        </p:spPr>
      </p:pic>
      <p:sp>
        <p:nvSpPr>
          <p:cNvPr id="8" name="テキスト ボックス 7"/>
          <p:cNvSpPr txBox="1"/>
          <p:nvPr/>
        </p:nvSpPr>
        <p:spPr>
          <a:xfrm>
            <a:off x="4438996" y="2194557"/>
            <a:ext cx="1218603" cy="261610"/>
          </a:xfrm>
          <a:prstGeom prst="rect">
            <a:avLst/>
          </a:prstGeom>
          <a:noFill/>
        </p:spPr>
        <p:txBody>
          <a:bodyPr wrap="none" rtlCol="0">
            <a:spAutoFit/>
          </a:bodyPr>
          <a:lstStyle/>
          <a:p>
            <a:r>
              <a:rPr kumimoji="1" lang="ja-JP" altLang="en-US" sz="1100" dirty="0" smtClean="0"/>
              <a:t>ミラー長</a:t>
            </a:r>
            <a:r>
              <a:rPr kumimoji="1" lang="en-US" altLang="ja-JP" sz="1100" dirty="0" smtClean="0"/>
              <a:t>:L = 10cm</a:t>
            </a:r>
            <a:endParaRPr kumimoji="1" lang="ja-JP" altLang="en-US" sz="1100" dirty="0"/>
          </a:p>
        </p:txBody>
      </p:sp>
      <p:sp>
        <p:nvSpPr>
          <p:cNvPr id="9" name="テキスト ボックス 8"/>
          <p:cNvSpPr txBox="1"/>
          <p:nvPr/>
        </p:nvSpPr>
        <p:spPr>
          <a:xfrm>
            <a:off x="4184095" y="2383547"/>
            <a:ext cx="263214" cy="261610"/>
          </a:xfrm>
          <a:prstGeom prst="rect">
            <a:avLst/>
          </a:prstGeom>
          <a:noFill/>
        </p:spPr>
        <p:txBody>
          <a:bodyPr wrap="none" rtlCol="0">
            <a:spAutoFit/>
          </a:bodyPr>
          <a:lstStyle/>
          <a:p>
            <a:r>
              <a:rPr lang="en-US" altLang="ja-JP" sz="1100" i="1" dirty="0"/>
              <a:t>θ</a:t>
            </a:r>
            <a:endParaRPr kumimoji="1" lang="ja-JP" altLang="en-US" sz="1100" i="1" dirty="0"/>
          </a:p>
        </p:txBody>
      </p:sp>
      <p:sp>
        <p:nvSpPr>
          <p:cNvPr id="10" name="テキスト ボックス 9"/>
          <p:cNvSpPr txBox="1"/>
          <p:nvPr/>
        </p:nvSpPr>
        <p:spPr>
          <a:xfrm>
            <a:off x="3812347" y="2140967"/>
            <a:ext cx="433132" cy="430887"/>
          </a:xfrm>
          <a:prstGeom prst="rect">
            <a:avLst/>
          </a:prstGeom>
          <a:noFill/>
        </p:spPr>
        <p:txBody>
          <a:bodyPr wrap="none" rtlCol="0">
            <a:spAutoFit/>
          </a:bodyPr>
          <a:lstStyle/>
          <a:p>
            <a:r>
              <a:rPr kumimoji="1" lang="ja-JP" altLang="en-US" sz="1100" dirty="0" smtClean="0"/>
              <a:t>高さ</a:t>
            </a:r>
            <a:endParaRPr kumimoji="1" lang="en-US" altLang="ja-JP" sz="1100" dirty="0" smtClean="0"/>
          </a:p>
          <a:p>
            <a:pPr algn="ctr"/>
            <a:r>
              <a:rPr lang="en-US" altLang="ja-JP" sz="1100" i="1" dirty="0"/>
              <a:t>d</a:t>
            </a:r>
            <a:endParaRPr kumimoji="1" lang="ja-JP" altLang="en-US" sz="1100" i="1" dirty="0"/>
          </a:p>
        </p:txBody>
      </p:sp>
      <p:sp>
        <p:nvSpPr>
          <p:cNvPr id="11" name="テキスト ボックス 10"/>
          <p:cNvSpPr txBox="1"/>
          <p:nvPr/>
        </p:nvSpPr>
        <p:spPr>
          <a:xfrm>
            <a:off x="6758247" y="2364719"/>
            <a:ext cx="466794" cy="430887"/>
          </a:xfrm>
          <a:prstGeom prst="rect">
            <a:avLst/>
          </a:prstGeom>
          <a:noFill/>
        </p:spPr>
        <p:txBody>
          <a:bodyPr wrap="none" rtlCol="0">
            <a:spAutoFit/>
          </a:bodyPr>
          <a:lstStyle/>
          <a:p>
            <a:pPr algn="ctr"/>
            <a:r>
              <a:rPr lang="ja-JP" altLang="en-US" sz="1100" dirty="0" smtClean="0"/>
              <a:t>光幅</a:t>
            </a:r>
            <a:endParaRPr lang="en-US" altLang="ja-JP" sz="1100" dirty="0" smtClean="0"/>
          </a:p>
          <a:p>
            <a:pPr algn="ctr"/>
            <a:r>
              <a:rPr kumimoji="1" lang="en-US" altLang="ja-JP" sz="1100" i="1" dirty="0"/>
              <a:t>w</a:t>
            </a:r>
            <a:endParaRPr kumimoji="1" lang="ja-JP" altLang="en-US" sz="1100" i="1" dirty="0"/>
          </a:p>
        </p:txBody>
      </p:sp>
      <p:sp>
        <p:nvSpPr>
          <p:cNvPr id="12" name="テキスト ボックス 11"/>
          <p:cNvSpPr txBox="1"/>
          <p:nvPr/>
        </p:nvSpPr>
        <p:spPr>
          <a:xfrm>
            <a:off x="6151399" y="4699365"/>
            <a:ext cx="1024639" cy="261610"/>
          </a:xfrm>
          <a:prstGeom prst="rect">
            <a:avLst/>
          </a:prstGeom>
          <a:noFill/>
        </p:spPr>
        <p:txBody>
          <a:bodyPr wrap="none" rtlCol="0">
            <a:spAutoFit/>
          </a:bodyPr>
          <a:lstStyle/>
          <a:p>
            <a:r>
              <a:rPr kumimoji="1" lang="ja-JP" altLang="en-US" sz="1100" dirty="0" smtClean="0"/>
              <a:t>ミラーの</a:t>
            </a:r>
            <a:r>
              <a:rPr kumimoji="1" lang="ja-JP" altLang="en-US" sz="1100" dirty="0" err="1" smtClean="0"/>
              <a:t>ｚ</a:t>
            </a:r>
            <a:r>
              <a:rPr kumimoji="1" lang="ja-JP" altLang="en-US" sz="1100" dirty="0" smtClean="0"/>
              <a:t>位置</a:t>
            </a:r>
            <a:endParaRPr kumimoji="1" lang="ja-JP" altLang="en-US" sz="1100" dirty="0"/>
          </a:p>
        </p:txBody>
      </p:sp>
      <p:sp>
        <p:nvSpPr>
          <p:cNvPr id="13" name="テキスト ボックス 12"/>
          <p:cNvSpPr txBox="1"/>
          <p:nvPr/>
        </p:nvSpPr>
        <p:spPr>
          <a:xfrm rot="16200000">
            <a:off x="3588889" y="3936909"/>
            <a:ext cx="1313180" cy="261610"/>
          </a:xfrm>
          <a:prstGeom prst="rect">
            <a:avLst/>
          </a:prstGeom>
          <a:noFill/>
        </p:spPr>
        <p:txBody>
          <a:bodyPr wrap="none" rtlCol="0">
            <a:spAutoFit/>
          </a:bodyPr>
          <a:lstStyle/>
          <a:p>
            <a:r>
              <a:rPr kumimoji="1" lang="ja-JP" altLang="en-US" sz="1100" dirty="0" smtClean="0"/>
              <a:t>通過</a:t>
            </a:r>
            <a:r>
              <a:rPr lang="ja-JP" altLang="en-US" sz="1100" dirty="0" smtClean="0"/>
              <a:t>＋反射光強度</a:t>
            </a:r>
            <a:endParaRPr kumimoji="1" lang="ja-JP" altLang="en-US" sz="1100" dirty="0"/>
          </a:p>
        </p:txBody>
      </p:sp>
      <p:sp>
        <p:nvSpPr>
          <p:cNvPr id="14" name="テキスト ボックス 13"/>
          <p:cNvSpPr txBox="1"/>
          <p:nvPr/>
        </p:nvSpPr>
        <p:spPr>
          <a:xfrm>
            <a:off x="4851745" y="4657800"/>
            <a:ext cx="266420" cy="261610"/>
          </a:xfrm>
          <a:prstGeom prst="rect">
            <a:avLst/>
          </a:prstGeom>
          <a:noFill/>
        </p:spPr>
        <p:txBody>
          <a:bodyPr wrap="none" rtlCol="0">
            <a:spAutoFit/>
          </a:bodyPr>
          <a:lstStyle/>
          <a:p>
            <a:r>
              <a:rPr kumimoji="1" lang="en-US" altLang="ja-JP" sz="1100" dirty="0" smtClean="0"/>
              <a:t>A</a:t>
            </a:r>
            <a:endParaRPr kumimoji="1" lang="ja-JP" altLang="en-US" sz="1100" dirty="0"/>
          </a:p>
        </p:txBody>
      </p:sp>
      <p:sp>
        <p:nvSpPr>
          <p:cNvPr id="15" name="テキスト ボックス 14"/>
          <p:cNvSpPr txBox="1"/>
          <p:nvPr/>
        </p:nvSpPr>
        <p:spPr>
          <a:xfrm>
            <a:off x="5081793" y="4657800"/>
            <a:ext cx="261610" cy="261610"/>
          </a:xfrm>
          <a:prstGeom prst="rect">
            <a:avLst/>
          </a:prstGeom>
          <a:noFill/>
        </p:spPr>
        <p:txBody>
          <a:bodyPr wrap="none" rtlCol="0">
            <a:spAutoFit/>
          </a:bodyPr>
          <a:lstStyle/>
          <a:p>
            <a:r>
              <a:rPr lang="en-US" altLang="ja-JP" sz="1100" dirty="0"/>
              <a:t>B</a:t>
            </a:r>
            <a:endParaRPr kumimoji="1" lang="ja-JP" altLang="en-US" sz="1100" dirty="0"/>
          </a:p>
        </p:txBody>
      </p:sp>
      <p:sp>
        <p:nvSpPr>
          <p:cNvPr id="16" name="テキスト ボックス 15"/>
          <p:cNvSpPr txBox="1"/>
          <p:nvPr/>
        </p:nvSpPr>
        <p:spPr>
          <a:xfrm>
            <a:off x="5732128" y="4657800"/>
            <a:ext cx="260008" cy="261610"/>
          </a:xfrm>
          <a:prstGeom prst="rect">
            <a:avLst/>
          </a:prstGeom>
          <a:noFill/>
        </p:spPr>
        <p:txBody>
          <a:bodyPr wrap="none" rtlCol="0">
            <a:spAutoFit/>
          </a:bodyPr>
          <a:lstStyle/>
          <a:p>
            <a:r>
              <a:rPr lang="en-US" altLang="ja-JP" sz="1100" dirty="0" smtClean="0"/>
              <a:t>C</a:t>
            </a:r>
            <a:endParaRPr kumimoji="1" lang="ja-JP" altLang="en-US" sz="1100" dirty="0"/>
          </a:p>
        </p:txBody>
      </p:sp>
      <p:sp>
        <p:nvSpPr>
          <p:cNvPr id="17" name="テキスト ボックス 16"/>
          <p:cNvSpPr txBox="1"/>
          <p:nvPr/>
        </p:nvSpPr>
        <p:spPr>
          <a:xfrm>
            <a:off x="5948538" y="4657800"/>
            <a:ext cx="271228" cy="261610"/>
          </a:xfrm>
          <a:prstGeom prst="rect">
            <a:avLst/>
          </a:prstGeom>
          <a:noFill/>
        </p:spPr>
        <p:txBody>
          <a:bodyPr wrap="none" rtlCol="0">
            <a:spAutoFit/>
          </a:bodyPr>
          <a:lstStyle/>
          <a:p>
            <a:r>
              <a:rPr lang="en-US" altLang="ja-JP" sz="1100" dirty="0"/>
              <a:t>D</a:t>
            </a:r>
            <a:endParaRPr kumimoji="1" lang="ja-JP" altLang="en-US" sz="1100" dirty="0"/>
          </a:p>
        </p:txBody>
      </p:sp>
      <p:cxnSp>
        <p:nvCxnSpPr>
          <p:cNvPr id="19" name="直線コネクタ 18"/>
          <p:cNvCxnSpPr/>
          <p:nvPr/>
        </p:nvCxnSpPr>
        <p:spPr>
          <a:xfrm>
            <a:off x="4976642" y="3605519"/>
            <a:ext cx="0" cy="1093846"/>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5212166" y="3823849"/>
            <a:ext cx="0" cy="869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5863322" y="3823849"/>
            <a:ext cx="0" cy="864434"/>
          </a:xfrm>
          <a:prstGeom prst="line">
            <a:avLst/>
          </a:prstGeom>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3783699" y="4934324"/>
            <a:ext cx="3755947" cy="1615827"/>
          </a:xfrm>
          <a:prstGeom prst="rect">
            <a:avLst/>
          </a:prstGeom>
          <a:noFill/>
        </p:spPr>
        <p:txBody>
          <a:bodyPr wrap="square" rtlCol="0">
            <a:spAutoFit/>
          </a:bodyPr>
          <a:lstStyle/>
          <a:p>
            <a:pPr algn="just"/>
            <a:r>
              <a:rPr lang="en-US" altLang="ja-JP" sz="1100" dirty="0" smtClean="0"/>
              <a:t>A-D</a:t>
            </a:r>
            <a:r>
              <a:rPr lang="ja-JP" altLang="en-US" sz="1100" dirty="0" smtClean="0"/>
              <a:t>の各点は、</a:t>
            </a:r>
            <a:endParaRPr lang="en-US" altLang="ja-JP" sz="1100" dirty="0" smtClean="0"/>
          </a:p>
          <a:p>
            <a:pPr algn="just"/>
            <a:r>
              <a:rPr lang="en-US" altLang="ja-JP" sz="1100" dirty="0" smtClean="0"/>
              <a:t>A: </a:t>
            </a:r>
            <a:r>
              <a:rPr lang="ja-JP" altLang="en-US" sz="1100" dirty="0" smtClean="0"/>
              <a:t>ミラーの上端が光に触った。ここから光が減り始める。</a:t>
            </a:r>
            <a:endParaRPr lang="en-US" altLang="ja-JP" sz="1100" dirty="0" smtClean="0"/>
          </a:p>
          <a:p>
            <a:pPr algn="just"/>
            <a:r>
              <a:rPr kumimoji="1" lang="en-US" altLang="ja-JP" sz="1100" dirty="0" smtClean="0"/>
              <a:t>B: </a:t>
            </a:r>
            <a:r>
              <a:rPr lang="ja-JP" altLang="en-US" sz="1100" dirty="0"/>
              <a:t>ミラ</a:t>
            </a:r>
            <a:r>
              <a:rPr lang="ja-JP" altLang="en-US" sz="1100" dirty="0" smtClean="0"/>
              <a:t>ーの</a:t>
            </a:r>
            <a:r>
              <a:rPr lang="ja-JP" altLang="en-US" sz="1100" dirty="0"/>
              <a:t>上端</a:t>
            </a:r>
            <a:r>
              <a:rPr lang="ja-JP" altLang="en-US" sz="1100" dirty="0" smtClean="0"/>
              <a:t>が</a:t>
            </a:r>
            <a:r>
              <a:rPr lang="ja-JP" altLang="en-US" sz="1100" dirty="0"/>
              <a:t>光</a:t>
            </a:r>
            <a:r>
              <a:rPr lang="ja-JP" altLang="en-US" sz="1100" dirty="0" smtClean="0"/>
              <a:t>の</a:t>
            </a:r>
            <a:r>
              <a:rPr lang="ja-JP" altLang="en-US" sz="1100" dirty="0"/>
              <a:t>上端</a:t>
            </a:r>
            <a:r>
              <a:rPr lang="ja-JP" altLang="en-US" sz="1100" dirty="0" smtClean="0"/>
              <a:t>に到達。</a:t>
            </a:r>
            <a:endParaRPr lang="en-US" altLang="ja-JP" sz="1100" dirty="0" smtClean="0"/>
          </a:p>
          <a:p>
            <a:pPr algn="just"/>
            <a:r>
              <a:rPr kumimoji="1" lang="en-US" altLang="ja-JP" sz="1100" dirty="0" smtClean="0"/>
              <a:t>C: </a:t>
            </a:r>
            <a:r>
              <a:rPr kumimoji="1" lang="ja-JP" altLang="en-US" sz="1100" dirty="0" smtClean="0"/>
              <a:t>ミラーの下端が光の下端に到達。</a:t>
            </a:r>
            <a:endParaRPr kumimoji="1" lang="en-US" altLang="ja-JP" sz="1100" dirty="0" smtClean="0"/>
          </a:p>
          <a:p>
            <a:pPr algn="just"/>
            <a:r>
              <a:rPr lang="ja-JP" altLang="en-US" sz="1100" dirty="0"/>
              <a:t>　</a:t>
            </a:r>
            <a:r>
              <a:rPr lang="ja-JP" altLang="en-US" sz="1100" dirty="0" smtClean="0"/>
              <a:t>　</a:t>
            </a:r>
            <a:r>
              <a:rPr kumimoji="1" lang="en-US" altLang="ja-JP" sz="1100" dirty="0" smtClean="0"/>
              <a:t>B-C</a:t>
            </a:r>
            <a:r>
              <a:rPr kumimoji="1" lang="ja-JP" altLang="en-US" sz="1100" dirty="0" smtClean="0"/>
              <a:t>間では理想的には観察される光の強度一定</a:t>
            </a:r>
            <a:endParaRPr kumimoji="1" lang="en-US" altLang="ja-JP" sz="1100" dirty="0" smtClean="0"/>
          </a:p>
          <a:p>
            <a:pPr algn="just"/>
            <a:r>
              <a:rPr lang="en-US" altLang="ja-JP" sz="1100" dirty="0" smtClean="0"/>
              <a:t>D: </a:t>
            </a:r>
            <a:r>
              <a:rPr lang="ja-JP" altLang="en-US" sz="1100" dirty="0" smtClean="0"/>
              <a:t>ミラーの下端が光の範囲を抜ける。</a:t>
            </a:r>
            <a:endParaRPr lang="en-US" altLang="ja-JP" sz="1100" dirty="0" smtClean="0"/>
          </a:p>
          <a:p>
            <a:pPr algn="just"/>
            <a:r>
              <a:rPr kumimoji="1" lang="ja-JP" altLang="en-US" sz="1100" dirty="0" smtClean="0"/>
              <a:t>という点なので、</a:t>
            </a:r>
            <a:r>
              <a:rPr lang="en-US" altLang="ja-JP" sz="1100" dirty="0" smtClean="0"/>
              <a:t>B-A=</a:t>
            </a:r>
            <a:r>
              <a:rPr lang="en-US" altLang="ja-JP" sz="1100" i="1" dirty="0" smtClean="0"/>
              <a:t>w</a:t>
            </a:r>
            <a:r>
              <a:rPr lang="en-US" altLang="ja-JP" sz="1100" dirty="0" smtClean="0"/>
              <a:t>, C-A=</a:t>
            </a:r>
            <a:r>
              <a:rPr lang="en-US" altLang="ja-JP" sz="1100" i="1" dirty="0" smtClean="0"/>
              <a:t>d</a:t>
            </a:r>
            <a:r>
              <a:rPr lang="en-US" altLang="ja-JP" sz="1100" dirty="0" smtClean="0"/>
              <a:t>, D-C=</a:t>
            </a:r>
            <a:r>
              <a:rPr lang="en-US" altLang="ja-JP" sz="1100" i="1" dirty="0" smtClean="0"/>
              <a:t>w</a:t>
            </a:r>
            <a:r>
              <a:rPr lang="en-US" altLang="ja-JP" sz="1100" dirty="0" smtClean="0"/>
              <a:t> </a:t>
            </a:r>
            <a:r>
              <a:rPr lang="ja-JP" altLang="en-US" sz="1100" dirty="0" smtClean="0"/>
              <a:t>などが成り立つ。</a:t>
            </a:r>
            <a:endParaRPr lang="en-US" altLang="ja-JP" sz="1100" dirty="0" smtClean="0"/>
          </a:p>
          <a:p>
            <a:pPr algn="just"/>
            <a:r>
              <a:rPr kumimoji="1" lang="en-US" altLang="ja-JP" sz="1100" dirty="0" smtClean="0"/>
              <a:t>C, A </a:t>
            </a:r>
            <a:r>
              <a:rPr kumimoji="1" lang="ja-JP" altLang="en-US" sz="1100" dirty="0" smtClean="0"/>
              <a:t>の二点を決められれば、</a:t>
            </a:r>
            <a:r>
              <a:rPr kumimoji="1" lang="en-US" altLang="ja-JP" sz="1100" i="1" dirty="0" smtClean="0"/>
              <a:t>d</a:t>
            </a:r>
            <a:r>
              <a:rPr kumimoji="1" lang="en-US" altLang="ja-JP" sz="1100" dirty="0" smtClean="0"/>
              <a:t> </a:t>
            </a:r>
            <a:r>
              <a:rPr lang="ja-JP" altLang="en-US" sz="1100" dirty="0" smtClean="0"/>
              <a:t>を通して</a:t>
            </a:r>
            <a:r>
              <a:rPr lang="en-US" altLang="ja-JP" sz="1100" i="1" dirty="0" smtClean="0"/>
              <a:t>θ </a:t>
            </a:r>
            <a:r>
              <a:rPr lang="ja-JP" altLang="en-US" sz="1100" dirty="0" smtClean="0"/>
              <a:t>が決まる</a:t>
            </a:r>
            <a:r>
              <a:rPr lang="en-US" altLang="ja-JP" sz="1100" dirty="0" smtClean="0"/>
              <a:t>(L</a:t>
            </a:r>
            <a:r>
              <a:rPr lang="ja-JP" altLang="en-US" sz="1100" dirty="0" smtClean="0"/>
              <a:t>は既知</a:t>
            </a:r>
            <a:r>
              <a:rPr lang="en-US" altLang="ja-JP" sz="1100" dirty="0" smtClean="0"/>
              <a:t>)</a:t>
            </a:r>
            <a:r>
              <a:rPr lang="ja-JP" altLang="en-US" sz="1100" dirty="0" err="1" smtClean="0"/>
              <a:t>。</a:t>
            </a:r>
            <a:endParaRPr lang="en-US" altLang="ja-JP" sz="1100" dirty="0" smtClean="0"/>
          </a:p>
          <a:p>
            <a:pPr algn="just"/>
            <a:r>
              <a:rPr lang="ja-JP" altLang="en-US" sz="1100" dirty="0" smtClean="0"/>
              <a:t>また、</a:t>
            </a:r>
            <a:r>
              <a:rPr lang="en-US" altLang="ja-JP" sz="1100" smtClean="0"/>
              <a:t>B-C </a:t>
            </a:r>
            <a:r>
              <a:rPr lang="ja-JP" altLang="en-US" sz="1100" dirty="0" smtClean="0"/>
              <a:t>の中点に置くと光がミラーの中心に当たる。</a:t>
            </a:r>
            <a:endParaRPr kumimoji="1" lang="ja-JP" altLang="en-US" sz="1100" dirty="0"/>
          </a:p>
        </p:txBody>
      </p:sp>
      <p:sp>
        <p:nvSpPr>
          <p:cNvPr id="26" name="テキスト ボックス 25"/>
          <p:cNvSpPr txBox="1"/>
          <p:nvPr/>
        </p:nvSpPr>
        <p:spPr>
          <a:xfrm>
            <a:off x="7747852" y="5023505"/>
            <a:ext cx="4163039" cy="1569660"/>
          </a:xfrm>
          <a:prstGeom prst="rect">
            <a:avLst/>
          </a:prstGeom>
          <a:noFill/>
        </p:spPr>
        <p:txBody>
          <a:bodyPr wrap="square" rtlCol="0">
            <a:spAutoFit/>
          </a:bodyPr>
          <a:lstStyle/>
          <a:p>
            <a:pPr algn="just"/>
            <a:r>
              <a:rPr lang="ja-JP" altLang="en-US" sz="1200" dirty="0" smtClean="0"/>
              <a:t>図</a:t>
            </a:r>
            <a:r>
              <a:rPr lang="en-US" altLang="ja-JP" sz="1200" dirty="0" smtClean="0"/>
              <a:t>1</a:t>
            </a:r>
            <a:r>
              <a:rPr lang="ja-JP" altLang="en-US" sz="1200" dirty="0" err="1" smtClean="0"/>
              <a:t>．</a:t>
            </a:r>
            <a:r>
              <a:rPr lang="ja-JP" altLang="en-US" sz="1200" dirty="0" smtClean="0"/>
              <a:t> 実測したミラー高さに対する通過＋反射光強度の変化。図中の数字は、</a:t>
            </a:r>
            <a:r>
              <a:rPr lang="en-US" altLang="ja-JP" sz="1200" dirty="0" smtClean="0"/>
              <a:t>C-A </a:t>
            </a:r>
            <a:r>
              <a:rPr lang="ja-JP" altLang="en-US" sz="1200" dirty="0" smtClean="0"/>
              <a:t>から見積もられる </a:t>
            </a:r>
            <a:r>
              <a:rPr lang="en-US" altLang="ja-JP" sz="1200" dirty="0" smtClean="0"/>
              <a:t>d </a:t>
            </a:r>
            <a:r>
              <a:rPr lang="ja-JP" altLang="en-US" sz="1200" dirty="0" smtClean="0"/>
              <a:t>を使って計算したミラーの角度とその角度で期待される全反射臨界エネルギー。</a:t>
            </a:r>
            <a:endParaRPr lang="en-US" altLang="ja-JP" sz="1200" dirty="0" smtClean="0"/>
          </a:p>
          <a:p>
            <a:pPr algn="just"/>
            <a:r>
              <a:rPr kumimoji="1" lang="ja-JP" altLang="en-US" sz="1200" dirty="0" smtClean="0"/>
              <a:t>青点の</a:t>
            </a:r>
            <a:r>
              <a:rPr lang="ja-JP" altLang="en-US" sz="1200" dirty="0" err="1" smtClean="0"/>
              <a:t>で</a:t>
            </a:r>
            <a:r>
              <a:rPr lang="ja-JP" altLang="en-US" sz="1200" dirty="0" smtClean="0"/>
              <a:t>顕著だが</a:t>
            </a:r>
            <a:r>
              <a:rPr lang="en-US" altLang="ja-JP" sz="1200" dirty="0" smtClean="0"/>
              <a:t>B-C</a:t>
            </a:r>
            <a:r>
              <a:rPr lang="ja-JP" altLang="en-US" sz="1200" dirty="0" smtClean="0"/>
              <a:t>領域での減衰はミラーの反りに由来すると考えられる</a:t>
            </a:r>
            <a:r>
              <a:rPr lang="en-US" altLang="ja-JP" sz="1200" dirty="0" smtClean="0"/>
              <a:t>(</a:t>
            </a:r>
            <a:r>
              <a:rPr lang="ja-JP" altLang="en-US" sz="1200" dirty="0" smtClean="0"/>
              <a:t>中心から見て、前後が</a:t>
            </a:r>
            <a:r>
              <a:rPr lang="en-US" altLang="ja-JP" sz="1200" dirty="0" smtClean="0"/>
              <a:t>0.03</a:t>
            </a:r>
            <a:r>
              <a:rPr lang="ja-JP" altLang="en-US" sz="1200" dirty="0" smtClean="0"/>
              <a:t>度ぐらい反っているとして説明できる</a:t>
            </a:r>
            <a:r>
              <a:rPr lang="en-US" altLang="ja-JP" sz="1200" dirty="0" smtClean="0"/>
              <a:t>)</a:t>
            </a:r>
            <a:r>
              <a:rPr lang="ja-JP" altLang="en-US" sz="1200" dirty="0" err="1" smtClean="0"/>
              <a:t>。</a:t>
            </a:r>
            <a:r>
              <a:rPr lang="ja-JP" altLang="en-US" sz="1200" dirty="0" smtClean="0"/>
              <a:t>このことも含めて</a:t>
            </a:r>
            <a:r>
              <a:rPr kumimoji="1" lang="ja-JP" altLang="en-US" sz="1200" dirty="0" smtClean="0"/>
              <a:t>、緑点、赤点はほぼ理想的なカーブを描き、スイベルの角度を読んだ値と、実際のミラー</a:t>
            </a:r>
            <a:r>
              <a:rPr lang="ja-JP" altLang="en-US" sz="1200" dirty="0"/>
              <a:t>の</a:t>
            </a:r>
            <a:r>
              <a:rPr kumimoji="1" lang="ja-JP" altLang="en-US" sz="1200" dirty="0" smtClean="0"/>
              <a:t>角度の関係を決められた。</a:t>
            </a:r>
            <a:endParaRPr kumimoji="1" lang="ja-JP" altLang="en-US" sz="1200" dirty="0"/>
          </a:p>
        </p:txBody>
      </p:sp>
      <p:sp>
        <p:nvSpPr>
          <p:cNvPr id="27" name="テキスト ボックス 26"/>
          <p:cNvSpPr txBox="1"/>
          <p:nvPr/>
        </p:nvSpPr>
        <p:spPr>
          <a:xfrm>
            <a:off x="8030206" y="3845834"/>
            <a:ext cx="2517036" cy="600164"/>
          </a:xfrm>
          <a:prstGeom prst="rect">
            <a:avLst/>
          </a:prstGeom>
          <a:noFill/>
        </p:spPr>
        <p:txBody>
          <a:bodyPr wrap="none" rtlCol="0">
            <a:spAutoFit/>
          </a:bodyPr>
          <a:lstStyle/>
          <a:p>
            <a:r>
              <a:rPr kumimoji="1" lang="ja-JP" altLang="en-US" sz="1100" dirty="0" smtClean="0"/>
              <a:t>測定時の</a:t>
            </a:r>
            <a:r>
              <a:rPr lang="ja-JP" altLang="en-US" sz="1100" dirty="0" smtClean="0"/>
              <a:t>入射光のエネルギーは </a:t>
            </a:r>
            <a:r>
              <a:rPr lang="en-US" altLang="ja-JP" sz="1100" dirty="0" smtClean="0"/>
              <a:t>10keV</a:t>
            </a:r>
            <a:endParaRPr kumimoji="1" lang="en-US" altLang="ja-JP" sz="1100" dirty="0" smtClean="0"/>
          </a:p>
          <a:p>
            <a:r>
              <a:rPr kumimoji="1" lang="ja-JP" altLang="en-US" sz="1100" dirty="0" smtClean="0"/>
              <a:t>スリット縦幅は </a:t>
            </a:r>
            <a:r>
              <a:rPr kumimoji="1" lang="en-US" altLang="ja-JP" sz="1100" dirty="0" smtClean="0"/>
              <a:t>0.1mm</a:t>
            </a:r>
          </a:p>
          <a:p>
            <a:r>
              <a:rPr lang="ja-JP" altLang="en-US" sz="1100" dirty="0"/>
              <a:t>書き込</a:t>
            </a:r>
            <a:r>
              <a:rPr lang="ja-JP" altLang="en-US" sz="1100" dirty="0" smtClean="0"/>
              <a:t>まれている</a:t>
            </a:r>
            <a:r>
              <a:rPr lang="ja-JP" altLang="en-US" sz="1100" dirty="0"/>
              <a:t>角度</a:t>
            </a:r>
            <a:r>
              <a:rPr lang="ja-JP" altLang="en-US" sz="1100" dirty="0" smtClean="0"/>
              <a:t>は予想値</a:t>
            </a:r>
            <a:endParaRPr kumimoji="1" lang="ja-JP" altLang="en-US" sz="1100" dirty="0"/>
          </a:p>
        </p:txBody>
      </p:sp>
      <p:sp>
        <p:nvSpPr>
          <p:cNvPr id="28" name="テキスト ボックス 27"/>
          <p:cNvSpPr txBox="1"/>
          <p:nvPr/>
        </p:nvSpPr>
        <p:spPr>
          <a:xfrm>
            <a:off x="6292733" y="4239493"/>
            <a:ext cx="1260149" cy="461665"/>
          </a:xfrm>
          <a:prstGeom prst="rect">
            <a:avLst/>
          </a:prstGeom>
          <a:noFill/>
        </p:spPr>
        <p:txBody>
          <a:bodyPr wrap="square" rtlCol="0">
            <a:spAutoFit/>
          </a:bodyPr>
          <a:lstStyle/>
          <a:p>
            <a:r>
              <a:rPr kumimoji="1" lang="ja-JP" altLang="en-US" sz="800" dirty="0" smtClean="0"/>
              <a:t>ミラーの下には台があって、</a:t>
            </a:r>
            <a:r>
              <a:rPr lang="ja-JP" altLang="en-US" sz="800" dirty="0" smtClean="0"/>
              <a:t>ミラーが</a:t>
            </a:r>
            <a:r>
              <a:rPr lang="ja-JP" altLang="en-US" sz="800" dirty="0"/>
              <a:t>上</a:t>
            </a:r>
            <a:r>
              <a:rPr lang="ja-JP" altLang="en-US" sz="800" dirty="0" smtClean="0"/>
              <a:t>に</a:t>
            </a:r>
            <a:r>
              <a:rPr lang="ja-JP" altLang="en-US" sz="800" dirty="0"/>
              <a:t>抜</a:t>
            </a:r>
            <a:r>
              <a:rPr lang="ja-JP" altLang="en-US" sz="800" dirty="0" smtClean="0"/>
              <a:t>けても</a:t>
            </a:r>
            <a:r>
              <a:rPr lang="ja-JP" altLang="en-US" sz="800" dirty="0"/>
              <a:t>光</a:t>
            </a:r>
            <a:r>
              <a:rPr lang="ja-JP" altLang="en-US" sz="800" dirty="0" smtClean="0"/>
              <a:t>は</a:t>
            </a:r>
            <a:r>
              <a:rPr lang="ja-JP" altLang="en-US" sz="800" dirty="0"/>
              <a:t>通</a:t>
            </a:r>
            <a:r>
              <a:rPr lang="ja-JP" altLang="en-US" sz="800" dirty="0" smtClean="0"/>
              <a:t>らない</a:t>
            </a:r>
            <a:endParaRPr kumimoji="1" lang="ja-JP" altLang="en-US" sz="800" dirty="0"/>
          </a:p>
        </p:txBody>
      </p:sp>
    </p:spTree>
    <p:extLst>
      <p:ext uri="{BB962C8B-B14F-4D97-AF65-F5344CB8AC3E}">
        <p14:creationId xmlns:p14="http://schemas.microsoft.com/office/powerpoint/2010/main" val="35023145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030" y="269917"/>
            <a:ext cx="4862363" cy="4850744"/>
          </a:xfrm>
          <a:prstGeom prst="rect">
            <a:avLst/>
          </a:prstGeom>
        </p:spPr>
      </p:pic>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6192" y="269918"/>
            <a:ext cx="4922863" cy="4847394"/>
          </a:xfrm>
          <a:prstGeom prst="rect">
            <a:avLst/>
          </a:prstGeom>
        </p:spPr>
      </p:pic>
      <p:sp>
        <p:nvSpPr>
          <p:cNvPr id="5" name="テキスト ボックス 4"/>
          <p:cNvSpPr txBox="1"/>
          <p:nvPr/>
        </p:nvSpPr>
        <p:spPr>
          <a:xfrm>
            <a:off x="706581" y="5112307"/>
            <a:ext cx="4538749" cy="830997"/>
          </a:xfrm>
          <a:prstGeom prst="rect">
            <a:avLst/>
          </a:prstGeom>
          <a:noFill/>
        </p:spPr>
        <p:txBody>
          <a:bodyPr wrap="square" rtlCol="0">
            <a:spAutoFit/>
          </a:bodyPr>
          <a:lstStyle/>
          <a:p>
            <a:pPr algn="just"/>
            <a:r>
              <a:rPr lang="ja-JP" altLang="en-US" sz="1200" dirty="0" smtClean="0"/>
              <a:t>図</a:t>
            </a:r>
            <a:r>
              <a:rPr lang="en-US" altLang="ja-JP" sz="1200" dirty="0" smtClean="0"/>
              <a:t>2. </a:t>
            </a:r>
            <a:r>
              <a:rPr kumimoji="1" lang="en-US" altLang="ja-JP" sz="1200" dirty="0" smtClean="0"/>
              <a:t>0.386, 0.300 </a:t>
            </a:r>
            <a:r>
              <a:rPr kumimoji="1" lang="ja-JP" altLang="en-US" sz="1200" dirty="0" smtClean="0"/>
              <a:t>度と見積もった角度で光のエネルギーを変え、</a:t>
            </a:r>
            <a:r>
              <a:rPr lang="ja-JP" altLang="en-US" sz="1200" dirty="0"/>
              <a:t>ミラ</a:t>
            </a:r>
            <a:r>
              <a:rPr lang="ja-JP" altLang="en-US" sz="1200" dirty="0" smtClean="0"/>
              <a:t>ーの</a:t>
            </a:r>
            <a:r>
              <a:rPr lang="ja-JP" altLang="en-US" sz="1200" dirty="0"/>
              <a:t>前後</a:t>
            </a:r>
            <a:r>
              <a:rPr lang="ja-JP" altLang="en-US" sz="1200" dirty="0" smtClean="0"/>
              <a:t>の</a:t>
            </a:r>
            <a:r>
              <a:rPr lang="ja-JP" altLang="en-US" sz="1200" dirty="0"/>
              <a:t>光</a:t>
            </a:r>
            <a:r>
              <a:rPr lang="ja-JP" altLang="en-US" sz="1200" dirty="0" smtClean="0"/>
              <a:t>の</a:t>
            </a:r>
            <a:r>
              <a:rPr kumimoji="1" lang="ja-JP" altLang="en-US" sz="1200" dirty="0" smtClean="0"/>
              <a:t>強度比を測定した結果。前後のイオンチャンバーの検出効率や検出効率のエネルギー依存性が違うので、ミラーがない場合でも値が</a:t>
            </a:r>
            <a:r>
              <a:rPr kumimoji="1" lang="en-US" altLang="ja-JP" sz="1200" dirty="0" smtClean="0"/>
              <a:t>1</a:t>
            </a:r>
            <a:r>
              <a:rPr kumimoji="1" lang="ja-JP" altLang="en-US" sz="1200" dirty="0" smtClean="0"/>
              <a:t>になっていない。</a:t>
            </a:r>
            <a:endParaRPr kumimoji="1" lang="ja-JP" altLang="en-US" sz="1200" dirty="0"/>
          </a:p>
        </p:txBody>
      </p:sp>
      <p:sp>
        <p:nvSpPr>
          <p:cNvPr id="6" name="テキスト ボックス 5"/>
          <p:cNvSpPr txBox="1"/>
          <p:nvPr/>
        </p:nvSpPr>
        <p:spPr>
          <a:xfrm>
            <a:off x="5801697" y="5087370"/>
            <a:ext cx="6143692" cy="1015663"/>
          </a:xfrm>
          <a:prstGeom prst="rect">
            <a:avLst/>
          </a:prstGeom>
          <a:noFill/>
        </p:spPr>
        <p:txBody>
          <a:bodyPr wrap="square" rtlCol="0">
            <a:spAutoFit/>
          </a:bodyPr>
          <a:lstStyle/>
          <a:p>
            <a:pPr algn="just"/>
            <a:r>
              <a:rPr lang="ja-JP" altLang="en-US" sz="1200" dirty="0" smtClean="0"/>
              <a:t>図</a:t>
            </a:r>
            <a:r>
              <a:rPr lang="en-US" altLang="ja-JP" sz="1200" dirty="0"/>
              <a:t>3</a:t>
            </a:r>
            <a:r>
              <a:rPr lang="en-US" altLang="ja-JP" sz="1200" dirty="0" smtClean="0"/>
              <a:t>. </a:t>
            </a:r>
            <a:r>
              <a:rPr lang="ja-JP" altLang="en-US" sz="1200" dirty="0" smtClean="0"/>
              <a:t>図</a:t>
            </a:r>
            <a:r>
              <a:rPr lang="en-US" altLang="ja-JP" sz="1200" dirty="0" smtClean="0"/>
              <a:t>2. </a:t>
            </a:r>
            <a:r>
              <a:rPr lang="ja-JP" altLang="en-US" sz="1200" dirty="0" smtClean="0"/>
              <a:t>の黒線が常に</a:t>
            </a:r>
            <a:r>
              <a:rPr lang="en-US" altLang="ja-JP" sz="1200" dirty="0" smtClean="0"/>
              <a:t>1</a:t>
            </a:r>
            <a:r>
              <a:rPr lang="ja-JP" altLang="en-US" sz="1200" dirty="0" smtClean="0"/>
              <a:t>になる様、黒線の値で規格化することで得たミラーの反射率と、シミュレーションした反射率の比較。青点はミラーの角度</a:t>
            </a:r>
            <a:r>
              <a:rPr lang="en-US" altLang="ja-JP" sz="1200" dirty="0" smtClean="0"/>
              <a:t>0.386</a:t>
            </a:r>
            <a:r>
              <a:rPr lang="ja-JP" altLang="en-US" sz="1200" dirty="0" smtClean="0"/>
              <a:t>度だと期待したが、その角度での計算結果</a:t>
            </a:r>
            <a:r>
              <a:rPr lang="en-US" altLang="ja-JP" sz="1200" dirty="0" smtClean="0"/>
              <a:t>(</a:t>
            </a:r>
            <a:r>
              <a:rPr lang="ja-JP" altLang="en-US" sz="1200" dirty="0" smtClean="0"/>
              <a:t>青破線</a:t>
            </a:r>
            <a:r>
              <a:rPr lang="en-US" altLang="ja-JP" sz="1200" dirty="0" smtClean="0"/>
              <a:t>)</a:t>
            </a:r>
            <a:r>
              <a:rPr lang="ja-JP" altLang="en-US" sz="1200" dirty="0" smtClean="0"/>
              <a:t>とは合わず、</a:t>
            </a:r>
            <a:r>
              <a:rPr lang="en-US" altLang="ja-JP" sz="1200" dirty="0" smtClean="0"/>
              <a:t>0.420</a:t>
            </a:r>
            <a:r>
              <a:rPr lang="ja-JP" altLang="en-US" sz="1200" dirty="0" smtClean="0"/>
              <a:t>度の時の結果</a:t>
            </a:r>
            <a:r>
              <a:rPr lang="en-US" altLang="ja-JP" sz="1200" dirty="0" smtClean="0"/>
              <a:t>(</a:t>
            </a:r>
            <a:r>
              <a:rPr lang="ja-JP" altLang="en-US" sz="1200" dirty="0" smtClean="0"/>
              <a:t>緑破線</a:t>
            </a:r>
            <a:r>
              <a:rPr lang="en-US" altLang="ja-JP" sz="1200" dirty="0" smtClean="0"/>
              <a:t>)</a:t>
            </a:r>
            <a:r>
              <a:rPr lang="ja-JP" altLang="en-US" sz="1200" dirty="0" smtClean="0"/>
              <a:t>によく合う。その差は</a:t>
            </a:r>
            <a:r>
              <a:rPr lang="en-US" altLang="ja-JP" sz="1200" dirty="0" smtClean="0"/>
              <a:t>0.034</a:t>
            </a:r>
            <a:r>
              <a:rPr lang="ja-JP" altLang="en-US" sz="1200" dirty="0" smtClean="0"/>
              <a:t>度。</a:t>
            </a:r>
            <a:r>
              <a:rPr lang="en-US" altLang="ja-JP" sz="1200" dirty="0" smtClean="0"/>
              <a:t>0.300</a:t>
            </a:r>
            <a:r>
              <a:rPr lang="ja-JP" altLang="en-US" sz="1200" dirty="0" smtClean="0"/>
              <a:t>度と期待した赤点も</a:t>
            </a:r>
            <a:r>
              <a:rPr lang="en-US" altLang="ja-JP" sz="1200" dirty="0" smtClean="0"/>
              <a:t>0.300</a:t>
            </a:r>
            <a:r>
              <a:rPr lang="ja-JP" altLang="en-US" sz="1200" dirty="0" smtClean="0"/>
              <a:t>度の計算結果</a:t>
            </a:r>
            <a:r>
              <a:rPr lang="en-US" altLang="ja-JP" sz="1200" dirty="0" smtClean="0"/>
              <a:t>(</a:t>
            </a:r>
            <a:r>
              <a:rPr lang="ja-JP" altLang="en-US" sz="1200" dirty="0" smtClean="0"/>
              <a:t>赤破線</a:t>
            </a:r>
            <a:r>
              <a:rPr lang="en-US" altLang="ja-JP" sz="1200" dirty="0" smtClean="0"/>
              <a:t>)</a:t>
            </a:r>
            <a:r>
              <a:rPr lang="ja-JP" altLang="en-US" sz="1200" dirty="0" smtClean="0"/>
              <a:t>と合わなかったが、やはり</a:t>
            </a:r>
            <a:r>
              <a:rPr lang="en-US" altLang="ja-JP" sz="1200" dirty="0" smtClean="0"/>
              <a:t>0.034</a:t>
            </a:r>
            <a:r>
              <a:rPr lang="ja-JP" altLang="en-US" sz="1200" dirty="0" smtClean="0"/>
              <a:t>度ずらした</a:t>
            </a:r>
            <a:r>
              <a:rPr lang="en-US" altLang="ja-JP" sz="1200" dirty="0" smtClean="0"/>
              <a:t>0.334</a:t>
            </a:r>
            <a:r>
              <a:rPr lang="ja-JP" altLang="en-US" sz="1200" dirty="0" smtClean="0"/>
              <a:t>度のシミュレーション</a:t>
            </a:r>
            <a:r>
              <a:rPr lang="en-US" altLang="ja-JP" sz="1200" dirty="0" smtClean="0"/>
              <a:t>(</a:t>
            </a:r>
            <a:r>
              <a:rPr lang="ja-JP" altLang="en-US" sz="1200" dirty="0" smtClean="0"/>
              <a:t>水色破線</a:t>
            </a:r>
            <a:r>
              <a:rPr lang="en-US" altLang="ja-JP" sz="1200" dirty="0" smtClean="0"/>
              <a:t>)</a:t>
            </a:r>
            <a:r>
              <a:rPr lang="ja-JP" altLang="en-US" sz="1200" dirty="0" smtClean="0"/>
              <a:t>に合う。</a:t>
            </a:r>
            <a:endParaRPr lang="en-US" altLang="ja-JP" sz="1200" dirty="0" smtClean="0"/>
          </a:p>
        </p:txBody>
      </p:sp>
      <p:sp>
        <p:nvSpPr>
          <p:cNvPr id="7" name="テキスト ボックス 6"/>
          <p:cNvSpPr txBox="1"/>
          <p:nvPr/>
        </p:nvSpPr>
        <p:spPr>
          <a:xfrm>
            <a:off x="6916187" y="3649280"/>
            <a:ext cx="2265364" cy="938719"/>
          </a:xfrm>
          <a:prstGeom prst="rect">
            <a:avLst/>
          </a:prstGeom>
          <a:noFill/>
        </p:spPr>
        <p:txBody>
          <a:bodyPr wrap="none" rtlCol="0">
            <a:spAutoFit/>
          </a:bodyPr>
          <a:lstStyle/>
          <a:p>
            <a:r>
              <a:rPr kumimoji="1" lang="ja-JP" altLang="en-US" sz="1100" dirty="0" smtClean="0"/>
              <a:t>破線は計算値</a:t>
            </a:r>
            <a:endParaRPr kumimoji="1" lang="en-US" altLang="ja-JP" sz="1100" dirty="0" smtClean="0"/>
          </a:p>
          <a:p>
            <a:r>
              <a:rPr lang="ja-JP" altLang="en-US" sz="1100" dirty="0"/>
              <a:t>計算</a:t>
            </a:r>
            <a:r>
              <a:rPr lang="ja-JP" altLang="en-US" sz="1100" dirty="0" smtClean="0"/>
              <a:t>の際、</a:t>
            </a:r>
            <a:r>
              <a:rPr lang="en-US" altLang="ja-JP" sz="1100" dirty="0" smtClean="0"/>
              <a:t>Au/Si </a:t>
            </a:r>
            <a:r>
              <a:rPr lang="ja-JP" altLang="en-US" sz="1100" dirty="0" smtClean="0"/>
              <a:t>二層構造を仮定</a:t>
            </a:r>
            <a:endParaRPr lang="en-US" altLang="ja-JP" sz="1100" dirty="0" smtClean="0"/>
          </a:p>
          <a:p>
            <a:r>
              <a:rPr lang="en-US" altLang="ja-JP" sz="1100" dirty="0" smtClean="0"/>
              <a:t>Au </a:t>
            </a:r>
            <a:r>
              <a:rPr lang="ja-JP" altLang="en-US" sz="1100" dirty="0" smtClean="0"/>
              <a:t>膜厚 </a:t>
            </a:r>
            <a:r>
              <a:rPr lang="en-US" altLang="ja-JP" sz="1100" dirty="0" smtClean="0"/>
              <a:t>50nm, Au</a:t>
            </a:r>
            <a:r>
              <a:rPr lang="ja-JP" altLang="en-US" sz="1100" dirty="0" smtClean="0"/>
              <a:t>表面粗さ </a:t>
            </a:r>
            <a:r>
              <a:rPr lang="en-US" altLang="ja-JP" sz="1100" dirty="0" smtClean="0"/>
              <a:t>1.5nm,</a:t>
            </a:r>
          </a:p>
          <a:p>
            <a:r>
              <a:rPr lang="en-US" altLang="ja-JP" sz="1100" dirty="0" smtClean="0"/>
              <a:t>Au/Si </a:t>
            </a:r>
            <a:r>
              <a:rPr lang="ja-JP" altLang="en-US" sz="1100" dirty="0" smtClean="0"/>
              <a:t>界面粗さ </a:t>
            </a:r>
            <a:r>
              <a:rPr lang="en-US" altLang="ja-JP" sz="1100" dirty="0" smtClean="0"/>
              <a:t>0.5nm </a:t>
            </a:r>
          </a:p>
          <a:p>
            <a:r>
              <a:rPr lang="ja-JP" altLang="en-US" sz="1100" dirty="0" smtClean="0"/>
              <a:t>等のパラメータを使った</a:t>
            </a:r>
            <a:endParaRPr kumimoji="1" lang="ja-JP" altLang="en-US" sz="1100" dirty="0"/>
          </a:p>
        </p:txBody>
      </p:sp>
      <p:sp>
        <p:nvSpPr>
          <p:cNvPr id="8" name="テキスト ボックス 7"/>
          <p:cNvSpPr txBox="1"/>
          <p:nvPr/>
        </p:nvSpPr>
        <p:spPr>
          <a:xfrm>
            <a:off x="731529" y="6076596"/>
            <a:ext cx="11089168" cy="646331"/>
          </a:xfrm>
          <a:prstGeom prst="rect">
            <a:avLst/>
          </a:prstGeom>
          <a:noFill/>
        </p:spPr>
        <p:txBody>
          <a:bodyPr wrap="square" rtlCol="0">
            <a:spAutoFit/>
          </a:bodyPr>
          <a:lstStyle/>
          <a:p>
            <a:r>
              <a:rPr kumimoji="1" lang="ja-JP" altLang="en-US" sz="1200" dirty="0" smtClean="0">
                <a:solidFill>
                  <a:srgbClr val="3333FF"/>
                </a:solidFill>
              </a:rPr>
              <a:t>まとめ</a:t>
            </a:r>
            <a:r>
              <a:rPr kumimoji="1" lang="en-US" altLang="ja-JP" sz="1200" dirty="0" smtClean="0">
                <a:solidFill>
                  <a:srgbClr val="3333FF"/>
                </a:solidFill>
              </a:rPr>
              <a:t>: </a:t>
            </a:r>
            <a:r>
              <a:rPr kumimoji="1" lang="ja-JP" altLang="en-US" sz="1200" dirty="0" smtClean="0">
                <a:solidFill>
                  <a:srgbClr val="3333FF"/>
                </a:solidFill>
              </a:rPr>
              <a:t>シリコン基板ベースで自作したミラーであったが、反射率</a:t>
            </a:r>
            <a:r>
              <a:rPr lang="en-US" altLang="ja-JP" sz="1200" dirty="0" smtClean="0">
                <a:solidFill>
                  <a:srgbClr val="3333FF"/>
                </a:solidFill>
              </a:rPr>
              <a:t> 80% </a:t>
            </a:r>
            <a:r>
              <a:rPr lang="ja-JP" altLang="en-US" sz="1200" dirty="0" smtClean="0">
                <a:solidFill>
                  <a:srgbClr val="3333FF"/>
                </a:solidFill>
              </a:rPr>
              <a:t>程度の比較的よい値を示した。ミラーの角度の見積もりについては今回の方法では</a:t>
            </a:r>
            <a:r>
              <a:rPr lang="en-US" altLang="ja-JP" sz="1200" dirty="0" smtClean="0">
                <a:solidFill>
                  <a:srgbClr val="3333FF"/>
                </a:solidFill>
              </a:rPr>
              <a:t>10%</a:t>
            </a:r>
            <a:r>
              <a:rPr lang="ja-JP" altLang="en-US" sz="1200" dirty="0" smtClean="0">
                <a:solidFill>
                  <a:srgbClr val="3333FF"/>
                </a:solidFill>
              </a:rPr>
              <a:t>程度の誤差が出たが、シミュレーションと突き合わせることでより高い精度でミラーの角度を決められることがわかった。実際に使える可能性が高いと判断できたので、今後は、実フラックスの測定、高次光カット能力</a:t>
            </a:r>
            <a:r>
              <a:rPr lang="ja-JP" altLang="en-US" sz="1200" dirty="0">
                <a:solidFill>
                  <a:srgbClr val="3333FF"/>
                </a:solidFill>
              </a:rPr>
              <a:t>の</a:t>
            </a:r>
            <a:r>
              <a:rPr lang="ja-JP" altLang="en-US" sz="1200" dirty="0" smtClean="0">
                <a:solidFill>
                  <a:srgbClr val="3333FF"/>
                </a:solidFill>
              </a:rPr>
              <a:t>確認等を行いつつ、ハッチ内に恒久的に設置するための設置方法等を検討する予定。</a:t>
            </a:r>
            <a:endParaRPr kumimoji="1" lang="ja-JP" altLang="en-US" sz="1200" dirty="0">
              <a:solidFill>
                <a:srgbClr val="3333FF"/>
              </a:solidFill>
            </a:endParaRPr>
          </a:p>
        </p:txBody>
      </p:sp>
      <p:cxnSp>
        <p:nvCxnSpPr>
          <p:cNvPr id="10" name="直線コネクタ 9"/>
          <p:cNvCxnSpPr/>
          <p:nvPr/>
        </p:nvCxnSpPr>
        <p:spPr>
          <a:xfrm>
            <a:off x="3158836" y="2984269"/>
            <a:ext cx="0" cy="1130531"/>
          </a:xfrm>
          <a:prstGeom prst="line">
            <a:avLst/>
          </a:prstGeom>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3092330" y="3898666"/>
            <a:ext cx="926857" cy="261610"/>
          </a:xfrm>
          <a:prstGeom prst="rect">
            <a:avLst/>
          </a:prstGeom>
          <a:noFill/>
        </p:spPr>
        <p:txBody>
          <a:bodyPr wrap="none" rtlCol="0">
            <a:spAutoFit/>
          </a:bodyPr>
          <a:lstStyle/>
          <a:p>
            <a:r>
              <a:rPr kumimoji="1" lang="en-US" altLang="ja-JP" sz="1100" dirty="0" smtClean="0"/>
              <a:t>Au</a:t>
            </a:r>
            <a:r>
              <a:rPr kumimoji="1" lang="ja-JP" altLang="en-US" sz="1100" dirty="0" smtClean="0"/>
              <a:t> </a:t>
            </a:r>
            <a:r>
              <a:rPr kumimoji="1" lang="en-US" altLang="ja-JP" sz="1100" dirty="0" smtClean="0"/>
              <a:t>L3</a:t>
            </a:r>
            <a:r>
              <a:rPr kumimoji="1" lang="ja-JP" altLang="en-US" sz="1100" dirty="0" smtClean="0"/>
              <a:t>吸収端</a:t>
            </a:r>
            <a:endParaRPr kumimoji="1" lang="ja-JP" altLang="en-US" sz="1100" dirty="0"/>
          </a:p>
        </p:txBody>
      </p:sp>
      <p:sp>
        <p:nvSpPr>
          <p:cNvPr id="13" name="テキスト ボックス 12"/>
          <p:cNvSpPr txBox="1"/>
          <p:nvPr/>
        </p:nvSpPr>
        <p:spPr>
          <a:xfrm>
            <a:off x="3660368" y="3435926"/>
            <a:ext cx="926857" cy="261610"/>
          </a:xfrm>
          <a:prstGeom prst="rect">
            <a:avLst/>
          </a:prstGeom>
          <a:noFill/>
        </p:spPr>
        <p:txBody>
          <a:bodyPr wrap="none" rtlCol="0">
            <a:spAutoFit/>
          </a:bodyPr>
          <a:lstStyle/>
          <a:p>
            <a:r>
              <a:rPr kumimoji="1" lang="en-US" altLang="ja-JP" sz="1100" dirty="0" smtClean="0"/>
              <a:t>Au</a:t>
            </a:r>
            <a:r>
              <a:rPr kumimoji="1" lang="ja-JP" altLang="en-US" sz="1100" dirty="0" smtClean="0"/>
              <a:t> </a:t>
            </a:r>
            <a:r>
              <a:rPr kumimoji="1" lang="en-US" altLang="ja-JP" sz="1100" dirty="0" smtClean="0"/>
              <a:t>L2</a:t>
            </a:r>
            <a:r>
              <a:rPr kumimoji="1" lang="ja-JP" altLang="en-US" sz="1100" dirty="0" smtClean="0"/>
              <a:t>吸収端</a:t>
            </a:r>
            <a:endParaRPr kumimoji="1" lang="ja-JP" altLang="en-US" sz="1100" dirty="0"/>
          </a:p>
        </p:txBody>
      </p:sp>
    </p:spTree>
    <p:extLst>
      <p:ext uri="{BB962C8B-B14F-4D97-AF65-F5344CB8AC3E}">
        <p14:creationId xmlns:p14="http://schemas.microsoft.com/office/powerpoint/2010/main" val="14107809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4457" y="217855"/>
            <a:ext cx="5605463" cy="5129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テキスト ボックス 6"/>
          <p:cNvSpPr txBox="1"/>
          <p:nvPr/>
        </p:nvSpPr>
        <p:spPr>
          <a:xfrm>
            <a:off x="380678" y="5399970"/>
            <a:ext cx="6143692" cy="461665"/>
          </a:xfrm>
          <a:prstGeom prst="rect">
            <a:avLst/>
          </a:prstGeom>
          <a:noFill/>
        </p:spPr>
        <p:txBody>
          <a:bodyPr wrap="square" rtlCol="0">
            <a:spAutoFit/>
          </a:bodyPr>
          <a:lstStyle/>
          <a:p>
            <a:pPr algn="just"/>
            <a:r>
              <a:rPr lang="ja-JP" altLang="en-US" sz="1200" dirty="0"/>
              <a:t>図</a:t>
            </a:r>
            <a:r>
              <a:rPr lang="en-US" altLang="ja-JP" sz="1200" dirty="0"/>
              <a:t>4. </a:t>
            </a:r>
            <a:r>
              <a:rPr lang="ja-JP" altLang="en-US" sz="1200" dirty="0"/>
              <a:t>図</a:t>
            </a:r>
            <a:r>
              <a:rPr lang="en-US" altLang="ja-JP" sz="1200" dirty="0"/>
              <a:t>3. </a:t>
            </a:r>
            <a:r>
              <a:rPr lang="ja-JP" altLang="en-US" sz="1200" dirty="0"/>
              <a:t>と同様の手順で計算した </a:t>
            </a:r>
            <a:r>
              <a:rPr lang="en-US" altLang="ja-JP" sz="1200" dirty="0"/>
              <a:t>Au </a:t>
            </a:r>
            <a:r>
              <a:rPr lang="ja-JP" altLang="en-US" sz="1200" dirty="0"/>
              <a:t>ミラーの反射率とシミュレーションによる反射率の比較．実測値に合うように角度を適当に検討したところ，おおよそ </a:t>
            </a:r>
            <a:r>
              <a:rPr lang="en-US" altLang="ja-JP" sz="1200" dirty="0"/>
              <a:t>0.390 </a:t>
            </a:r>
            <a:r>
              <a:rPr lang="ja-JP" altLang="en-US" sz="1200" dirty="0"/>
              <a:t>度でほぼ一致した．</a:t>
            </a:r>
            <a:endParaRPr lang="en-US" altLang="ja-JP" sz="1200" dirty="0"/>
          </a:p>
        </p:txBody>
      </p:sp>
      <p:pic>
        <p:nvPicPr>
          <p:cNvPr id="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65661" y="178780"/>
            <a:ext cx="5343525" cy="5078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テキスト ボックス 1"/>
          <p:cNvSpPr txBox="1"/>
          <p:nvPr/>
        </p:nvSpPr>
        <p:spPr>
          <a:xfrm>
            <a:off x="156307" y="146543"/>
            <a:ext cx="1261884" cy="369332"/>
          </a:xfrm>
          <a:prstGeom prst="rect">
            <a:avLst/>
          </a:prstGeom>
          <a:noFill/>
        </p:spPr>
        <p:txBody>
          <a:bodyPr wrap="none" rtlCol="0">
            <a:spAutoFit/>
          </a:bodyPr>
          <a:lstStyle/>
          <a:p>
            <a:r>
              <a:rPr kumimoji="1" lang="en-US" altLang="ja-JP" dirty="0" smtClean="0"/>
              <a:t>2014-10-17</a:t>
            </a:r>
            <a:endParaRPr kumimoji="1" lang="ja-JP" altLang="en-US" dirty="0"/>
          </a:p>
        </p:txBody>
      </p:sp>
      <p:sp>
        <p:nvSpPr>
          <p:cNvPr id="10" name="テキスト ボックス 9"/>
          <p:cNvSpPr txBox="1"/>
          <p:nvPr/>
        </p:nvSpPr>
        <p:spPr>
          <a:xfrm>
            <a:off x="6769755" y="5482031"/>
            <a:ext cx="4953322" cy="830997"/>
          </a:xfrm>
          <a:prstGeom prst="rect">
            <a:avLst/>
          </a:prstGeom>
          <a:noFill/>
        </p:spPr>
        <p:txBody>
          <a:bodyPr wrap="square" rtlCol="0">
            <a:spAutoFit/>
          </a:bodyPr>
          <a:lstStyle/>
          <a:p>
            <a:pPr algn="just"/>
            <a:r>
              <a:rPr lang="ja-JP" altLang="en-US" sz="1200" dirty="0"/>
              <a:t>図</a:t>
            </a:r>
            <a:r>
              <a:rPr lang="en-US" altLang="ja-JP" sz="1200" dirty="0"/>
              <a:t>5. </a:t>
            </a:r>
            <a:r>
              <a:rPr lang="ja-JP" altLang="en-US" sz="1200" dirty="0"/>
              <a:t>図</a:t>
            </a:r>
            <a:r>
              <a:rPr lang="en-US" altLang="ja-JP" sz="1200" dirty="0"/>
              <a:t>4. </a:t>
            </a:r>
            <a:r>
              <a:rPr lang="ja-JP" altLang="en-US" sz="1200" dirty="0"/>
              <a:t>の傾斜角で挿入されている </a:t>
            </a:r>
            <a:r>
              <a:rPr lang="en-US" altLang="ja-JP" sz="1200" dirty="0"/>
              <a:t>Au </a:t>
            </a:r>
            <a:r>
              <a:rPr lang="ja-JP" altLang="en-US" sz="1200" dirty="0"/>
              <a:t>ミラー有りと無しの状態で，ステップスキャンおよび </a:t>
            </a:r>
            <a:r>
              <a:rPr lang="en-US" altLang="ja-JP" sz="1200" dirty="0"/>
              <a:t>QXAFS </a:t>
            </a:r>
            <a:r>
              <a:rPr lang="ja-JP" altLang="en-US" sz="1200" dirty="0"/>
              <a:t>で </a:t>
            </a:r>
            <a:r>
              <a:rPr lang="en-US" altLang="ja-JP" sz="1200" dirty="0"/>
              <a:t>Ti foil </a:t>
            </a:r>
            <a:r>
              <a:rPr lang="ja-JP" altLang="en-US" sz="1200" dirty="0"/>
              <a:t>の </a:t>
            </a:r>
            <a:r>
              <a:rPr lang="en-US" altLang="ja-JP" sz="1200" dirty="0"/>
              <a:t>XAFS </a:t>
            </a:r>
            <a:r>
              <a:rPr lang="ja-JP" altLang="en-US" sz="1200" dirty="0"/>
              <a:t>測定を行った結果を示す．</a:t>
            </a:r>
            <a:endParaRPr lang="en-US" altLang="ja-JP" sz="1200" dirty="0"/>
          </a:p>
          <a:p>
            <a:pPr algn="just"/>
            <a:r>
              <a:rPr lang="en-US" altLang="ja-JP" sz="1200" dirty="0"/>
              <a:t>Au </a:t>
            </a:r>
            <a:r>
              <a:rPr lang="ja-JP" altLang="en-US" sz="1200" dirty="0"/>
              <a:t>ミラー無しでは，高次光の影響と予想されるスペクトルの歪みが見られているのに対して，</a:t>
            </a:r>
            <a:r>
              <a:rPr lang="en-US" altLang="ja-JP" sz="1200" dirty="0"/>
              <a:t>Au </a:t>
            </a:r>
            <a:r>
              <a:rPr lang="ja-JP" altLang="en-US" sz="1200" dirty="0"/>
              <a:t>ミラー有りでは質の高いスペクトルが得られている．</a:t>
            </a:r>
            <a:endParaRPr lang="en-US" altLang="ja-JP" sz="1200" dirty="0"/>
          </a:p>
        </p:txBody>
      </p:sp>
      <p:sp>
        <p:nvSpPr>
          <p:cNvPr id="3" name="テキスト ボックス 2"/>
          <p:cNvSpPr txBox="1"/>
          <p:nvPr/>
        </p:nvSpPr>
        <p:spPr>
          <a:xfrm>
            <a:off x="8630028" y="534468"/>
            <a:ext cx="856004" cy="369332"/>
          </a:xfrm>
          <a:prstGeom prst="rect">
            <a:avLst/>
          </a:prstGeom>
          <a:noFill/>
        </p:spPr>
        <p:txBody>
          <a:bodyPr wrap="none" rtlCol="0">
            <a:spAutoFit/>
          </a:bodyPr>
          <a:lstStyle/>
          <a:p>
            <a:r>
              <a:rPr kumimoji="1" lang="en-US" altLang="ja-JP" dirty="0" smtClean="0"/>
              <a:t>QXAFS </a:t>
            </a:r>
            <a:endParaRPr kumimoji="1" lang="ja-JP" altLang="en-US" dirty="0"/>
          </a:p>
        </p:txBody>
      </p:sp>
      <p:sp>
        <p:nvSpPr>
          <p:cNvPr id="9" name="テキスト ボックス 8"/>
          <p:cNvSpPr txBox="1"/>
          <p:nvPr/>
        </p:nvSpPr>
        <p:spPr>
          <a:xfrm>
            <a:off x="9405805" y="1272954"/>
            <a:ext cx="1284326" cy="369332"/>
          </a:xfrm>
          <a:prstGeom prst="rect">
            <a:avLst/>
          </a:prstGeom>
          <a:noFill/>
        </p:spPr>
        <p:txBody>
          <a:bodyPr wrap="none" rtlCol="0">
            <a:spAutoFit/>
          </a:bodyPr>
          <a:lstStyle/>
          <a:p>
            <a:r>
              <a:rPr lang="en-US" altLang="ja-JP" dirty="0" smtClean="0"/>
              <a:t>Au </a:t>
            </a:r>
            <a:r>
              <a:rPr lang="ja-JP" altLang="en-US" dirty="0" smtClean="0"/>
              <a:t>ミラー有</a:t>
            </a:r>
            <a:endParaRPr kumimoji="1" lang="ja-JP" altLang="en-US" dirty="0"/>
          </a:p>
        </p:txBody>
      </p:sp>
      <p:sp>
        <p:nvSpPr>
          <p:cNvPr id="11" name="テキスト ボックス 10"/>
          <p:cNvSpPr txBox="1"/>
          <p:nvPr/>
        </p:nvSpPr>
        <p:spPr>
          <a:xfrm>
            <a:off x="8763642" y="2183446"/>
            <a:ext cx="1284326" cy="369332"/>
          </a:xfrm>
          <a:prstGeom prst="rect">
            <a:avLst/>
          </a:prstGeom>
          <a:noFill/>
        </p:spPr>
        <p:txBody>
          <a:bodyPr wrap="none" rtlCol="0">
            <a:spAutoFit/>
          </a:bodyPr>
          <a:lstStyle/>
          <a:p>
            <a:r>
              <a:rPr lang="en-US" altLang="ja-JP" dirty="0" smtClean="0">
                <a:solidFill>
                  <a:srgbClr val="FF0000"/>
                </a:solidFill>
              </a:rPr>
              <a:t>Au </a:t>
            </a:r>
            <a:r>
              <a:rPr lang="ja-JP" altLang="en-US" dirty="0" smtClean="0">
                <a:solidFill>
                  <a:srgbClr val="FF0000"/>
                </a:solidFill>
              </a:rPr>
              <a:t>ミラー無</a:t>
            </a:r>
            <a:endParaRPr kumimoji="1" lang="ja-JP" altLang="en-US" dirty="0">
              <a:solidFill>
                <a:srgbClr val="FF0000"/>
              </a:solidFill>
            </a:endParaRPr>
          </a:p>
        </p:txBody>
      </p:sp>
      <p:sp>
        <p:nvSpPr>
          <p:cNvPr id="12" name="テキスト ボックス 11"/>
          <p:cNvSpPr txBox="1"/>
          <p:nvPr/>
        </p:nvSpPr>
        <p:spPr>
          <a:xfrm>
            <a:off x="9104914" y="3199448"/>
            <a:ext cx="1284326" cy="369332"/>
          </a:xfrm>
          <a:prstGeom prst="rect">
            <a:avLst/>
          </a:prstGeom>
          <a:noFill/>
        </p:spPr>
        <p:txBody>
          <a:bodyPr wrap="none" rtlCol="0">
            <a:spAutoFit/>
          </a:bodyPr>
          <a:lstStyle/>
          <a:p>
            <a:r>
              <a:rPr lang="en-US" altLang="ja-JP" dirty="0" smtClean="0"/>
              <a:t>Au </a:t>
            </a:r>
            <a:r>
              <a:rPr lang="ja-JP" altLang="en-US" dirty="0" smtClean="0"/>
              <a:t>ミラー有</a:t>
            </a:r>
            <a:endParaRPr kumimoji="1" lang="ja-JP" altLang="en-US" dirty="0"/>
          </a:p>
        </p:txBody>
      </p:sp>
      <p:sp>
        <p:nvSpPr>
          <p:cNvPr id="13" name="テキスト ボックス 12"/>
          <p:cNvSpPr txBox="1"/>
          <p:nvPr/>
        </p:nvSpPr>
        <p:spPr>
          <a:xfrm>
            <a:off x="8462751" y="4109940"/>
            <a:ext cx="1284326" cy="369332"/>
          </a:xfrm>
          <a:prstGeom prst="rect">
            <a:avLst/>
          </a:prstGeom>
          <a:noFill/>
        </p:spPr>
        <p:txBody>
          <a:bodyPr wrap="none" rtlCol="0">
            <a:spAutoFit/>
          </a:bodyPr>
          <a:lstStyle/>
          <a:p>
            <a:r>
              <a:rPr lang="en-US" altLang="ja-JP" dirty="0" smtClean="0">
                <a:solidFill>
                  <a:srgbClr val="FF0000"/>
                </a:solidFill>
              </a:rPr>
              <a:t>Au </a:t>
            </a:r>
            <a:r>
              <a:rPr lang="ja-JP" altLang="en-US" dirty="0" smtClean="0">
                <a:solidFill>
                  <a:srgbClr val="FF0000"/>
                </a:solidFill>
              </a:rPr>
              <a:t>ミラー無</a:t>
            </a:r>
            <a:endParaRPr kumimoji="1" lang="ja-JP" altLang="en-US" dirty="0">
              <a:solidFill>
                <a:srgbClr val="FF0000"/>
              </a:solidFill>
            </a:endParaRPr>
          </a:p>
        </p:txBody>
      </p:sp>
      <p:sp>
        <p:nvSpPr>
          <p:cNvPr id="14" name="テキスト ボックス 13"/>
          <p:cNvSpPr txBox="1"/>
          <p:nvPr/>
        </p:nvSpPr>
        <p:spPr>
          <a:xfrm>
            <a:off x="8761797" y="2717986"/>
            <a:ext cx="1838965" cy="369332"/>
          </a:xfrm>
          <a:prstGeom prst="rect">
            <a:avLst/>
          </a:prstGeom>
          <a:noFill/>
        </p:spPr>
        <p:txBody>
          <a:bodyPr wrap="none" rtlCol="0">
            <a:spAutoFit/>
          </a:bodyPr>
          <a:lstStyle/>
          <a:p>
            <a:r>
              <a:rPr kumimoji="1" lang="ja-JP" altLang="en-US" dirty="0" smtClean="0"/>
              <a:t>ステップスキャン</a:t>
            </a:r>
            <a:endParaRPr kumimoji="1" lang="ja-JP" altLang="en-US" dirty="0"/>
          </a:p>
        </p:txBody>
      </p:sp>
    </p:spTree>
    <p:extLst>
      <p:ext uri="{BB962C8B-B14F-4D97-AF65-F5344CB8AC3E}">
        <p14:creationId xmlns:p14="http://schemas.microsoft.com/office/powerpoint/2010/main" val="35421375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8458" y="183848"/>
            <a:ext cx="5678488" cy="626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a:off x="6865564" y="477672"/>
            <a:ext cx="4543964" cy="6186309"/>
          </a:xfrm>
          <a:prstGeom prst="rect">
            <a:avLst/>
          </a:prstGeom>
          <a:noFill/>
        </p:spPr>
        <p:txBody>
          <a:bodyPr wrap="square" rtlCol="0">
            <a:spAutoFit/>
          </a:bodyPr>
          <a:lstStyle/>
          <a:p>
            <a:pPr algn="just"/>
            <a:r>
              <a:rPr lang="ja-JP" altLang="en-US" sz="1200" dirty="0"/>
              <a:t>図の説明：</a:t>
            </a:r>
            <a:endParaRPr lang="en-US" altLang="ja-JP" sz="1200" dirty="0"/>
          </a:p>
          <a:p>
            <a:pPr algn="just"/>
            <a:r>
              <a:rPr lang="ja-JP" altLang="en-US" sz="1200" dirty="0"/>
              <a:t>　各光学配置時のフラックスの図を示した</a:t>
            </a:r>
            <a:endParaRPr lang="en-US" altLang="ja-JP" sz="1200" dirty="0"/>
          </a:p>
          <a:p>
            <a:pPr algn="just"/>
            <a:r>
              <a:rPr lang="ja-JP" altLang="en-US" sz="1200" dirty="0"/>
              <a:t>通常配置のフラックス</a:t>
            </a:r>
            <a:endParaRPr lang="en-US" altLang="ja-JP" sz="1200" dirty="0"/>
          </a:p>
          <a:p>
            <a:pPr algn="just"/>
            <a:r>
              <a:rPr lang="ja-JP" altLang="en-US" sz="1200" dirty="0"/>
              <a:t>低エネルギー配置時のフラックスについて，</a:t>
            </a:r>
            <a:endParaRPr lang="en-US" altLang="ja-JP" sz="1200" dirty="0"/>
          </a:p>
          <a:p>
            <a:pPr algn="just"/>
            <a:r>
              <a:rPr lang="ja-JP" altLang="en-US" sz="1200" dirty="0"/>
              <a:t>通常時と同じだけスリットを開いた場合</a:t>
            </a:r>
            <a:endParaRPr lang="en-US" altLang="ja-JP" sz="1200" dirty="0"/>
          </a:p>
          <a:p>
            <a:pPr algn="just"/>
            <a:r>
              <a:rPr lang="ja-JP" altLang="en-US" sz="1200" dirty="0"/>
              <a:t>通常時に対して垂直方向のスリット幅を </a:t>
            </a:r>
            <a:r>
              <a:rPr lang="en-US" altLang="ja-JP" sz="1200" dirty="0"/>
              <a:t>0.5 mm </a:t>
            </a:r>
            <a:r>
              <a:rPr lang="ja-JP" altLang="en-US" sz="1200" dirty="0"/>
              <a:t>から </a:t>
            </a:r>
            <a:r>
              <a:rPr lang="en-US" altLang="ja-JP" sz="1200" dirty="0"/>
              <a:t>1.0 mm </a:t>
            </a:r>
            <a:r>
              <a:rPr lang="ja-JP" altLang="en-US" sz="1200" dirty="0"/>
              <a:t>に変更した場合</a:t>
            </a:r>
            <a:endParaRPr lang="en-US" altLang="ja-JP" sz="1200" dirty="0"/>
          </a:p>
          <a:p>
            <a:pPr algn="just"/>
            <a:r>
              <a:rPr lang="ja-JP" altLang="en-US" sz="1200" dirty="0"/>
              <a:t>スリットを全開にした場合</a:t>
            </a:r>
            <a:endParaRPr lang="en-US" altLang="ja-JP" sz="1200" dirty="0"/>
          </a:p>
          <a:p>
            <a:pPr algn="just"/>
            <a:r>
              <a:rPr lang="ja-JP" altLang="en-US" sz="1200" dirty="0"/>
              <a:t>図</a:t>
            </a:r>
            <a:r>
              <a:rPr lang="en-US" altLang="ja-JP" sz="1200" dirty="0"/>
              <a:t>4</a:t>
            </a:r>
            <a:r>
              <a:rPr lang="ja-JP" altLang="en-US" sz="1200" dirty="0"/>
              <a:t>で求めた</a:t>
            </a:r>
            <a:r>
              <a:rPr lang="en-US" altLang="ja-JP" sz="1200" dirty="0"/>
              <a:t> Au </a:t>
            </a:r>
            <a:r>
              <a:rPr lang="ja-JP" altLang="en-US" sz="1200" dirty="0"/>
              <a:t>ミラーの反射率を元に，通常配置に対して </a:t>
            </a:r>
            <a:r>
              <a:rPr lang="en-US" altLang="ja-JP" sz="1200" dirty="0"/>
              <a:t>Au </a:t>
            </a:r>
            <a:r>
              <a:rPr lang="ja-JP" altLang="en-US" sz="1200" dirty="0"/>
              <a:t>ミラーを</a:t>
            </a:r>
            <a:r>
              <a:rPr lang="en-US" altLang="ja-JP" sz="1200" dirty="0"/>
              <a:t>2</a:t>
            </a:r>
            <a:r>
              <a:rPr lang="ja-JP" altLang="en-US" sz="1200" dirty="0"/>
              <a:t>枚挿入した場合</a:t>
            </a:r>
            <a:endParaRPr lang="en-US" altLang="ja-JP" sz="1200" dirty="0"/>
          </a:p>
          <a:p>
            <a:pPr algn="just"/>
            <a:endParaRPr lang="en-US" altLang="ja-JP" sz="1200" dirty="0"/>
          </a:p>
          <a:p>
            <a:pPr algn="just"/>
            <a:r>
              <a:rPr lang="ja-JP" altLang="en-US" sz="1200" dirty="0"/>
              <a:t>　通常配置に比較して，低エネルギー配置で，フラックスが大きく下がっている理由は，</a:t>
            </a:r>
            <a:r>
              <a:rPr lang="en-US" altLang="ja-JP" sz="1200" dirty="0"/>
              <a:t>Ti K-edge (5 keV) </a:t>
            </a:r>
            <a:r>
              <a:rPr lang="ja-JP" altLang="en-US" sz="1200" dirty="0" err="1"/>
              <a:t>の測</a:t>
            </a:r>
            <a:r>
              <a:rPr lang="ja-JP" altLang="en-US" sz="1200" dirty="0"/>
              <a:t>定時に確実に高次光の影響を除くため，以前よりミラーの傾斜角を深くした影響で，一部の光が分光結晶で受け切れていないことなどが理由として考えられる．</a:t>
            </a:r>
            <a:endParaRPr lang="en-US" altLang="ja-JP" sz="1200" dirty="0"/>
          </a:p>
          <a:p>
            <a:pPr algn="just"/>
            <a:endParaRPr lang="en-US" altLang="ja-JP" sz="1200" dirty="0"/>
          </a:p>
          <a:p>
            <a:pPr algn="just"/>
            <a:r>
              <a:rPr lang="en-US" altLang="ja-JP" sz="1200" dirty="0"/>
              <a:t>Au </a:t>
            </a:r>
            <a:r>
              <a:rPr lang="ja-JP" altLang="en-US" sz="1200" dirty="0"/>
              <a:t>ミラーの効果：</a:t>
            </a:r>
            <a:endParaRPr lang="en-US" altLang="ja-JP" sz="1200" dirty="0"/>
          </a:p>
          <a:p>
            <a:pPr algn="just"/>
            <a:r>
              <a:rPr lang="ja-JP" altLang="en-US" sz="1200" dirty="0"/>
              <a:t>　</a:t>
            </a:r>
            <a:r>
              <a:rPr lang="en-US" altLang="ja-JP" sz="1200" dirty="0"/>
              <a:t>Au </a:t>
            </a:r>
            <a:r>
              <a:rPr lang="ja-JP" altLang="en-US" sz="1200" dirty="0"/>
              <a:t>ミラーの傾斜角が十分ではなかったため，</a:t>
            </a:r>
            <a:r>
              <a:rPr lang="en-US" altLang="ja-JP" sz="1200" dirty="0"/>
              <a:t>15 keV  </a:t>
            </a:r>
            <a:r>
              <a:rPr lang="ja-JP" altLang="en-US" sz="1200" dirty="0"/>
              <a:t>以上の光が残ってしまっているが，</a:t>
            </a:r>
            <a:r>
              <a:rPr lang="en-US" altLang="ja-JP" sz="1200" dirty="0"/>
              <a:t>5 - 10 keV </a:t>
            </a:r>
            <a:r>
              <a:rPr lang="ja-JP" altLang="en-US" sz="1200" dirty="0"/>
              <a:t>の低エネルギー側では，光量を維持しながら，高エネルギーの</a:t>
            </a:r>
            <a:r>
              <a:rPr lang="en-US" altLang="ja-JP" sz="1200" dirty="0"/>
              <a:t>X</a:t>
            </a:r>
            <a:r>
              <a:rPr lang="ja-JP" altLang="en-US" sz="1200" dirty="0"/>
              <a:t>線を除去できていることがわかる．</a:t>
            </a:r>
            <a:endParaRPr lang="en-US" altLang="ja-JP" sz="1200" dirty="0"/>
          </a:p>
          <a:p>
            <a:pPr algn="just"/>
            <a:r>
              <a:rPr lang="ja-JP" altLang="en-US" sz="1200" dirty="0"/>
              <a:t>　今後，更にスタディを進めることで，低エネルギー側のフラックスを保ちながら，</a:t>
            </a:r>
            <a:r>
              <a:rPr lang="en-US" altLang="ja-JP" sz="1200" dirty="0"/>
              <a:t>15 keV</a:t>
            </a:r>
            <a:r>
              <a:rPr lang="ja-JP" altLang="en-US" sz="1200" dirty="0"/>
              <a:t> 以上の</a:t>
            </a:r>
            <a:r>
              <a:rPr lang="en-US" altLang="ja-JP" sz="1200" dirty="0"/>
              <a:t>X</a:t>
            </a:r>
            <a:r>
              <a:rPr lang="ja-JP" altLang="en-US" sz="1200" dirty="0"/>
              <a:t>線が確実に除去された光を作ることができると期待される．</a:t>
            </a:r>
            <a:endParaRPr lang="en-US" altLang="ja-JP" sz="1200" dirty="0"/>
          </a:p>
          <a:p>
            <a:pPr algn="just"/>
            <a:endParaRPr lang="en-US" altLang="ja-JP" sz="1200" dirty="0"/>
          </a:p>
          <a:p>
            <a:pPr algn="just"/>
            <a:r>
              <a:rPr lang="ja-JP" altLang="en-US" sz="1200" dirty="0"/>
              <a:t>課題：</a:t>
            </a:r>
            <a:endParaRPr lang="en-US" altLang="ja-JP" sz="1200" dirty="0"/>
          </a:p>
          <a:p>
            <a:pPr algn="just"/>
            <a:r>
              <a:rPr lang="en-US" altLang="ja-JP" sz="1200" dirty="0"/>
              <a:t>Au </a:t>
            </a:r>
            <a:r>
              <a:rPr lang="ja-JP" altLang="en-US" sz="1200" dirty="0"/>
              <a:t>ミラー傾斜角の最適化等のスタディ</a:t>
            </a:r>
            <a:endParaRPr lang="en-US" altLang="ja-JP" sz="1200" dirty="0"/>
          </a:p>
          <a:p>
            <a:pPr algn="just"/>
            <a:r>
              <a:rPr lang="en-US" altLang="ja-JP" sz="1200" dirty="0"/>
              <a:t>Au </a:t>
            </a:r>
            <a:r>
              <a:rPr lang="ja-JP" altLang="en-US" sz="1200" dirty="0"/>
              <a:t>ミラー治具の設計と作製，テスト</a:t>
            </a:r>
            <a:endParaRPr lang="en-US" altLang="ja-JP" sz="1200" dirty="0"/>
          </a:p>
          <a:p>
            <a:pPr algn="just"/>
            <a:r>
              <a:rPr lang="ja-JP" altLang="en-US" sz="1200" dirty="0"/>
              <a:t>ステージ類の購入</a:t>
            </a:r>
            <a:endParaRPr lang="en-US" altLang="ja-JP" sz="1200" dirty="0"/>
          </a:p>
          <a:p>
            <a:pPr algn="just"/>
            <a:endParaRPr lang="en-US" altLang="ja-JP" sz="1200" dirty="0"/>
          </a:p>
          <a:p>
            <a:pPr algn="just"/>
            <a:r>
              <a:rPr lang="ja-JP" altLang="en-US" sz="1200" dirty="0"/>
              <a:t>効果：</a:t>
            </a:r>
            <a:endParaRPr lang="en-US" altLang="ja-JP" sz="1200" dirty="0"/>
          </a:p>
          <a:p>
            <a:pPr algn="just"/>
            <a:r>
              <a:rPr lang="ja-JP" altLang="en-US" sz="1200" dirty="0"/>
              <a:t>エネルギーモード変更時間の短縮</a:t>
            </a:r>
            <a:endParaRPr lang="en-US" altLang="ja-JP" sz="1200" dirty="0"/>
          </a:p>
          <a:p>
            <a:pPr algn="just"/>
            <a:r>
              <a:rPr lang="ja-JP" altLang="en-US" sz="1200" dirty="0"/>
              <a:t>低エネルギーモードで集光された</a:t>
            </a:r>
            <a:r>
              <a:rPr lang="en-US" altLang="ja-JP" sz="1200" dirty="0"/>
              <a:t>X</a:t>
            </a:r>
            <a:r>
              <a:rPr lang="ja-JP" altLang="en-US" sz="1200" dirty="0"/>
              <a:t>線が利用可能</a:t>
            </a:r>
            <a:endParaRPr lang="en-US" altLang="ja-JP" sz="1200" dirty="0"/>
          </a:p>
          <a:p>
            <a:pPr algn="just"/>
            <a:r>
              <a:rPr lang="ja-JP" altLang="en-US" sz="1200" dirty="0"/>
              <a:t>低エネルギーモードでのフラックスの向上</a:t>
            </a:r>
            <a:endParaRPr lang="en-US" altLang="ja-JP" sz="1200" dirty="0"/>
          </a:p>
        </p:txBody>
      </p:sp>
      <p:sp>
        <p:nvSpPr>
          <p:cNvPr id="4" name="テキスト ボックス 3"/>
          <p:cNvSpPr txBox="1"/>
          <p:nvPr/>
        </p:nvSpPr>
        <p:spPr>
          <a:xfrm>
            <a:off x="380678" y="6464514"/>
            <a:ext cx="6484886" cy="276999"/>
          </a:xfrm>
          <a:prstGeom prst="rect">
            <a:avLst/>
          </a:prstGeom>
          <a:noFill/>
        </p:spPr>
        <p:txBody>
          <a:bodyPr wrap="square" rtlCol="0">
            <a:spAutoFit/>
          </a:bodyPr>
          <a:lstStyle/>
          <a:p>
            <a:pPr algn="just"/>
            <a:r>
              <a:rPr lang="ja-JP" altLang="en-US" sz="1200" dirty="0"/>
              <a:t>図</a:t>
            </a:r>
            <a:r>
              <a:rPr lang="en-US" altLang="ja-JP" sz="1200" dirty="0"/>
              <a:t>6. </a:t>
            </a:r>
            <a:r>
              <a:rPr lang="ja-JP" altLang="en-US" sz="1200" dirty="0"/>
              <a:t>通常配置，低エネルギー配置，通常配置に </a:t>
            </a:r>
            <a:r>
              <a:rPr lang="en-US" altLang="ja-JP" sz="1200" dirty="0"/>
              <a:t>Au </a:t>
            </a:r>
            <a:r>
              <a:rPr lang="ja-JP" altLang="en-US" sz="1200" dirty="0"/>
              <a:t>ミラー</a:t>
            </a:r>
            <a:r>
              <a:rPr lang="en-US" altLang="ja-JP" sz="1200" dirty="0"/>
              <a:t>2</a:t>
            </a:r>
            <a:r>
              <a:rPr lang="ja-JP" altLang="en-US" sz="1200" dirty="0"/>
              <a:t>枚を挿入した場合（計算値）のフラックス</a:t>
            </a:r>
            <a:endParaRPr lang="en-US" altLang="ja-JP" sz="1200" dirty="0"/>
          </a:p>
        </p:txBody>
      </p:sp>
    </p:spTree>
    <p:extLst>
      <p:ext uri="{BB962C8B-B14F-4D97-AF65-F5344CB8AC3E}">
        <p14:creationId xmlns:p14="http://schemas.microsoft.com/office/powerpoint/2010/main" val="28367533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0521" y="250521"/>
            <a:ext cx="2704587" cy="369332"/>
          </a:xfrm>
          <a:prstGeom prst="rect">
            <a:avLst/>
          </a:prstGeom>
          <a:noFill/>
        </p:spPr>
        <p:txBody>
          <a:bodyPr wrap="none" rtlCol="0">
            <a:spAutoFit/>
          </a:bodyPr>
          <a:lstStyle/>
          <a:p>
            <a:r>
              <a:rPr kumimoji="1" lang="ja-JP" altLang="en-US" dirty="0" smtClean="0"/>
              <a:t>補足ミラーの反りについて</a:t>
            </a:r>
            <a:endParaRPr kumimoji="1" lang="ja-JP" altLang="en-US" dirty="0"/>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0521" y="789140"/>
            <a:ext cx="4735647" cy="4663978"/>
          </a:xfrm>
          <a:prstGeom prst="rect">
            <a:avLst/>
          </a:prstGeom>
        </p:spPr>
      </p:pic>
      <p:sp>
        <p:nvSpPr>
          <p:cNvPr id="4" name="テキスト ボックス 3"/>
          <p:cNvSpPr txBox="1"/>
          <p:nvPr/>
        </p:nvSpPr>
        <p:spPr>
          <a:xfrm>
            <a:off x="363255" y="5423770"/>
            <a:ext cx="4750018" cy="646331"/>
          </a:xfrm>
          <a:prstGeom prst="rect">
            <a:avLst/>
          </a:prstGeom>
          <a:noFill/>
        </p:spPr>
        <p:txBody>
          <a:bodyPr wrap="none" rtlCol="0">
            <a:spAutoFit/>
          </a:bodyPr>
          <a:lstStyle/>
          <a:p>
            <a:r>
              <a:rPr lang="ja-JP" altLang="en-US" sz="1200" dirty="0" smtClean="0"/>
              <a:t>図</a:t>
            </a:r>
            <a:r>
              <a:rPr lang="en-US" altLang="ja-JP" sz="1200" dirty="0" smtClean="0"/>
              <a:t>7. </a:t>
            </a:r>
            <a:r>
              <a:rPr lang="ja-JP" altLang="en-US" sz="1200" dirty="0" smtClean="0"/>
              <a:t>図</a:t>
            </a:r>
            <a:r>
              <a:rPr lang="en-US" altLang="ja-JP" sz="1200" dirty="0" smtClean="0"/>
              <a:t>1</a:t>
            </a:r>
            <a:r>
              <a:rPr lang="ja-JP" altLang="en-US" sz="1200" dirty="0"/>
              <a:t>を</a:t>
            </a:r>
            <a:r>
              <a:rPr lang="ja-JP" altLang="en-US" sz="1200" dirty="0" smtClean="0"/>
              <a:t>、ミラーが抜けているときの </a:t>
            </a:r>
            <a:r>
              <a:rPr lang="en-US" altLang="ja-JP" sz="1200" dirty="0" smtClean="0"/>
              <a:t>I0/I1 </a:t>
            </a:r>
            <a:r>
              <a:rPr lang="ja-JP" altLang="en-US" sz="1200" dirty="0" smtClean="0"/>
              <a:t>が </a:t>
            </a:r>
            <a:r>
              <a:rPr lang="en-US" altLang="ja-JP" sz="1200" dirty="0" smtClean="0"/>
              <a:t>1 </a:t>
            </a:r>
            <a:r>
              <a:rPr lang="ja-JP" altLang="en-US" sz="1200" dirty="0" smtClean="0"/>
              <a:t>になる様に規格化して</a:t>
            </a:r>
            <a:endParaRPr lang="en-US" altLang="ja-JP" sz="1200" dirty="0" smtClean="0"/>
          </a:p>
          <a:p>
            <a:r>
              <a:rPr kumimoji="1" lang="ja-JP" altLang="en-US" sz="1200" dirty="0" smtClean="0"/>
              <a:t>プロットしなおしたもの。通過光の影響がないはずの </a:t>
            </a:r>
            <a:r>
              <a:rPr kumimoji="1" lang="en-US" altLang="ja-JP" sz="1200" dirty="0" smtClean="0"/>
              <a:t>B </a:t>
            </a:r>
            <a:r>
              <a:rPr kumimoji="1" lang="ja-JP" altLang="en-US" sz="1200" dirty="0" smtClean="0"/>
              <a:t>以降の領域では</a:t>
            </a:r>
            <a:endParaRPr kumimoji="1" lang="en-US" altLang="ja-JP" sz="1200" dirty="0" smtClean="0"/>
          </a:p>
          <a:p>
            <a:r>
              <a:rPr lang="ja-JP" altLang="en-US" sz="1200" dirty="0" smtClean="0"/>
              <a:t>ミラーの反射率を表す。</a:t>
            </a:r>
            <a:endParaRPr kumimoji="1" lang="ja-JP" altLang="en-US" sz="1200" dirty="0"/>
          </a:p>
        </p:txBody>
      </p:sp>
      <p:sp>
        <p:nvSpPr>
          <p:cNvPr id="6" name="テキスト ボックス 5"/>
          <p:cNvSpPr txBox="1"/>
          <p:nvPr/>
        </p:nvSpPr>
        <p:spPr>
          <a:xfrm>
            <a:off x="1003104" y="4375900"/>
            <a:ext cx="2517036" cy="430887"/>
          </a:xfrm>
          <a:prstGeom prst="rect">
            <a:avLst/>
          </a:prstGeom>
          <a:noFill/>
        </p:spPr>
        <p:txBody>
          <a:bodyPr wrap="none" rtlCol="0">
            <a:spAutoFit/>
          </a:bodyPr>
          <a:lstStyle/>
          <a:p>
            <a:r>
              <a:rPr kumimoji="1" lang="ja-JP" altLang="en-US" sz="1100" dirty="0" smtClean="0"/>
              <a:t>測定時の</a:t>
            </a:r>
            <a:r>
              <a:rPr lang="ja-JP" altLang="en-US" sz="1100" dirty="0" smtClean="0"/>
              <a:t>入射光のエネルギーは </a:t>
            </a:r>
            <a:r>
              <a:rPr lang="en-US" altLang="ja-JP" sz="1100" dirty="0" smtClean="0"/>
              <a:t>10keV</a:t>
            </a:r>
            <a:endParaRPr kumimoji="1" lang="en-US" altLang="ja-JP" sz="1100" dirty="0" smtClean="0"/>
          </a:p>
          <a:p>
            <a:r>
              <a:rPr kumimoji="1" lang="ja-JP" altLang="en-US" sz="1100" dirty="0" smtClean="0"/>
              <a:t>スリット縦幅は </a:t>
            </a:r>
            <a:r>
              <a:rPr kumimoji="1" lang="en-US" altLang="ja-JP" sz="1100" dirty="0" smtClean="0"/>
              <a:t>0.1mm</a:t>
            </a:r>
            <a:endParaRPr kumimoji="1" lang="ja-JP" altLang="en-US" sz="1100" dirty="0"/>
          </a:p>
        </p:txBody>
      </p:sp>
      <p:cxnSp>
        <p:nvCxnSpPr>
          <p:cNvPr id="8" name="直線矢印コネクタ 7"/>
          <p:cNvCxnSpPr/>
          <p:nvPr/>
        </p:nvCxnSpPr>
        <p:spPr>
          <a:xfrm flipH="1">
            <a:off x="2530258" y="1164921"/>
            <a:ext cx="208006" cy="3131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p:nvPr/>
        </p:nvCxnSpPr>
        <p:spPr>
          <a:xfrm flipH="1">
            <a:off x="2319404" y="1304795"/>
            <a:ext cx="208006" cy="3131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flipH="1">
            <a:off x="2108550" y="1807923"/>
            <a:ext cx="208006" cy="3131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flipH="1">
            <a:off x="3501024" y="1359075"/>
            <a:ext cx="208006" cy="3131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flipH="1">
            <a:off x="3653424" y="1511475"/>
            <a:ext cx="208006" cy="3131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flipH="1">
            <a:off x="4093922" y="3655509"/>
            <a:ext cx="208006" cy="3131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2587952" y="839245"/>
            <a:ext cx="309700" cy="369332"/>
          </a:xfrm>
          <a:prstGeom prst="rect">
            <a:avLst/>
          </a:prstGeom>
          <a:noFill/>
        </p:spPr>
        <p:txBody>
          <a:bodyPr wrap="none" rtlCol="0">
            <a:spAutoFit/>
          </a:bodyPr>
          <a:lstStyle/>
          <a:p>
            <a:r>
              <a:rPr kumimoji="1" lang="en-US" altLang="ja-JP" dirty="0" smtClean="0"/>
              <a:t>B</a:t>
            </a:r>
            <a:endParaRPr kumimoji="1" lang="ja-JP" altLang="en-US" dirty="0"/>
          </a:p>
        </p:txBody>
      </p:sp>
      <p:sp>
        <p:nvSpPr>
          <p:cNvPr id="15" name="テキスト ボックス 14"/>
          <p:cNvSpPr txBox="1"/>
          <p:nvPr/>
        </p:nvSpPr>
        <p:spPr>
          <a:xfrm>
            <a:off x="3729906" y="1129431"/>
            <a:ext cx="308098" cy="369332"/>
          </a:xfrm>
          <a:prstGeom prst="rect">
            <a:avLst/>
          </a:prstGeom>
          <a:noFill/>
        </p:spPr>
        <p:txBody>
          <a:bodyPr wrap="none" rtlCol="0">
            <a:spAutoFit/>
          </a:bodyPr>
          <a:lstStyle/>
          <a:p>
            <a:r>
              <a:rPr lang="en-US" altLang="ja-JP" dirty="0"/>
              <a:t>C</a:t>
            </a:r>
            <a:endParaRPr kumimoji="1" lang="ja-JP" altLang="en-US" dirty="0"/>
          </a:p>
        </p:txBody>
      </p:sp>
      <p:sp>
        <p:nvSpPr>
          <p:cNvPr id="16" name="テキスト ボックス 15"/>
          <p:cNvSpPr txBox="1"/>
          <p:nvPr/>
        </p:nvSpPr>
        <p:spPr>
          <a:xfrm>
            <a:off x="4207982" y="3373673"/>
            <a:ext cx="308098" cy="369332"/>
          </a:xfrm>
          <a:prstGeom prst="rect">
            <a:avLst/>
          </a:prstGeom>
          <a:noFill/>
        </p:spPr>
        <p:txBody>
          <a:bodyPr wrap="none" rtlCol="0">
            <a:spAutoFit/>
          </a:bodyPr>
          <a:lstStyle/>
          <a:p>
            <a:r>
              <a:rPr lang="en-US" altLang="ja-JP" dirty="0"/>
              <a:t>C</a:t>
            </a:r>
            <a:endParaRPr kumimoji="1" lang="ja-JP" altLang="en-US" dirty="0"/>
          </a:p>
        </p:txBody>
      </p:sp>
      <p:graphicFrame>
        <p:nvGraphicFramePr>
          <p:cNvPr id="17" name="表 16"/>
          <p:cNvGraphicFramePr>
            <a:graphicFrameLocks noGrp="1"/>
          </p:cNvGraphicFramePr>
          <p:nvPr>
            <p:extLst>
              <p:ext uri="{D42A27DB-BD31-4B8C-83A1-F6EECF244321}">
                <p14:modId xmlns:p14="http://schemas.microsoft.com/office/powerpoint/2010/main" val="2816669149"/>
              </p:ext>
            </p:extLst>
          </p:nvPr>
        </p:nvGraphicFramePr>
        <p:xfrm>
          <a:off x="5548749" y="4648265"/>
          <a:ext cx="6025304" cy="1510710"/>
        </p:xfrm>
        <a:graphic>
          <a:graphicData uri="http://schemas.openxmlformats.org/drawingml/2006/table">
            <a:tbl>
              <a:tblPr firstRow="1" bandRow="1">
                <a:tableStyleId>{5C22544A-7EE6-4342-B048-85BDC9FD1C3A}</a:tableStyleId>
              </a:tblPr>
              <a:tblGrid>
                <a:gridCol w="753163"/>
                <a:gridCol w="753163"/>
                <a:gridCol w="753163"/>
                <a:gridCol w="753163"/>
                <a:gridCol w="753163"/>
                <a:gridCol w="753163"/>
                <a:gridCol w="753163"/>
                <a:gridCol w="753163"/>
              </a:tblGrid>
              <a:tr h="366410">
                <a:tc>
                  <a:txBody>
                    <a:bodyPr/>
                    <a:lstStyle/>
                    <a:p>
                      <a:pPr algn="ctr"/>
                      <a:endParaRPr kumimoji="1" lang="ja-JP" altLang="en-US" sz="1050" dirty="0"/>
                    </a:p>
                  </a:txBody>
                  <a:tcPr anchor="ctr"/>
                </a:tc>
                <a:tc>
                  <a:txBody>
                    <a:bodyPr/>
                    <a:lstStyle/>
                    <a:p>
                      <a:pPr algn="ctr"/>
                      <a:r>
                        <a:rPr kumimoji="1" lang="en-US" altLang="ja-JP" sz="1050" dirty="0" smtClean="0"/>
                        <a:t>B</a:t>
                      </a:r>
                      <a:r>
                        <a:rPr kumimoji="1" lang="ja-JP" altLang="en-US" sz="1050" dirty="0" smtClean="0"/>
                        <a:t>点での反射率</a:t>
                      </a:r>
                      <a:endParaRPr kumimoji="1" lang="ja-JP" altLang="en-US" sz="1050" dirty="0"/>
                    </a:p>
                  </a:txBody>
                  <a:tcPr anchor="ctr"/>
                </a:tc>
                <a:tc>
                  <a:txBody>
                    <a:bodyPr/>
                    <a:lstStyle/>
                    <a:p>
                      <a:pPr algn="ctr"/>
                      <a:r>
                        <a:rPr kumimoji="1" lang="ja-JP" altLang="en-US" sz="1050" dirty="0" smtClean="0"/>
                        <a:t>対応する角度</a:t>
                      </a:r>
                      <a:endParaRPr kumimoji="1" lang="ja-JP" altLang="en-US" sz="105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smtClean="0"/>
                        <a:t>C</a:t>
                      </a:r>
                      <a:r>
                        <a:rPr kumimoji="1" lang="ja-JP" altLang="en-US" sz="1050" dirty="0" smtClean="0"/>
                        <a:t>点での反射率</a:t>
                      </a:r>
                    </a:p>
                  </a:txBody>
                  <a:tcPr anchor="ctr"/>
                </a:tc>
                <a:tc>
                  <a:txBody>
                    <a:bodyPr/>
                    <a:lstStyle/>
                    <a:p>
                      <a:pPr algn="ctr"/>
                      <a:r>
                        <a:rPr kumimoji="1" lang="ja-JP" altLang="en-US" sz="1050" dirty="0" smtClean="0"/>
                        <a:t>対応する角度</a:t>
                      </a:r>
                      <a:endParaRPr kumimoji="1" lang="ja-JP" altLang="en-US" sz="1050" dirty="0"/>
                    </a:p>
                  </a:txBody>
                  <a:tcPr anchor="ctr"/>
                </a:tc>
                <a:tc>
                  <a:txBody>
                    <a:bodyPr/>
                    <a:lstStyle/>
                    <a:p>
                      <a:pPr algn="ctr"/>
                      <a:r>
                        <a:rPr kumimoji="1" lang="ja-JP" altLang="en-US" sz="1050" dirty="0" smtClean="0"/>
                        <a:t>前後の</a:t>
                      </a:r>
                      <a:endParaRPr kumimoji="1" lang="en-US" altLang="ja-JP" sz="1050" dirty="0" smtClean="0"/>
                    </a:p>
                    <a:p>
                      <a:pPr algn="ctr"/>
                      <a:r>
                        <a:rPr kumimoji="1" lang="ja-JP" altLang="en-US" sz="1050" dirty="0" smtClean="0"/>
                        <a:t>角度差</a:t>
                      </a:r>
                      <a:endParaRPr kumimoji="1" lang="ja-JP" altLang="en-US" sz="1050" dirty="0"/>
                    </a:p>
                  </a:txBody>
                  <a:tcPr anchor="ctr"/>
                </a:tc>
                <a:tc>
                  <a:txBody>
                    <a:bodyPr/>
                    <a:lstStyle/>
                    <a:p>
                      <a:pPr algn="ctr"/>
                      <a:r>
                        <a:rPr kumimoji="1" lang="en-US" altLang="ja-JP" sz="1050" dirty="0" smtClean="0"/>
                        <a:t>BC</a:t>
                      </a:r>
                      <a:r>
                        <a:rPr kumimoji="1" lang="ja-JP" altLang="en-US" sz="1050" dirty="0" smtClean="0"/>
                        <a:t>の中心</a:t>
                      </a:r>
                      <a:endParaRPr kumimoji="1" lang="en-US" altLang="ja-JP" sz="1050" dirty="0" smtClean="0"/>
                    </a:p>
                    <a:p>
                      <a:pPr algn="ctr"/>
                      <a:r>
                        <a:rPr kumimoji="1" lang="ja-JP" altLang="en-US" sz="1050" dirty="0" smtClean="0"/>
                        <a:t>の角度</a:t>
                      </a:r>
                      <a:endParaRPr kumimoji="1" lang="ja-JP" altLang="en-US" sz="1050" dirty="0"/>
                    </a:p>
                  </a:txBody>
                  <a:tcPr anchor="ctr"/>
                </a:tc>
                <a:tc>
                  <a:txBody>
                    <a:bodyPr/>
                    <a:lstStyle/>
                    <a:p>
                      <a:pPr algn="ctr"/>
                      <a:r>
                        <a:rPr kumimoji="1" lang="ja-JP" altLang="en-US" sz="1050" dirty="0" smtClean="0"/>
                        <a:t>図</a:t>
                      </a:r>
                      <a:r>
                        <a:rPr kumimoji="1" lang="en-US" altLang="ja-JP" sz="1050" dirty="0" smtClean="0"/>
                        <a:t>3</a:t>
                      </a:r>
                      <a:r>
                        <a:rPr kumimoji="1" lang="ja-JP" altLang="en-US" sz="1050" dirty="0" err="1" smtClean="0"/>
                        <a:t>での</a:t>
                      </a:r>
                      <a:endParaRPr kumimoji="1" lang="en-US" altLang="ja-JP" sz="1050" dirty="0" smtClean="0"/>
                    </a:p>
                    <a:p>
                      <a:pPr algn="ctr"/>
                      <a:r>
                        <a:rPr kumimoji="1" lang="ja-JP" altLang="en-US" sz="1050" dirty="0" smtClean="0"/>
                        <a:t>予想角</a:t>
                      </a:r>
                      <a:endParaRPr kumimoji="1" lang="ja-JP" altLang="en-US" sz="1050" dirty="0"/>
                    </a:p>
                  </a:txBody>
                  <a:tcPr anchor="ctr"/>
                </a:tc>
              </a:tr>
              <a:tr h="366410">
                <a:tc>
                  <a:txBody>
                    <a:bodyPr/>
                    <a:lstStyle/>
                    <a:p>
                      <a:pPr algn="ctr"/>
                      <a:r>
                        <a:rPr kumimoji="1" lang="ja-JP" altLang="en-US" sz="1200" dirty="0" smtClean="0">
                          <a:solidFill>
                            <a:srgbClr val="00B050"/>
                          </a:solidFill>
                        </a:rPr>
                        <a:t>緑</a:t>
                      </a:r>
                      <a:endParaRPr kumimoji="1" lang="ja-JP" altLang="en-US" sz="1200" dirty="0">
                        <a:solidFill>
                          <a:srgbClr val="00B050"/>
                        </a:solidFill>
                      </a:endParaRPr>
                    </a:p>
                  </a:txBody>
                  <a:tcPr anchor="ctr"/>
                </a:tc>
                <a:tc>
                  <a:txBody>
                    <a:bodyPr/>
                    <a:lstStyle/>
                    <a:p>
                      <a:pPr algn="ctr"/>
                      <a:r>
                        <a:rPr kumimoji="1" lang="en-US" altLang="ja-JP" sz="1200" dirty="0" smtClean="0"/>
                        <a:t>0.90</a:t>
                      </a:r>
                      <a:endParaRPr kumimoji="1" lang="ja-JP" altLang="en-US" sz="1200" dirty="0"/>
                    </a:p>
                  </a:txBody>
                  <a:tcPr anchor="ctr"/>
                </a:tc>
                <a:tc>
                  <a:txBody>
                    <a:bodyPr/>
                    <a:lstStyle/>
                    <a:p>
                      <a:pPr algn="ctr"/>
                      <a:r>
                        <a:rPr kumimoji="1" lang="en-US" altLang="ja-JP" sz="1200" dirty="0" smtClean="0"/>
                        <a:t>0.208</a:t>
                      </a:r>
                      <a:endParaRPr kumimoji="1" lang="ja-JP" altLang="en-US" sz="1200" dirty="0"/>
                    </a:p>
                  </a:txBody>
                  <a:tcPr anchor="ctr"/>
                </a:tc>
                <a:tc>
                  <a:txBody>
                    <a:bodyPr/>
                    <a:lstStyle/>
                    <a:p>
                      <a:pPr algn="ctr"/>
                      <a:r>
                        <a:rPr kumimoji="1" lang="en-US" altLang="ja-JP" sz="1200" dirty="0" smtClean="0"/>
                        <a:t>0.85</a:t>
                      </a:r>
                      <a:endParaRPr kumimoji="1" lang="ja-JP" altLang="en-US" sz="1200" dirty="0"/>
                    </a:p>
                  </a:txBody>
                  <a:tcPr anchor="ctr"/>
                </a:tc>
                <a:tc>
                  <a:txBody>
                    <a:bodyPr/>
                    <a:lstStyle/>
                    <a:p>
                      <a:pPr algn="ctr"/>
                      <a:r>
                        <a:rPr kumimoji="1" lang="en-US" altLang="ja-JP" sz="1200" dirty="0" smtClean="0"/>
                        <a:t>0.281</a:t>
                      </a:r>
                      <a:endParaRPr kumimoji="1" lang="ja-JP" altLang="en-US" sz="1200" dirty="0"/>
                    </a:p>
                  </a:txBody>
                  <a:tcPr anchor="ctr"/>
                </a:tc>
                <a:tc>
                  <a:txBody>
                    <a:bodyPr/>
                    <a:lstStyle/>
                    <a:p>
                      <a:pPr algn="ctr"/>
                      <a:r>
                        <a:rPr kumimoji="1" lang="en-US" altLang="ja-JP" sz="1200" dirty="0" smtClean="0"/>
                        <a:t>0.073</a:t>
                      </a:r>
                      <a:endParaRPr kumimoji="1" lang="ja-JP" altLang="en-US" sz="1200" dirty="0"/>
                    </a:p>
                  </a:txBody>
                  <a:tcPr anchor="ctr"/>
                </a:tc>
                <a:tc>
                  <a:txBody>
                    <a:bodyPr/>
                    <a:lstStyle/>
                    <a:p>
                      <a:pPr algn="ctr"/>
                      <a:r>
                        <a:rPr kumimoji="1" lang="en-US" altLang="ja-JP" sz="1200" dirty="0" smtClean="0"/>
                        <a:t>0.245</a:t>
                      </a:r>
                      <a:endParaRPr kumimoji="1" lang="ja-JP" altLang="en-US" sz="1200" dirty="0"/>
                    </a:p>
                  </a:txBody>
                  <a:tcPr anchor="ctr"/>
                </a:tc>
                <a:tc>
                  <a:txBody>
                    <a:bodyPr/>
                    <a:lstStyle/>
                    <a:p>
                      <a:pPr algn="ctr"/>
                      <a:endParaRPr kumimoji="1" lang="ja-JP" altLang="en-US" sz="1200" dirty="0"/>
                    </a:p>
                  </a:txBody>
                  <a:tcPr anchor="ctr"/>
                </a:tc>
              </a:tr>
              <a:tr h="366410">
                <a:tc>
                  <a:txBody>
                    <a:bodyPr/>
                    <a:lstStyle/>
                    <a:p>
                      <a:pPr algn="ctr"/>
                      <a:r>
                        <a:rPr kumimoji="1" lang="ja-JP" altLang="en-US" sz="1200" dirty="0" smtClean="0">
                          <a:solidFill>
                            <a:srgbClr val="FF0000"/>
                          </a:solidFill>
                        </a:rPr>
                        <a:t>赤</a:t>
                      </a:r>
                      <a:endParaRPr kumimoji="1" lang="ja-JP" altLang="en-US" sz="1200" dirty="0">
                        <a:solidFill>
                          <a:srgbClr val="FF0000"/>
                        </a:solidFill>
                      </a:endParaRPr>
                    </a:p>
                  </a:txBody>
                  <a:tcPr anchor="ctr"/>
                </a:tc>
                <a:tc>
                  <a:txBody>
                    <a:bodyPr/>
                    <a:lstStyle/>
                    <a:p>
                      <a:pPr algn="ctr"/>
                      <a:r>
                        <a:rPr kumimoji="1" lang="en-US" altLang="ja-JP" sz="1200" dirty="0" smtClean="0"/>
                        <a:t>0.86</a:t>
                      </a:r>
                      <a:endParaRPr kumimoji="1" lang="ja-JP" altLang="en-US" sz="1200" dirty="0"/>
                    </a:p>
                  </a:txBody>
                  <a:tcPr anchor="ctr"/>
                </a:tc>
                <a:tc>
                  <a:txBody>
                    <a:bodyPr/>
                    <a:lstStyle/>
                    <a:p>
                      <a:pPr algn="ctr"/>
                      <a:r>
                        <a:rPr kumimoji="1" lang="en-US" altLang="ja-JP" sz="1200" dirty="0" smtClean="0"/>
                        <a:t>0.268</a:t>
                      </a:r>
                      <a:endParaRPr kumimoji="1" lang="ja-JP" altLang="en-US" sz="1200" dirty="0"/>
                    </a:p>
                  </a:txBody>
                  <a:tcPr anchor="ctr"/>
                </a:tc>
                <a:tc>
                  <a:txBody>
                    <a:bodyPr/>
                    <a:lstStyle/>
                    <a:p>
                      <a:pPr algn="ctr"/>
                      <a:r>
                        <a:rPr kumimoji="1" lang="en-US" altLang="ja-JP" sz="1200" dirty="0" smtClean="0"/>
                        <a:t>0.80</a:t>
                      </a:r>
                      <a:endParaRPr kumimoji="1" lang="ja-JP" altLang="en-US" sz="1200" dirty="0"/>
                    </a:p>
                  </a:txBody>
                  <a:tcPr anchor="ctr"/>
                </a:tc>
                <a:tc>
                  <a:txBody>
                    <a:bodyPr/>
                    <a:lstStyle/>
                    <a:p>
                      <a:pPr algn="ctr"/>
                      <a:r>
                        <a:rPr kumimoji="1" lang="en-US" altLang="ja-JP" sz="1200" dirty="0" smtClean="0"/>
                        <a:t>0.330</a:t>
                      </a:r>
                      <a:endParaRPr kumimoji="1" lang="ja-JP" altLang="en-US" sz="1200" dirty="0"/>
                    </a:p>
                  </a:txBody>
                  <a:tcPr anchor="ctr"/>
                </a:tc>
                <a:tc>
                  <a:txBody>
                    <a:bodyPr/>
                    <a:lstStyle/>
                    <a:p>
                      <a:pPr algn="ctr"/>
                      <a:r>
                        <a:rPr kumimoji="1" lang="en-US" altLang="ja-JP" sz="1200" dirty="0" smtClean="0"/>
                        <a:t>0.062</a:t>
                      </a:r>
                      <a:endParaRPr kumimoji="1" lang="ja-JP" altLang="en-US" sz="1200" dirty="0"/>
                    </a:p>
                  </a:txBody>
                  <a:tcPr anchor="ctr"/>
                </a:tc>
                <a:tc>
                  <a:txBody>
                    <a:bodyPr/>
                    <a:lstStyle/>
                    <a:p>
                      <a:pPr algn="ctr"/>
                      <a:r>
                        <a:rPr kumimoji="1" lang="en-US" altLang="ja-JP" sz="1200" dirty="0" smtClean="0"/>
                        <a:t>0.299</a:t>
                      </a:r>
                      <a:endParaRPr kumimoji="1" lang="ja-JP" altLang="en-US" sz="1200" dirty="0"/>
                    </a:p>
                  </a:txBody>
                  <a:tcPr anchor="ctr"/>
                </a:tc>
                <a:tc>
                  <a:txBody>
                    <a:bodyPr/>
                    <a:lstStyle/>
                    <a:p>
                      <a:pPr algn="ctr"/>
                      <a:r>
                        <a:rPr kumimoji="1" lang="en-US" altLang="ja-JP" sz="1200" dirty="0" smtClean="0"/>
                        <a:t>0.334</a:t>
                      </a:r>
                      <a:endParaRPr kumimoji="1" lang="ja-JP" altLang="en-US" sz="1200" dirty="0"/>
                    </a:p>
                  </a:txBody>
                  <a:tcPr anchor="ctr"/>
                </a:tc>
              </a:tr>
              <a:tr h="366410">
                <a:tc>
                  <a:txBody>
                    <a:bodyPr/>
                    <a:lstStyle/>
                    <a:p>
                      <a:pPr algn="ctr"/>
                      <a:r>
                        <a:rPr kumimoji="1" lang="ja-JP" altLang="en-US" sz="1200" dirty="0" smtClean="0">
                          <a:solidFill>
                            <a:srgbClr val="00B0F0"/>
                          </a:solidFill>
                        </a:rPr>
                        <a:t>青</a:t>
                      </a:r>
                      <a:endParaRPr kumimoji="1" lang="ja-JP" altLang="en-US" sz="1200" dirty="0">
                        <a:solidFill>
                          <a:srgbClr val="00B0F0"/>
                        </a:solidFill>
                      </a:endParaRPr>
                    </a:p>
                  </a:txBody>
                  <a:tcPr anchor="ctr"/>
                </a:tc>
                <a:tc>
                  <a:txBody>
                    <a:bodyPr/>
                    <a:lstStyle/>
                    <a:p>
                      <a:pPr algn="ctr"/>
                      <a:r>
                        <a:rPr kumimoji="1" lang="en-US" altLang="ja-JP" sz="1200" dirty="0" smtClean="0"/>
                        <a:t>0.70</a:t>
                      </a:r>
                      <a:endParaRPr kumimoji="1" lang="ja-JP" altLang="en-US" sz="1200" dirty="0"/>
                    </a:p>
                  </a:txBody>
                  <a:tcPr anchor="ctr"/>
                </a:tc>
                <a:tc>
                  <a:txBody>
                    <a:bodyPr/>
                    <a:lstStyle/>
                    <a:p>
                      <a:pPr algn="ctr"/>
                      <a:r>
                        <a:rPr kumimoji="1" lang="en-US" altLang="ja-JP" sz="1200" dirty="0" smtClean="0"/>
                        <a:t>0.385</a:t>
                      </a:r>
                      <a:endParaRPr kumimoji="1" lang="ja-JP" altLang="en-US" sz="1200" dirty="0"/>
                    </a:p>
                  </a:txBody>
                  <a:tcPr anchor="ctr"/>
                </a:tc>
                <a:tc>
                  <a:txBody>
                    <a:bodyPr/>
                    <a:lstStyle/>
                    <a:p>
                      <a:pPr algn="ctr"/>
                      <a:r>
                        <a:rPr kumimoji="1" lang="en-US" altLang="ja-JP" sz="1200" dirty="0" smtClean="0"/>
                        <a:t>0.16</a:t>
                      </a:r>
                      <a:endParaRPr kumimoji="1" lang="ja-JP" altLang="en-US" sz="1200" dirty="0"/>
                    </a:p>
                  </a:txBody>
                  <a:tcPr anchor="ctr"/>
                </a:tc>
                <a:tc>
                  <a:txBody>
                    <a:bodyPr/>
                    <a:lstStyle/>
                    <a:p>
                      <a:pPr algn="ctr"/>
                      <a:r>
                        <a:rPr kumimoji="1" lang="en-US" altLang="ja-JP" sz="1200" dirty="0" smtClean="0"/>
                        <a:t>0.462</a:t>
                      </a:r>
                      <a:endParaRPr kumimoji="1" lang="ja-JP" altLang="en-US" sz="1200" dirty="0"/>
                    </a:p>
                  </a:txBody>
                  <a:tcPr anchor="ctr"/>
                </a:tc>
                <a:tc>
                  <a:txBody>
                    <a:bodyPr/>
                    <a:lstStyle/>
                    <a:p>
                      <a:pPr algn="ctr"/>
                      <a:r>
                        <a:rPr kumimoji="1" lang="en-US" altLang="ja-JP" sz="1200" dirty="0" smtClean="0"/>
                        <a:t>0.077</a:t>
                      </a:r>
                      <a:endParaRPr kumimoji="1" lang="ja-JP" altLang="en-US" sz="1200" dirty="0"/>
                    </a:p>
                  </a:txBody>
                  <a:tcPr anchor="ctr"/>
                </a:tc>
                <a:tc>
                  <a:txBody>
                    <a:bodyPr/>
                    <a:lstStyle/>
                    <a:p>
                      <a:pPr algn="ctr"/>
                      <a:r>
                        <a:rPr kumimoji="1" lang="en-US" altLang="ja-JP" sz="1200" dirty="0" smtClean="0"/>
                        <a:t>0.424</a:t>
                      </a:r>
                      <a:endParaRPr kumimoji="1" lang="ja-JP" altLang="en-US" sz="1200" dirty="0"/>
                    </a:p>
                  </a:txBody>
                  <a:tcPr anchor="ctr"/>
                </a:tc>
                <a:tc>
                  <a:txBody>
                    <a:bodyPr/>
                    <a:lstStyle/>
                    <a:p>
                      <a:pPr algn="ctr"/>
                      <a:r>
                        <a:rPr kumimoji="1" lang="en-US" altLang="ja-JP" sz="1200" dirty="0" smtClean="0"/>
                        <a:t>0.420</a:t>
                      </a:r>
                      <a:endParaRPr kumimoji="1" lang="ja-JP" altLang="en-US" sz="1200" dirty="0"/>
                    </a:p>
                  </a:txBody>
                  <a:tcPr anchor="ctr"/>
                </a:tc>
              </a:tr>
            </a:tbl>
          </a:graphicData>
        </a:graphic>
      </p:graphicFrame>
      <p:grpSp>
        <p:nvGrpSpPr>
          <p:cNvPr id="19" name="グループ化 18"/>
          <p:cNvGrpSpPr/>
          <p:nvPr/>
        </p:nvGrpSpPr>
        <p:grpSpPr>
          <a:xfrm>
            <a:off x="5320287" y="535113"/>
            <a:ext cx="4076509" cy="3997177"/>
            <a:chOff x="5132397" y="622795"/>
            <a:chExt cx="4076509" cy="3997177"/>
          </a:xfrm>
        </p:grpSpPr>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8291" y="622795"/>
              <a:ext cx="3770615" cy="3734645"/>
            </a:xfrm>
            <a:prstGeom prst="rect">
              <a:avLst/>
            </a:prstGeom>
          </p:spPr>
        </p:pic>
        <p:sp>
          <p:nvSpPr>
            <p:cNvPr id="7" name="テキスト ボックス 6"/>
            <p:cNvSpPr txBox="1"/>
            <p:nvPr/>
          </p:nvSpPr>
          <p:spPr>
            <a:xfrm>
              <a:off x="6423244" y="4250640"/>
              <a:ext cx="1918602" cy="369332"/>
            </a:xfrm>
            <a:prstGeom prst="rect">
              <a:avLst/>
            </a:prstGeom>
            <a:noFill/>
          </p:spPr>
          <p:txBody>
            <a:bodyPr wrap="none" rtlCol="0">
              <a:spAutoFit/>
            </a:bodyPr>
            <a:lstStyle/>
            <a:p>
              <a:r>
                <a:rPr kumimoji="1" lang="en-US" altLang="ja-JP" dirty="0" smtClean="0"/>
                <a:t>Mirror</a:t>
              </a:r>
              <a:r>
                <a:rPr kumimoji="1" lang="ja-JP" altLang="en-US" dirty="0" smtClean="0"/>
                <a:t> </a:t>
              </a:r>
              <a:r>
                <a:rPr kumimoji="1" lang="en-US" altLang="ja-JP" dirty="0" smtClean="0"/>
                <a:t>Angle [</a:t>
              </a:r>
              <a:r>
                <a:rPr kumimoji="1" lang="en-US" altLang="ja-JP" dirty="0" err="1" smtClean="0"/>
                <a:t>deg</a:t>
              </a:r>
              <a:r>
                <a:rPr kumimoji="1" lang="en-US" altLang="ja-JP" dirty="0" smtClean="0"/>
                <a:t>]</a:t>
              </a:r>
              <a:endParaRPr kumimoji="1" lang="ja-JP" altLang="en-US" dirty="0"/>
            </a:p>
          </p:txBody>
        </p:sp>
        <p:sp>
          <p:nvSpPr>
            <p:cNvPr id="18" name="テキスト ボックス 17"/>
            <p:cNvSpPr txBox="1"/>
            <p:nvPr/>
          </p:nvSpPr>
          <p:spPr>
            <a:xfrm rot="16200000">
              <a:off x="4705196" y="2231899"/>
              <a:ext cx="1223733" cy="369332"/>
            </a:xfrm>
            <a:prstGeom prst="rect">
              <a:avLst/>
            </a:prstGeom>
            <a:noFill/>
          </p:spPr>
          <p:txBody>
            <a:bodyPr wrap="none" rtlCol="0">
              <a:spAutoFit/>
            </a:bodyPr>
            <a:lstStyle/>
            <a:p>
              <a:r>
                <a:rPr kumimoji="1" lang="en-US" altLang="ja-JP" dirty="0" smtClean="0"/>
                <a:t>Reflectivity</a:t>
              </a:r>
              <a:endParaRPr kumimoji="1" lang="ja-JP" altLang="en-US" dirty="0"/>
            </a:p>
          </p:txBody>
        </p:sp>
      </p:grpSp>
      <p:sp>
        <p:nvSpPr>
          <p:cNvPr id="20" name="テキスト ボックス 19"/>
          <p:cNvSpPr txBox="1"/>
          <p:nvPr/>
        </p:nvSpPr>
        <p:spPr>
          <a:xfrm>
            <a:off x="6087650" y="3511459"/>
            <a:ext cx="1000659" cy="369332"/>
          </a:xfrm>
          <a:prstGeom prst="rect">
            <a:avLst/>
          </a:prstGeom>
          <a:noFill/>
        </p:spPr>
        <p:txBody>
          <a:bodyPr wrap="none" rtlCol="0">
            <a:spAutoFit/>
          </a:bodyPr>
          <a:lstStyle/>
          <a:p>
            <a:r>
              <a:rPr lang="en-US" altLang="ja-JP" dirty="0" smtClean="0"/>
              <a:t>at 10keV</a:t>
            </a:r>
            <a:endParaRPr kumimoji="1" lang="ja-JP" altLang="en-US" dirty="0"/>
          </a:p>
        </p:txBody>
      </p:sp>
      <p:sp>
        <p:nvSpPr>
          <p:cNvPr id="21" name="テキスト ボックス 20"/>
          <p:cNvSpPr txBox="1"/>
          <p:nvPr/>
        </p:nvSpPr>
        <p:spPr>
          <a:xfrm>
            <a:off x="9396796" y="3076034"/>
            <a:ext cx="2671073" cy="1015663"/>
          </a:xfrm>
          <a:prstGeom prst="rect">
            <a:avLst/>
          </a:prstGeom>
          <a:noFill/>
        </p:spPr>
        <p:txBody>
          <a:bodyPr wrap="square" rtlCol="0">
            <a:spAutoFit/>
          </a:bodyPr>
          <a:lstStyle/>
          <a:p>
            <a:pPr algn="just"/>
            <a:r>
              <a:rPr lang="ja-JP" altLang="en-US" sz="1200" dirty="0" smtClean="0"/>
              <a:t>図</a:t>
            </a:r>
            <a:r>
              <a:rPr lang="en-US" altLang="ja-JP" sz="1200" dirty="0"/>
              <a:t>8</a:t>
            </a:r>
            <a:r>
              <a:rPr lang="en-US" altLang="ja-JP" sz="1200" dirty="0" smtClean="0"/>
              <a:t>. </a:t>
            </a:r>
            <a:r>
              <a:rPr lang="ja-JP" altLang="en-US" sz="1200" dirty="0" smtClean="0"/>
              <a:t>ミラーの角度を変えたときの反射率の変化。入射エネルギーは</a:t>
            </a:r>
            <a:r>
              <a:rPr lang="en-US" altLang="ja-JP" sz="1200" dirty="0" smtClean="0"/>
              <a:t>10keV</a:t>
            </a:r>
            <a:r>
              <a:rPr lang="ja-JP" altLang="en-US" sz="1200" dirty="0" err="1" smtClean="0"/>
              <a:t>、</a:t>
            </a:r>
            <a:r>
              <a:rPr lang="ja-JP" altLang="en-US" sz="1200" dirty="0"/>
              <a:t>計算</a:t>
            </a:r>
            <a:r>
              <a:rPr lang="ja-JP" altLang="en-US" sz="1200" dirty="0" smtClean="0"/>
              <a:t>に</a:t>
            </a:r>
            <a:r>
              <a:rPr lang="ja-JP" altLang="en-US" sz="1200" dirty="0"/>
              <a:t>必要</a:t>
            </a:r>
            <a:r>
              <a:rPr lang="ja-JP" altLang="en-US" sz="1200" dirty="0" smtClean="0"/>
              <a:t>なミラーの諸定数は、図</a:t>
            </a:r>
            <a:r>
              <a:rPr lang="en-US" altLang="ja-JP" sz="1200" dirty="0" smtClean="0"/>
              <a:t>3</a:t>
            </a:r>
            <a:r>
              <a:rPr lang="ja-JP" altLang="en-US" sz="1200" dirty="0" smtClean="0"/>
              <a:t>と同様に設定</a:t>
            </a:r>
            <a:r>
              <a:rPr lang="en-US" altLang="ja-JP" sz="1200" dirty="0" smtClean="0"/>
              <a:t>(Au/Si, Au:50nm, </a:t>
            </a:r>
            <a:r>
              <a:rPr lang="ja-JP" altLang="en-US" sz="1200" dirty="0" smtClean="0"/>
              <a:t>表面粗さ </a:t>
            </a:r>
            <a:r>
              <a:rPr lang="en-US" altLang="ja-JP" sz="1200" dirty="0" smtClean="0"/>
              <a:t>1.5nm, </a:t>
            </a:r>
            <a:r>
              <a:rPr lang="ja-JP" altLang="en-US" sz="1200" dirty="0" smtClean="0"/>
              <a:t>界面粗さ </a:t>
            </a:r>
            <a:r>
              <a:rPr lang="en-US" altLang="ja-JP" sz="1200" dirty="0" smtClean="0"/>
              <a:t>0.5nm)</a:t>
            </a:r>
            <a:endParaRPr kumimoji="1" lang="ja-JP" altLang="en-US" sz="1200" dirty="0"/>
          </a:p>
        </p:txBody>
      </p:sp>
      <p:sp>
        <p:nvSpPr>
          <p:cNvPr id="22" name="テキスト ボックス 21"/>
          <p:cNvSpPr txBox="1"/>
          <p:nvPr/>
        </p:nvSpPr>
        <p:spPr>
          <a:xfrm>
            <a:off x="5504952" y="6166336"/>
            <a:ext cx="6244462" cy="461665"/>
          </a:xfrm>
          <a:prstGeom prst="rect">
            <a:avLst/>
          </a:prstGeom>
          <a:noFill/>
        </p:spPr>
        <p:txBody>
          <a:bodyPr wrap="square" rtlCol="0">
            <a:spAutoFit/>
          </a:bodyPr>
          <a:lstStyle/>
          <a:p>
            <a:r>
              <a:rPr kumimoji="1" lang="ja-JP" altLang="en-US" sz="1200" dirty="0" smtClean="0"/>
              <a:t>表</a:t>
            </a:r>
            <a:r>
              <a:rPr kumimoji="1" lang="en-US" altLang="ja-JP" sz="1200" dirty="0" smtClean="0"/>
              <a:t>1. </a:t>
            </a:r>
            <a:r>
              <a:rPr kumimoji="1" lang="ja-JP" altLang="en-US" sz="1200" dirty="0" smtClean="0"/>
              <a:t>図</a:t>
            </a:r>
            <a:r>
              <a:rPr lang="en-US" altLang="ja-JP" sz="1200" dirty="0"/>
              <a:t>7</a:t>
            </a:r>
            <a:r>
              <a:rPr kumimoji="1" lang="ja-JP" altLang="en-US" sz="1200" dirty="0" smtClean="0"/>
              <a:t>から、</a:t>
            </a:r>
            <a:r>
              <a:rPr kumimoji="1" lang="en-US" altLang="ja-JP" sz="1200" dirty="0" smtClean="0"/>
              <a:t>B, C </a:t>
            </a:r>
            <a:r>
              <a:rPr kumimoji="1" lang="ja-JP" altLang="en-US" sz="1200" dirty="0" smtClean="0"/>
              <a:t>点の「反射率</a:t>
            </a:r>
            <a:r>
              <a:rPr kumimoji="1" lang="en-US" altLang="ja-JP" sz="1200" dirty="0" smtClean="0"/>
              <a:t>(</a:t>
            </a:r>
            <a:r>
              <a:rPr kumimoji="1" lang="ja-JP" altLang="en-US" sz="1200" dirty="0" smtClean="0"/>
              <a:t>縦軸の値</a:t>
            </a:r>
            <a:r>
              <a:rPr kumimoji="1" lang="en-US" altLang="ja-JP" sz="1200" dirty="0" smtClean="0"/>
              <a:t>)</a:t>
            </a:r>
            <a:r>
              <a:rPr kumimoji="1" lang="ja-JP" altLang="en-US" sz="1200" dirty="0" smtClean="0"/>
              <a:t>」を読み、その反射率を与える角度を図</a:t>
            </a:r>
            <a:r>
              <a:rPr lang="en-US" altLang="ja-JP" sz="1200" dirty="0"/>
              <a:t>8</a:t>
            </a:r>
            <a:r>
              <a:rPr kumimoji="1" lang="ja-JP" altLang="en-US" sz="1200" smtClean="0"/>
              <a:t>の</a:t>
            </a:r>
            <a:r>
              <a:rPr kumimoji="1" lang="ja-JP" altLang="en-US" sz="1200" dirty="0" smtClean="0"/>
              <a:t>理論計算結果から決めた。ミラーの前端と後端では角度が </a:t>
            </a:r>
            <a:r>
              <a:rPr kumimoji="1" lang="en-US" altLang="ja-JP" sz="1200" dirty="0" smtClean="0"/>
              <a:t>0.06</a:t>
            </a:r>
            <a:r>
              <a:rPr kumimoji="1" lang="ja-JP" altLang="en-US" sz="1200" dirty="0" smtClean="0"/>
              <a:t>～</a:t>
            </a:r>
            <a:r>
              <a:rPr kumimoji="1" lang="en-US" altLang="ja-JP" sz="1200" dirty="0" smtClean="0"/>
              <a:t>0.07</a:t>
            </a:r>
            <a:r>
              <a:rPr kumimoji="1" lang="ja-JP" altLang="en-US" sz="1200" dirty="0" smtClean="0"/>
              <a:t>度程度</a:t>
            </a:r>
            <a:r>
              <a:rPr lang="ja-JP" altLang="en-US" sz="1200" dirty="0" smtClean="0"/>
              <a:t>異なる</a:t>
            </a:r>
            <a:r>
              <a:rPr kumimoji="1" lang="en-US" altLang="ja-JP" sz="1200" dirty="0" smtClean="0"/>
              <a:t>(</a:t>
            </a:r>
            <a:r>
              <a:rPr kumimoji="1" lang="ja-JP" altLang="en-US" sz="1200" dirty="0" smtClean="0"/>
              <a:t>反っている</a:t>
            </a:r>
            <a:r>
              <a:rPr kumimoji="1" lang="en-US" altLang="ja-JP" sz="1200" dirty="0" smtClean="0"/>
              <a:t>)</a:t>
            </a:r>
            <a:r>
              <a:rPr kumimoji="1" lang="ja-JP" altLang="en-US" sz="1200" dirty="0" err="1" smtClean="0"/>
              <a:t>。</a:t>
            </a:r>
            <a:endParaRPr kumimoji="1" lang="ja-JP" altLang="en-US" sz="1200" dirty="0"/>
          </a:p>
        </p:txBody>
      </p:sp>
    </p:spTree>
    <p:extLst>
      <p:ext uri="{BB962C8B-B14F-4D97-AF65-F5344CB8AC3E}">
        <p14:creationId xmlns:p14="http://schemas.microsoft.com/office/powerpoint/2010/main" val="4473320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0459" y="911774"/>
            <a:ext cx="5050225" cy="4911812"/>
          </a:xfrm>
          <a:prstGeom prst="rect">
            <a:avLst/>
          </a:prstGeom>
        </p:spPr>
      </p:pic>
      <p:sp>
        <p:nvSpPr>
          <p:cNvPr id="4" name="テキスト ボックス 3"/>
          <p:cNvSpPr txBox="1"/>
          <p:nvPr/>
        </p:nvSpPr>
        <p:spPr>
          <a:xfrm>
            <a:off x="490459" y="464234"/>
            <a:ext cx="6205545" cy="369332"/>
          </a:xfrm>
          <a:prstGeom prst="rect">
            <a:avLst/>
          </a:prstGeom>
          <a:noFill/>
        </p:spPr>
        <p:txBody>
          <a:bodyPr wrap="none" rtlCol="0">
            <a:spAutoFit/>
          </a:bodyPr>
          <a:lstStyle/>
          <a:p>
            <a:r>
              <a:rPr lang="ja-JP" altLang="en-US" dirty="0" smtClean="0"/>
              <a:t>補足</a:t>
            </a:r>
            <a:r>
              <a:rPr lang="en-US" altLang="ja-JP" dirty="0" smtClean="0"/>
              <a:t>2  Au/Si </a:t>
            </a:r>
            <a:r>
              <a:rPr lang="ja-JP" altLang="en-US" dirty="0" smtClean="0"/>
              <a:t>ミラーの角度とエネルギーに対する反射率の変化</a:t>
            </a:r>
            <a:endParaRPr kumimoji="1" lang="ja-JP" altLang="en-US" dirty="0"/>
          </a:p>
        </p:txBody>
      </p:sp>
      <p:sp>
        <p:nvSpPr>
          <p:cNvPr id="5" name="正方形/長方形 4"/>
          <p:cNvSpPr/>
          <p:nvPr/>
        </p:nvSpPr>
        <p:spPr>
          <a:xfrm>
            <a:off x="910954" y="5968163"/>
            <a:ext cx="9895209" cy="646331"/>
          </a:xfrm>
          <a:prstGeom prst="rect">
            <a:avLst/>
          </a:prstGeom>
        </p:spPr>
        <p:txBody>
          <a:bodyPr wrap="none">
            <a:spAutoFit/>
          </a:bodyPr>
          <a:lstStyle/>
          <a:p>
            <a:r>
              <a:rPr lang="ja-JP" altLang="en-US" dirty="0" smtClean="0"/>
              <a:t>この資料で行っている反射率の計算は全て、</a:t>
            </a:r>
            <a:r>
              <a:rPr lang="en-US" altLang="ja-JP" dirty="0" smtClean="0"/>
              <a:t>http</a:t>
            </a:r>
            <a:r>
              <a:rPr lang="en-US" altLang="ja-JP" dirty="0"/>
              <a:t>://henke.lbl.gov/optical_constants</a:t>
            </a:r>
            <a:r>
              <a:rPr lang="en-US" altLang="ja-JP" dirty="0" smtClean="0"/>
              <a:t>/</a:t>
            </a:r>
            <a:r>
              <a:rPr lang="ja-JP" altLang="en-US" dirty="0" smtClean="0"/>
              <a:t>　での計算結果。</a:t>
            </a:r>
            <a:endParaRPr lang="en-US" altLang="ja-JP" dirty="0" smtClean="0"/>
          </a:p>
          <a:p>
            <a:r>
              <a:rPr lang="en-US" altLang="ja-JP" dirty="0" smtClean="0"/>
              <a:t>(</a:t>
            </a:r>
            <a:r>
              <a:rPr lang="ja-JP" altLang="en-US" dirty="0" smtClean="0"/>
              <a:t>中段にある「</a:t>
            </a:r>
            <a:r>
              <a:rPr lang="en-US" altLang="ja-JP" dirty="0" smtClean="0"/>
              <a:t>X-ray reflectivity of a single layer</a:t>
            </a:r>
            <a:r>
              <a:rPr lang="ja-JP" altLang="en-US" dirty="0" smtClean="0"/>
              <a:t>」を使用</a:t>
            </a:r>
            <a:r>
              <a:rPr lang="en-US" altLang="ja-JP" dirty="0" smtClean="0"/>
              <a:t>)</a:t>
            </a:r>
            <a:endParaRPr lang="ja-JP" altLang="en-US" dirty="0"/>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8558" y="911774"/>
            <a:ext cx="5199862" cy="4911812"/>
          </a:xfrm>
          <a:prstGeom prst="rect">
            <a:avLst/>
          </a:prstGeom>
        </p:spPr>
      </p:pic>
    </p:spTree>
    <p:extLst>
      <p:ext uri="{BB962C8B-B14F-4D97-AF65-F5344CB8AC3E}">
        <p14:creationId xmlns:p14="http://schemas.microsoft.com/office/powerpoint/2010/main" val="1184551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TotalTime>
  <Words>975</Words>
  <Application>Microsoft Office PowerPoint</Application>
  <PresentationFormat>ワイド画面</PresentationFormat>
  <Paragraphs>137</Paragraphs>
  <Slides>6</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6</vt:i4>
      </vt:variant>
    </vt:vector>
  </HeadingPairs>
  <TitlesOfParts>
    <vt:vector size="11" baseType="lpstr">
      <vt:lpstr>ＭＳ Ｐゴシック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Ax Bown</dc:creator>
  <cp:lastModifiedBy>Ax Bown</cp:lastModifiedBy>
  <cp:revision>41</cp:revision>
  <dcterms:created xsi:type="dcterms:W3CDTF">2014-10-09T05:49:48Z</dcterms:created>
  <dcterms:modified xsi:type="dcterms:W3CDTF">2014-10-23T03:39:41Z</dcterms:modified>
</cp:coreProperties>
</file>