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547"/>
    <a:srgbClr val="8ADE5C"/>
    <a:srgbClr val="A6E684"/>
    <a:srgbClr val="FFEB7C"/>
    <a:srgbClr val="FF6CBC"/>
    <a:srgbClr val="C57777"/>
    <a:srgbClr val="757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2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94989-84EF-431B-A63E-DB133EE845A0}" type="datetimeFigureOut">
              <a:rPr kumimoji="1" lang="ja-JP" altLang="en-US" smtClean="0"/>
              <a:t>2019/12/26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83328-2565-4AE7-9E0B-7935B19DFA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5098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94989-84EF-431B-A63E-DB133EE845A0}" type="datetimeFigureOut">
              <a:rPr kumimoji="1" lang="ja-JP" altLang="en-US" smtClean="0"/>
              <a:t>2019/12/26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83328-2565-4AE7-9E0B-7935B19DFA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2290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94989-84EF-431B-A63E-DB133EE845A0}" type="datetimeFigureOut">
              <a:rPr kumimoji="1" lang="ja-JP" altLang="en-US" smtClean="0"/>
              <a:t>2019/12/26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83328-2565-4AE7-9E0B-7935B19DFA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7814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94989-84EF-431B-A63E-DB133EE845A0}" type="datetimeFigureOut">
              <a:rPr kumimoji="1" lang="ja-JP" altLang="en-US" smtClean="0"/>
              <a:t>2019/12/26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83328-2565-4AE7-9E0B-7935B19DFA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5782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94989-84EF-431B-A63E-DB133EE845A0}" type="datetimeFigureOut">
              <a:rPr kumimoji="1" lang="ja-JP" altLang="en-US" smtClean="0"/>
              <a:t>2019/12/26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83328-2565-4AE7-9E0B-7935B19DFA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5748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94989-84EF-431B-A63E-DB133EE845A0}" type="datetimeFigureOut">
              <a:rPr kumimoji="1" lang="ja-JP" altLang="en-US" smtClean="0"/>
              <a:t>2019/12/26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83328-2565-4AE7-9E0B-7935B19DFA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9045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94989-84EF-431B-A63E-DB133EE845A0}" type="datetimeFigureOut">
              <a:rPr kumimoji="1" lang="ja-JP" altLang="en-US" smtClean="0"/>
              <a:t>2019/12/26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83328-2565-4AE7-9E0B-7935B19DFA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6595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94989-84EF-431B-A63E-DB133EE845A0}" type="datetimeFigureOut">
              <a:rPr kumimoji="1" lang="ja-JP" altLang="en-US" smtClean="0"/>
              <a:t>2019/12/26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83328-2565-4AE7-9E0B-7935B19DFA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1188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94989-84EF-431B-A63E-DB133EE845A0}" type="datetimeFigureOut">
              <a:rPr kumimoji="1" lang="ja-JP" altLang="en-US" smtClean="0"/>
              <a:t>2019/12/26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83328-2565-4AE7-9E0B-7935B19DFA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7216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94989-84EF-431B-A63E-DB133EE845A0}" type="datetimeFigureOut">
              <a:rPr kumimoji="1" lang="ja-JP" altLang="en-US" smtClean="0"/>
              <a:t>2019/12/26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83328-2565-4AE7-9E0B-7935B19DFA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0195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94989-84EF-431B-A63E-DB133EE845A0}" type="datetimeFigureOut">
              <a:rPr kumimoji="1" lang="ja-JP" altLang="en-US" smtClean="0"/>
              <a:t>2019/12/26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83328-2565-4AE7-9E0B-7935B19DFA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4033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D94989-84EF-431B-A63E-DB133EE845A0}" type="datetimeFigureOut">
              <a:rPr kumimoji="1" lang="ja-JP" altLang="en-US" smtClean="0"/>
              <a:t>2019/12/26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83328-2565-4AE7-9E0B-7935B19DFA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3207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グループ化 12"/>
          <p:cNvGrpSpPr/>
          <p:nvPr/>
        </p:nvGrpSpPr>
        <p:grpSpPr>
          <a:xfrm>
            <a:off x="0" y="756639"/>
            <a:ext cx="6728604" cy="6101361"/>
            <a:chOff x="0" y="739386"/>
            <a:chExt cx="6728604" cy="6101361"/>
          </a:xfrm>
        </p:grpSpPr>
        <p:pic>
          <p:nvPicPr>
            <p:cNvPr id="8" name="図 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739386"/>
              <a:ext cx="6728604" cy="6101361"/>
            </a:xfrm>
            <a:prstGeom prst="rect">
              <a:avLst/>
            </a:prstGeom>
          </p:spPr>
        </p:pic>
        <p:sp>
          <p:nvSpPr>
            <p:cNvPr id="5" name="テキスト ボックス 4"/>
            <p:cNvSpPr txBox="1"/>
            <p:nvPr/>
          </p:nvSpPr>
          <p:spPr>
            <a:xfrm>
              <a:off x="5142998" y="1881041"/>
              <a:ext cx="14991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>
                  <a:solidFill>
                    <a:srgbClr val="7575FF"/>
                  </a:solidFill>
                  <a:latin typeface="Century Schoolbook" panose="02040604050505020304" pitchFamily="18" charset="0"/>
                </a:rPr>
                <a:t>ポリ袋使用 </a:t>
              </a:r>
              <a:r>
                <a:rPr kumimoji="1" lang="en-US" altLang="ja-JP" dirty="0">
                  <a:solidFill>
                    <a:srgbClr val="7575FF"/>
                  </a:solidFill>
                  <a:latin typeface="Century Schoolbook" panose="02040604050505020304" pitchFamily="18" charset="0"/>
                </a:rPr>
                <a:t>A</a:t>
              </a:r>
              <a:endParaRPr kumimoji="1" lang="ja-JP" altLang="en-US" dirty="0">
                <a:solidFill>
                  <a:srgbClr val="7575FF"/>
                </a:solidFill>
                <a:latin typeface="Century Schoolbook" panose="02040604050505020304" pitchFamily="18" charset="0"/>
              </a:endParaRPr>
            </a:p>
          </p:txBody>
        </p:sp>
        <p:sp>
          <p:nvSpPr>
            <p:cNvPr id="6" name="テキスト ボックス 5"/>
            <p:cNvSpPr txBox="1"/>
            <p:nvPr/>
          </p:nvSpPr>
          <p:spPr>
            <a:xfrm>
              <a:off x="5142998" y="4514485"/>
              <a:ext cx="14991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>
                  <a:solidFill>
                    <a:srgbClr val="FF0000"/>
                  </a:solidFill>
                  <a:latin typeface="Century Schoolbook" panose="02040604050505020304" pitchFamily="18" charset="0"/>
                </a:rPr>
                <a:t>ポリ袋使用 </a:t>
              </a:r>
              <a:r>
                <a:rPr lang="en-US" altLang="ja-JP" dirty="0">
                  <a:solidFill>
                    <a:srgbClr val="FF0000"/>
                  </a:solidFill>
                  <a:latin typeface="Century Schoolbook" panose="02040604050505020304" pitchFamily="18" charset="0"/>
                </a:rPr>
                <a:t>B</a:t>
              </a:r>
              <a:endParaRPr kumimoji="1" lang="ja-JP" altLang="en-US" dirty="0">
                <a:solidFill>
                  <a:srgbClr val="FF0000"/>
                </a:solidFill>
                <a:latin typeface="Century Schoolbook" panose="02040604050505020304" pitchFamily="18" charset="0"/>
              </a:endParaRPr>
            </a:p>
          </p:txBody>
        </p:sp>
        <p:sp>
          <p:nvSpPr>
            <p:cNvPr id="7" name="テキスト ボックス 6"/>
            <p:cNvSpPr txBox="1"/>
            <p:nvPr/>
          </p:nvSpPr>
          <p:spPr>
            <a:xfrm>
              <a:off x="4682011" y="3437564"/>
              <a:ext cx="201208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>
                  <a:solidFill>
                    <a:srgbClr val="00B050"/>
                  </a:solidFill>
                </a:rPr>
                <a:t>新規溶液セル使用</a:t>
              </a:r>
              <a:endParaRPr lang="en-US" altLang="ja-JP" dirty="0">
                <a:solidFill>
                  <a:srgbClr val="00B050"/>
                </a:solidFill>
              </a:endParaRPr>
            </a:p>
            <a:p>
              <a:r>
                <a:rPr kumimoji="1" lang="en-US" altLang="ja-JP" dirty="0">
                  <a:solidFill>
                    <a:srgbClr val="00B050"/>
                  </a:solidFill>
                </a:rPr>
                <a:t>(</a:t>
              </a:r>
              <a:r>
                <a:rPr kumimoji="1" lang="ja-JP" altLang="en-US" dirty="0">
                  <a:solidFill>
                    <a:srgbClr val="00B050"/>
                  </a:solidFill>
                </a:rPr>
                <a:t>液厚調整前</a:t>
              </a:r>
              <a:r>
                <a:rPr kumimoji="1" lang="en-US" altLang="ja-JP" dirty="0">
                  <a:solidFill>
                    <a:srgbClr val="00B050"/>
                  </a:solidFill>
                </a:rPr>
                <a:t>)</a:t>
              </a:r>
              <a:endParaRPr kumimoji="1" lang="ja-JP" altLang="en-US" dirty="0">
                <a:solidFill>
                  <a:srgbClr val="00B050"/>
                </a:solidFill>
              </a:endParaRPr>
            </a:p>
          </p:txBody>
        </p:sp>
        <p:cxnSp>
          <p:nvCxnSpPr>
            <p:cNvPr id="9" name="直線矢印コネクタ 8"/>
            <p:cNvCxnSpPr/>
            <p:nvPr/>
          </p:nvCxnSpPr>
          <p:spPr>
            <a:xfrm>
              <a:off x="1353919" y="1250834"/>
              <a:ext cx="0" cy="2639683"/>
            </a:xfrm>
            <a:prstGeom prst="straightConnector1">
              <a:avLst/>
            </a:prstGeom>
            <a:ln w="28575">
              <a:solidFill>
                <a:srgbClr val="7575FF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テキスト ボックス 9"/>
            <p:cNvSpPr txBox="1"/>
            <p:nvPr/>
          </p:nvSpPr>
          <p:spPr>
            <a:xfrm rot="16200000">
              <a:off x="-121466" y="2440800"/>
              <a:ext cx="25410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200" dirty="0">
                  <a:latin typeface="Century Schoolbook" panose="02040604050505020304" pitchFamily="18" charset="0"/>
                </a:rPr>
                <a:t>液の厚さの調整が難しく </a:t>
              </a:r>
              <a:r>
                <a:rPr lang="en-US" altLang="ja-JP" sz="1200" dirty="0" err="1">
                  <a:latin typeface="Century Schoolbook" panose="02040604050505020304" pitchFamily="18" charset="0"/>
                </a:rPr>
                <a:t>Δμt</a:t>
              </a:r>
              <a:r>
                <a:rPr lang="en-US" altLang="ja-JP" sz="1200" dirty="0">
                  <a:latin typeface="Century Schoolbook" panose="02040604050505020304" pitchFamily="18" charset="0"/>
                </a:rPr>
                <a:t> </a:t>
              </a:r>
              <a:r>
                <a:rPr lang="ja-JP" altLang="en-US" sz="1200" dirty="0">
                  <a:latin typeface="Century Schoolbook" panose="02040604050505020304" pitchFamily="18" charset="0"/>
                </a:rPr>
                <a:t>が過大</a:t>
              </a:r>
              <a:endParaRPr kumimoji="1" lang="ja-JP" altLang="en-US" sz="1200" dirty="0">
                <a:latin typeface="Century Schoolbook" panose="02040604050505020304" pitchFamily="18" charset="0"/>
              </a:endParaRPr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2054515" y="1650209"/>
              <a:ext cx="297389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200" dirty="0">
                  <a:latin typeface="Century Schoolbook" panose="02040604050505020304" pitchFamily="18" charset="0"/>
                </a:rPr>
                <a:t>液面が平坦でないため、測定系の振動など</a:t>
              </a:r>
              <a:endParaRPr lang="en-US" altLang="ja-JP" sz="1200" dirty="0">
                <a:latin typeface="Century Schoolbook" panose="02040604050505020304" pitchFamily="18" charset="0"/>
              </a:endParaRPr>
            </a:p>
            <a:p>
              <a:r>
                <a:rPr lang="ja-JP" altLang="en-US" sz="1200" dirty="0">
                  <a:latin typeface="Century Schoolbook" panose="02040604050505020304" pitchFamily="18" charset="0"/>
                </a:rPr>
                <a:t>外乱の影響を受ける</a:t>
              </a:r>
              <a:endParaRPr kumimoji="1" lang="ja-JP" altLang="en-US" sz="1200" dirty="0">
                <a:latin typeface="Century Schoolbook" panose="02040604050505020304" pitchFamily="18" charset="0"/>
              </a:endParaRPr>
            </a:p>
          </p:txBody>
        </p:sp>
        <p:cxnSp>
          <p:nvCxnSpPr>
            <p:cNvPr id="12" name="直線矢印コネクタ 11"/>
            <p:cNvCxnSpPr/>
            <p:nvPr/>
          </p:nvCxnSpPr>
          <p:spPr>
            <a:xfrm>
              <a:off x="1468526" y="4627041"/>
              <a:ext cx="0" cy="687236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テキスト ボックス 14"/>
            <p:cNvSpPr txBox="1"/>
            <p:nvPr/>
          </p:nvSpPr>
          <p:spPr>
            <a:xfrm rot="16200000">
              <a:off x="923975" y="4880636"/>
              <a:ext cx="78418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200" dirty="0" err="1">
                  <a:latin typeface="Century Schoolbook" panose="02040604050505020304" pitchFamily="18" charset="0"/>
                </a:rPr>
                <a:t>Δμt</a:t>
              </a:r>
              <a:r>
                <a:rPr lang="en-US" altLang="ja-JP" sz="1200" dirty="0">
                  <a:latin typeface="Century Schoolbook" panose="02040604050505020304" pitchFamily="18" charset="0"/>
                </a:rPr>
                <a:t> </a:t>
              </a:r>
              <a:r>
                <a:rPr lang="ja-JP" altLang="en-US" sz="1200" dirty="0">
                  <a:latin typeface="Century Schoolbook" panose="02040604050505020304" pitchFamily="18" charset="0"/>
                </a:rPr>
                <a:t>過小</a:t>
              </a:r>
              <a:endParaRPr kumimoji="1" lang="ja-JP" altLang="en-US" sz="1200" dirty="0">
                <a:latin typeface="Century Schoolbook" panose="02040604050505020304" pitchFamily="18" charset="0"/>
              </a:endParaRP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110717" y="4883817"/>
              <a:ext cx="297389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200" dirty="0">
                  <a:latin typeface="Century Schoolbook" panose="02040604050505020304" pitchFamily="18" charset="0"/>
                </a:rPr>
                <a:t>液面が平坦でないため、測定系の振動など</a:t>
              </a:r>
              <a:endParaRPr lang="en-US" altLang="ja-JP" sz="1200" dirty="0">
                <a:latin typeface="Century Schoolbook" panose="02040604050505020304" pitchFamily="18" charset="0"/>
              </a:endParaRPr>
            </a:p>
            <a:p>
              <a:r>
                <a:rPr lang="ja-JP" altLang="en-US" sz="1200" dirty="0">
                  <a:latin typeface="Century Schoolbook" panose="02040604050505020304" pitchFamily="18" charset="0"/>
                </a:rPr>
                <a:t>外乱の影響を受ける</a:t>
              </a:r>
              <a:endParaRPr kumimoji="1" lang="ja-JP" altLang="en-US" sz="1200" dirty="0">
                <a:latin typeface="Century Schoolbook" panose="02040604050505020304" pitchFamily="18" charset="0"/>
              </a:endParaRPr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4040778" y="2816712"/>
              <a:ext cx="231666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200" dirty="0">
                  <a:latin typeface="Century Schoolbook" panose="02040604050505020304" pitchFamily="18" charset="0"/>
                </a:rPr>
                <a:t>液面が平坦で外乱の影響が無い</a:t>
              </a:r>
              <a:endParaRPr kumimoji="1" lang="ja-JP" altLang="en-US" sz="1200" dirty="0">
                <a:latin typeface="Century Schoolbook" panose="02040604050505020304" pitchFamily="18" charset="0"/>
              </a:endParaRPr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1757151" y="4183911"/>
              <a:ext cx="12618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200" dirty="0">
                  <a:latin typeface="Century Schoolbook" panose="02040604050505020304" pitchFamily="18" charset="0"/>
                </a:rPr>
                <a:t>厚さムラが大きく</a:t>
              </a:r>
              <a:endParaRPr lang="en-US" altLang="ja-JP" sz="1200" dirty="0">
                <a:latin typeface="Century Schoolbook" panose="02040604050505020304" pitchFamily="18" charset="0"/>
              </a:endParaRPr>
            </a:p>
            <a:p>
              <a:r>
                <a:rPr lang="ja-JP" altLang="en-US" sz="1200" dirty="0">
                  <a:latin typeface="Century Schoolbook" panose="02040604050505020304" pitchFamily="18" charset="0"/>
                </a:rPr>
                <a:t>振動がなまる</a:t>
              </a:r>
              <a:endParaRPr lang="en-US" altLang="ja-JP" sz="1200" dirty="0">
                <a:latin typeface="Century Schoolbook" panose="02040604050505020304" pitchFamily="18" charset="0"/>
              </a:endParaRPr>
            </a:p>
          </p:txBody>
        </p:sp>
      </p:grpSp>
      <p:sp>
        <p:nvSpPr>
          <p:cNvPr id="4" name="テキスト ボックス 3"/>
          <p:cNvSpPr txBox="1"/>
          <p:nvPr/>
        </p:nvSpPr>
        <p:spPr>
          <a:xfrm>
            <a:off x="151031" y="69179"/>
            <a:ext cx="673934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err="1">
                <a:latin typeface="Century Schoolbook" panose="02040604050505020304" pitchFamily="18" charset="0"/>
                <a:ea typeface="Meiryo UI" panose="020B0604030504040204" pitchFamily="50" charset="-128"/>
              </a:rPr>
              <a:t>Pb</a:t>
            </a:r>
            <a:r>
              <a:rPr lang="en-US" altLang="ja-JP" sz="2400" dirty="0">
                <a:latin typeface="Century Schoolbook" panose="02040604050505020304" pitchFamily="18" charset="0"/>
                <a:ea typeface="Meiryo UI" panose="020B0604030504040204" pitchFamily="50" charset="-128"/>
              </a:rPr>
              <a:t> </a:t>
            </a:r>
            <a:r>
              <a:rPr lang="ja-JP" altLang="en-US" sz="2400" dirty="0">
                <a:latin typeface="Century Schoolbook" panose="02040604050505020304" pitchFamily="18" charset="0"/>
                <a:ea typeface="Meiryo UI" panose="020B0604030504040204" pitchFamily="50" charset="-128"/>
              </a:rPr>
              <a:t>を含む溶液の</a:t>
            </a:r>
            <a:r>
              <a:rPr lang="en-US" altLang="ja-JP" sz="2400" dirty="0" err="1">
                <a:latin typeface="Century Schoolbook" panose="02040604050505020304" pitchFamily="18" charset="0"/>
                <a:ea typeface="Meiryo UI" panose="020B0604030504040204" pitchFamily="50" charset="-128"/>
              </a:rPr>
              <a:t>Pb</a:t>
            </a:r>
            <a:r>
              <a:rPr lang="en-US" altLang="ja-JP" sz="2400" dirty="0">
                <a:latin typeface="Century Schoolbook" panose="02040604050505020304" pitchFamily="18" charset="0"/>
                <a:ea typeface="Meiryo UI" panose="020B0604030504040204" pitchFamily="50" charset="-128"/>
              </a:rPr>
              <a:t> </a:t>
            </a:r>
            <a:r>
              <a:rPr lang="ja-JP" altLang="en-US" sz="2400" dirty="0">
                <a:latin typeface="Century Schoolbook" panose="02040604050505020304" pitchFamily="18" charset="0"/>
                <a:ea typeface="Meiryo UI" panose="020B0604030504040204" pitchFamily="50" charset="-128"/>
              </a:rPr>
              <a:t>エッジの</a:t>
            </a:r>
            <a:r>
              <a:rPr lang="en-US" altLang="ja-JP" sz="2400" dirty="0">
                <a:latin typeface="Century Schoolbook" panose="02040604050505020304" pitchFamily="18" charset="0"/>
                <a:ea typeface="Meiryo UI" panose="020B0604030504040204" pitchFamily="50" charset="-128"/>
              </a:rPr>
              <a:t>XAFS</a:t>
            </a:r>
            <a:r>
              <a:rPr lang="ja-JP" altLang="en-US" sz="2400" dirty="0">
                <a:latin typeface="Century Schoolbook" panose="02040604050505020304" pitchFamily="18" charset="0"/>
                <a:ea typeface="Meiryo UI" panose="020B0604030504040204" pitchFamily="50" charset="-128"/>
              </a:rPr>
              <a:t>スペクトル</a:t>
            </a:r>
            <a:endParaRPr lang="en-US" altLang="ja-JP" sz="2400" dirty="0">
              <a:latin typeface="Century Schoolbook" panose="02040604050505020304" pitchFamily="18" charset="0"/>
              <a:ea typeface="Meiryo UI" panose="020B0604030504040204" pitchFamily="50" charset="-128"/>
            </a:endParaRPr>
          </a:p>
          <a:p>
            <a:r>
              <a:rPr kumimoji="1" lang="ja-JP" altLang="en-US" sz="2400" dirty="0">
                <a:latin typeface="Century Schoolbook" panose="02040604050505020304" pitchFamily="18" charset="0"/>
                <a:ea typeface="Meiryo UI" panose="020B0604030504040204" pitchFamily="50" charset="-128"/>
              </a:rPr>
              <a:t>　　      ポリ袋詰めと新規</a:t>
            </a:r>
            <a:r>
              <a:rPr lang="ja-JP" altLang="en-US" sz="2400" dirty="0">
                <a:latin typeface="Century Schoolbook" panose="02040604050505020304" pitchFamily="18" charset="0"/>
                <a:ea typeface="Meiryo UI" panose="020B0604030504040204" pitchFamily="50" charset="-128"/>
              </a:rPr>
              <a:t>溶液</a:t>
            </a:r>
            <a:r>
              <a:rPr kumimoji="1" lang="ja-JP" altLang="en-US" sz="2400" dirty="0">
                <a:latin typeface="Century Schoolbook" panose="02040604050505020304" pitchFamily="18" charset="0"/>
                <a:ea typeface="Meiryo UI" panose="020B0604030504040204" pitchFamily="50" charset="-128"/>
              </a:rPr>
              <a:t>試料用セル使用の比較</a:t>
            </a:r>
          </a:p>
        </p:txBody>
      </p:sp>
    </p:spTree>
    <p:extLst>
      <p:ext uri="{BB962C8B-B14F-4D97-AF65-F5344CB8AC3E}">
        <p14:creationId xmlns:p14="http://schemas.microsoft.com/office/powerpoint/2010/main" val="1080854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1031" y="69179"/>
            <a:ext cx="56941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err="1">
                <a:latin typeface="Century Schoolbook" panose="02040604050505020304" pitchFamily="18" charset="0"/>
                <a:ea typeface="Meiryo UI" panose="020B0604030504040204" pitchFamily="50" charset="-128"/>
              </a:rPr>
              <a:t>Pb</a:t>
            </a:r>
            <a:r>
              <a:rPr lang="en-US" altLang="ja-JP" sz="2400" dirty="0">
                <a:latin typeface="Century Schoolbook" panose="02040604050505020304" pitchFamily="18" charset="0"/>
                <a:ea typeface="Meiryo UI" panose="020B0604030504040204" pitchFamily="50" charset="-128"/>
              </a:rPr>
              <a:t> </a:t>
            </a:r>
            <a:r>
              <a:rPr lang="ja-JP" altLang="en-US" sz="2400" dirty="0">
                <a:latin typeface="Century Schoolbook" panose="02040604050505020304" pitchFamily="18" charset="0"/>
                <a:ea typeface="Meiryo UI" panose="020B0604030504040204" pitchFamily="50" charset="-128"/>
              </a:rPr>
              <a:t>を含む溶液の</a:t>
            </a:r>
            <a:r>
              <a:rPr lang="en-US" altLang="ja-JP" sz="2400" dirty="0" err="1">
                <a:latin typeface="Century Schoolbook" panose="02040604050505020304" pitchFamily="18" charset="0"/>
                <a:ea typeface="Meiryo UI" panose="020B0604030504040204" pitchFamily="50" charset="-128"/>
              </a:rPr>
              <a:t>Pb</a:t>
            </a:r>
            <a:r>
              <a:rPr lang="en-US" altLang="ja-JP" sz="2400" dirty="0">
                <a:latin typeface="Century Schoolbook" panose="02040604050505020304" pitchFamily="18" charset="0"/>
                <a:ea typeface="Meiryo UI" panose="020B0604030504040204" pitchFamily="50" charset="-128"/>
              </a:rPr>
              <a:t> </a:t>
            </a:r>
            <a:r>
              <a:rPr lang="ja-JP" altLang="en-US" sz="2400" dirty="0">
                <a:latin typeface="Century Schoolbook" panose="02040604050505020304" pitchFamily="18" charset="0"/>
                <a:ea typeface="Meiryo UI" panose="020B0604030504040204" pitchFamily="50" charset="-128"/>
              </a:rPr>
              <a:t>エッジの</a:t>
            </a:r>
            <a:r>
              <a:rPr lang="en-US" altLang="ja-JP" sz="2400" dirty="0">
                <a:latin typeface="Century Schoolbook" panose="02040604050505020304" pitchFamily="18" charset="0"/>
                <a:ea typeface="Meiryo UI" panose="020B0604030504040204" pitchFamily="50" charset="-128"/>
              </a:rPr>
              <a:t>XAFS</a:t>
            </a:r>
            <a:r>
              <a:rPr lang="ja-JP" altLang="en-US" sz="2400" dirty="0">
                <a:latin typeface="Century Schoolbook" panose="02040604050505020304" pitchFamily="18" charset="0"/>
                <a:ea typeface="Meiryo UI" panose="020B0604030504040204" pitchFamily="50" charset="-128"/>
              </a:rPr>
              <a:t>スペクトル</a:t>
            </a:r>
            <a:endParaRPr lang="en-US" altLang="ja-JP" sz="2400" dirty="0">
              <a:latin typeface="Century Schoolbook" panose="02040604050505020304" pitchFamily="18" charset="0"/>
              <a:ea typeface="Meiryo UI" panose="020B0604030504040204" pitchFamily="50" charset="-128"/>
            </a:endParaRPr>
          </a:p>
          <a:p>
            <a:r>
              <a:rPr kumimoji="1" lang="ja-JP" altLang="en-US" sz="2400" dirty="0">
                <a:latin typeface="Century Schoolbook" panose="02040604050505020304" pitchFamily="18" charset="0"/>
                <a:ea typeface="Meiryo UI" panose="020B0604030504040204" pitchFamily="50" charset="-128"/>
              </a:rPr>
              <a:t>　　      新規液体試料用セルの厚さ調整</a:t>
            </a:r>
          </a:p>
        </p:txBody>
      </p:sp>
      <p:grpSp>
        <p:nvGrpSpPr>
          <p:cNvPr id="7" name="グループ化 6"/>
          <p:cNvGrpSpPr/>
          <p:nvPr/>
        </p:nvGrpSpPr>
        <p:grpSpPr>
          <a:xfrm>
            <a:off x="0" y="1098583"/>
            <a:ext cx="6659592" cy="5465892"/>
            <a:chOff x="0" y="1098583"/>
            <a:chExt cx="6659592" cy="5465892"/>
          </a:xfrm>
        </p:grpSpPr>
        <p:pic>
          <p:nvPicPr>
            <p:cNvPr id="5" name="図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1098583"/>
              <a:ext cx="6659592" cy="5465892"/>
            </a:xfrm>
            <a:prstGeom prst="rect">
              <a:avLst/>
            </a:prstGeom>
          </p:spPr>
        </p:pic>
        <p:sp>
          <p:nvSpPr>
            <p:cNvPr id="4" name="テキスト ボックス 3"/>
            <p:cNvSpPr txBox="1"/>
            <p:nvPr/>
          </p:nvSpPr>
          <p:spPr>
            <a:xfrm>
              <a:off x="3683050" y="4444005"/>
              <a:ext cx="2587568" cy="17543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/>
                <a:t>全て新規溶液セル使用</a:t>
              </a:r>
              <a:endParaRPr lang="en-US" altLang="ja-JP" dirty="0"/>
            </a:p>
            <a:p>
              <a:endParaRPr lang="en-US" altLang="ja-JP" dirty="0"/>
            </a:p>
            <a:p>
              <a:r>
                <a:rPr lang="ja-JP" altLang="en-US" dirty="0"/>
                <a:t>未調整で </a:t>
              </a:r>
              <a:r>
                <a:rPr lang="en-US" altLang="ja-JP" dirty="0" err="1"/>
                <a:t>Δμt</a:t>
              </a:r>
              <a:r>
                <a:rPr lang="en-US" altLang="ja-JP" dirty="0"/>
                <a:t> = 3 </a:t>
              </a:r>
              <a:r>
                <a:rPr lang="ja-JP" altLang="en-US" dirty="0"/>
                <a:t>程度の</a:t>
              </a:r>
              <a:endParaRPr lang="en-US" altLang="ja-JP" dirty="0"/>
            </a:p>
            <a:p>
              <a:r>
                <a:rPr lang="ja-JP" altLang="en-US" dirty="0"/>
                <a:t>状態から、調整して</a:t>
              </a:r>
              <a:endParaRPr lang="en-US" altLang="ja-JP" dirty="0"/>
            </a:p>
            <a:p>
              <a:r>
                <a:rPr lang="en-US" altLang="ja-JP" dirty="0" err="1"/>
                <a:t>Δμt</a:t>
              </a:r>
              <a:r>
                <a:rPr lang="en-US" altLang="ja-JP" dirty="0"/>
                <a:t> = 1.2</a:t>
              </a:r>
              <a:r>
                <a:rPr lang="ja-JP" altLang="en-US" dirty="0"/>
                <a:t>～</a:t>
              </a:r>
              <a:r>
                <a:rPr lang="en-US" altLang="ja-JP" dirty="0"/>
                <a:t>1.3 </a:t>
              </a:r>
              <a:r>
                <a:rPr lang="ja-JP" altLang="en-US" dirty="0"/>
                <a:t>程度の</a:t>
              </a:r>
              <a:endParaRPr lang="en-US" altLang="ja-JP" dirty="0"/>
            </a:p>
            <a:p>
              <a:r>
                <a:rPr lang="ja-JP" altLang="en-US" dirty="0"/>
                <a:t>状態を簡単に実現できた</a:t>
              </a:r>
              <a:endParaRPr lang="en-US" altLang="ja-JP" dirty="0"/>
            </a:p>
          </p:txBody>
        </p:sp>
        <p:sp>
          <p:nvSpPr>
            <p:cNvPr id="6" name="下矢印 5"/>
            <p:cNvSpPr/>
            <p:nvPr/>
          </p:nvSpPr>
          <p:spPr>
            <a:xfrm>
              <a:off x="1328468" y="1828800"/>
              <a:ext cx="215660" cy="226874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907551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82F90CA-A992-44CC-BD0D-9AEF69FE8EC7}"/>
              </a:ext>
            </a:extLst>
          </p:cNvPr>
          <p:cNvGrpSpPr/>
          <p:nvPr/>
        </p:nvGrpSpPr>
        <p:grpSpPr>
          <a:xfrm>
            <a:off x="941032" y="1156707"/>
            <a:ext cx="7515878" cy="4904522"/>
            <a:chOff x="941032" y="1156707"/>
            <a:chExt cx="7515878" cy="4904522"/>
          </a:xfrm>
        </p:grpSpPr>
        <p:pic>
          <p:nvPicPr>
            <p:cNvPr id="2" name="図 1">
              <a:extLst>
                <a:ext uri="{FF2B5EF4-FFF2-40B4-BE49-F238E27FC236}">
                  <a16:creationId xmlns:a16="http://schemas.microsoft.com/office/drawing/2014/main" id="{BD4DE1C3-75C6-42A3-8667-373FB22594A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690" t="2848" r="18640"/>
            <a:stretch/>
          </p:blipFill>
          <p:spPr>
            <a:xfrm>
              <a:off x="941032" y="1473618"/>
              <a:ext cx="3630968" cy="4587611"/>
            </a:xfrm>
            <a:prstGeom prst="rect">
              <a:avLst/>
            </a:prstGeom>
          </p:spPr>
        </p:pic>
        <p:pic>
          <p:nvPicPr>
            <p:cNvPr id="4" name="図 3">
              <a:extLst>
                <a:ext uri="{FF2B5EF4-FFF2-40B4-BE49-F238E27FC236}">
                  <a16:creationId xmlns:a16="http://schemas.microsoft.com/office/drawing/2014/main" id="{B2E60A34-E023-437F-8719-9289DE2F287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583" t="1813" r="28350" b="3948"/>
            <a:stretch/>
          </p:blipFill>
          <p:spPr>
            <a:xfrm>
              <a:off x="5299970" y="1477582"/>
              <a:ext cx="2663300" cy="4583647"/>
            </a:xfrm>
            <a:prstGeom prst="rect">
              <a:avLst/>
            </a:prstGeom>
          </p:spPr>
        </p:pic>
        <p:cxnSp>
          <p:nvCxnSpPr>
            <p:cNvPr id="7" name="直線矢印コネクタ 6">
              <a:extLst>
                <a:ext uri="{FF2B5EF4-FFF2-40B4-BE49-F238E27FC236}">
                  <a16:creationId xmlns:a16="http://schemas.microsoft.com/office/drawing/2014/main" id="{49AC536E-412B-4663-B996-FC4810413B6A}"/>
                </a:ext>
              </a:extLst>
            </p:cNvPr>
            <p:cNvCxnSpPr>
              <a:cxnSpLocks/>
            </p:cNvCxnSpPr>
            <p:nvPr/>
          </p:nvCxnSpPr>
          <p:spPr>
            <a:xfrm>
              <a:off x="1411549" y="2805269"/>
              <a:ext cx="2130641" cy="0"/>
            </a:xfrm>
            <a:prstGeom prst="straightConnector1">
              <a:avLst/>
            </a:prstGeom>
            <a:ln w="25400">
              <a:solidFill>
                <a:schemeClr val="accent4">
                  <a:lumMod val="40000"/>
                  <a:lumOff val="60000"/>
                </a:schemeClr>
              </a:solidFill>
              <a:headEnd type="triangle" w="med" len="lg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E8B7ACE-61A9-44DD-88A3-4A4A30FFECAC}"/>
                </a:ext>
              </a:extLst>
            </p:cNvPr>
            <p:cNvSpPr txBox="1"/>
            <p:nvPr/>
          </p:nvSpPr>
          <p:spPr>
            <a:xfrm>
              <a:off x="2343705" y="2470858"/>
              <a:ext cx="2558714" cy="27699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kumimoji="1" lang="ja-JP" altLang="en-US" sz="1200" dirty="0">
                  <a:latin typeface="Century Schoolbook" panose="02040604050505020304" pitchFamily="18" charset="0"/>
                </a:rPr>
                <a:t>シリンダ部 </a:t>
              </a:r>
              <a:r>
                <a:rPr kumimoji="1" lang="en-US" altLang="ja-JP" sz="1200" dirty="0">
                  <a:latin typeface="Century Schoolbook" panose="02040604050505020304" pitchFamily="18" charset="0"/>
                </a:rPr>
                <a:t>55mm </a:t>
              </a:r>
              <a:r>
                <a:rPr kumimoji="1" lang="ja-JP" altLang="en-US" sz="1200" dirty="0">
                  <a:latin typeface="Century Schoolbook" panose="02040604050505020304" pitchFamily="18" charset="0"/>
                </a:rPr>
                <a:t>の手のひらサイズ</a:t>
              </a:r>
            </a:p>
          </p:txBody>
        </p:sp>
        <p:cxnSp>
          <p:nvCxnSpPr>
            <p:cNvPr id="14" name="直線矢印コネクタ 13">
              <a:extLst>
                <a:ext uri="{FF2B5EF4-FFF2-40B4-BE49-F238E27FC236}">
                  <a16:creationId xmlns:a16="http://schemas.microsoft.com/office/drawing/2014/main" id="{58592C1F-9FC7-48BB-B02F-7E8BD548444C}"/>
                </a:ext>
              </a:extLst>
            </p:cNvPr>
            <p:cNvCxnSpPr/>
            <p:nvPr/>
          </p:nvCxnSpPr>
          <p:spPr>
            <a:xfrm flipH="1">
              <a:off x="2086252" y="1393794"/>
              <a:ext cx="390617" cy="594804"/>
            </a:xfrm>
            <a:prstGeom prst="straightConnector1">
              <a:avLst/>
            </a:prstGeom>
            <a:ln w="19050">
              <a:solidFill>
                <a:schemeClr val="accent4">
                  <a:lumMod val="40000"/>
                  <a:lumOff val="6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0FE70D5A-6008-4A0C-8185-B8F9208AECB0}"/>
                </a:ext>
              </a:extLst>
            </p:cNvPr>
            <p:cNvSpPr txBox="1"/>
            <p:nvPr/>
          </p:nvSpPr>
          <p:spPr>
            <a:xfrm>
              <a:off x="2343705" y="1156707"/>
              <a:ext cx="1569660" cy="27699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kumimoji="1" lang="ja-JP" altLang="en-US" sz="1200" dirty="0">
                  <a:latin typeface="Century Schoolbook" panose="02040604050505020304" pitchFamily="18" charset="0"/>
                </a:rPr>
                <a:t>液体供給側の液だめ</a:t>
              </a:r>
            </a:p>
          </p:txBody>
        </p:sp>
        <p:cxnSp>
          <p:nvCxnSpPr>
            <p:cNvPr id="16" name="直線矢印コネクタ 15">
              <a:extLst>
                <a:ext uri="{FF2B5EF4-FFF2-40B4-BE49-F238E27FC236}">
                  <a16:creationId xmlns:a16="http://schemas.microsoft.com/office/drawing/2014/main" id="{BDF802DA-DD37-410D-A80F-4F9FDF27E60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148395" y="4422559"/>
              <a:ext cx="461639" cy="415771"/>
            </a:xfrm>
            <a:prstGeom prst="straightConnector1">
              <a:avLst/>
            </a:prstGeom>
            <a:ln w="19050">
              <a:solidFill>
                <a:schemeClr val="accent4">
                  <a:lumMod val="40000"/>
                  <a:lumOff val="6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3C43457F-C5F3-4C28-ADC5-9457B1982E48}"/>
                </a:ext>
              </a:extLst>
            </p:cNvPr>
            <p:cNvSpPr txBox="1"/>
            <p:nvPr/>
          </p:nvSpPr>
          <p:spPr>
            <a:xfrm>
              <a:off x="2610034" y="4699830"/>
              <a:ext cx="2040943" cy="27699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>
                  <a:latin typeface="Century Schoolbook" panose="02040604050505020304" pitchFamily="18" charset="0"/>
                </a:rPr>
                <a:t>液体廃棄側のストップバルブ</a:t>
              </a:r>
              <a:endParaRPr kumimoji="1" lang="ja-JP" altLang="en-US" sz="1200" dirty="0">
                <a:latin typeface="Century Schoolbook" panose="02040604050505020304" pitchFamily="18" charset="0"/>
              </a:endParaRPr>
            </a:p>
          </p:txBody>
        </p:sp>
        <p:cxnSp>
          <p:nvCxnSpPr>
            <p:cNvPr id="19" name="直線矢印コネクタ 18">
              <a:extLst>
                <a:ext uri="{FF2B5EF4-FFF2-40B4-BE49-F238E27FC236}">
                  <a16:creationId xmlns:a16="http://schemas.microsoft.com/office/drawing/2014/main" id="{D707831E-847D-4F87-A3E2-6B6C0210847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717213" y="3733199"/>
              <a:ext cx="392304" cy="438872"/>
            </a:xfrm>
            <a:prstGeom prst="straightConnector1">
              <a:avLst/>
            </a:prstGeom>
            <a:ln w="19050">
              <a:solidFill>
                <a:schemeClr val="accent4">
                  <a:lumMod val="40000"/>
                  <a:lumOff val="6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77BD45A7-CAAF-4DC9-AD62-B2AA287B6BFC}"/>
                </a:ext>
              </a:extLst>
            </p:cNvPr>
            <p:cNvSpPr txBox="1"/>
            <p:nvPr/>
          </p:nvSpPr>
          <p:spPr>
            <a:xfrm>
              <a:off x="3717213" y="4172071"/>
              <a:ext cx="1725152" cy="27699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kumimoji="1" lang="ja-JP" altLang="en-US" sz="1200" dirty="0">
                  <a:latin typeface="Century Schoolbook" panose="02040604050505020304" pitchFamily="18" charset="0"/>
                </a:rPr>
                <a:t>ピストンはネジで微動可</a:t>
              </a:r>
            </a:p>
          </p:txBody>
        </p:sp>
        <p:sp>
          <p:nvSpPr>
            <p:cNvPr id="22" name="円弧 21">
              <a:extLst>
                <a:ext uri="{FF2B5EF4-FFF2-40B4-BE49-F238E27FC236}">
                  <a16:creationId xmlns:a16="http://schemas.microsoft.com/office/drawing/2014/main" id="{00D6310B-379F-474A-8FDA-B4EF4A22B09C}"/>
                </a:ext>
              </a:extLst>
            </p:cNvPr>
            <p:cNvSpPr/>
            <p:nvPr/>
          </p:nvSpPr>
          <p:spPr>
            <a:xfrm>
              <a:off x="5726096" y="2922481"/>
              <a:ext cx="1740023" cy="1674703"/>
            </a:xfrm>
            <a:prstGeom prst="arc">
              <a:avLst>
                <a:gd name="adj1" fmla="val 16200000"/>
                <a:gd name="adj2" fmla="val 14122873"/>
              </a:avLst>
            </a:prstGeom>
            <a:ln w="34925">
              <a:solidFill>
                <a:schemeClr val="accent4">
                  <a:lumMod val="40000"/>
                  <a:lumOff val="6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Century Schoolbook" panose="02040604050505020304" pitchFamily="18" charset="0"/>
              </a:endParaRPr>
            </a:p>
          </p:txBody>
        </p: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D0171411-E35C-4796-916D-51483875A163}"/>
                </a:ext>
              </a:extLst>
            </p:cNvPr>
            <p:cNvSpPr txBox="1"/>
            <p:nvPr/>
          </p:nvSpPr>
          <p:spPr>
            <a:xfrm>
              <a:off x="6260475" y="4686975"/>
              <a:ext cx="2196435" cy="46166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altLang="ja-JP" sz="1200" dirty="0">
                  <a:latin typeface="Century Schoolbook" panose="02040604050505020304" pitchFamily="18" charset="0"/>
                </a:rPr>
                <a:t>1</a:t>
              </a:r>
              <a:r>
                <a:rPr lang="ja-JP" altLang="en-US" sz="1200" dirty="0">
                  <a:latin typeface="Century Schoolbook" panose="02040604050505020304" pitchFamily="18" charset="0"/>
                </a:rPr>
                <a:t>回転 </a:t>
              </a:r>
              <a:r>
                <a:rPr lang="en-US" altLang="ja-JP" sz="1200" dirty="0">
                  <a:latin typeface="Century Schoolbook" panose="02040604050505020304" pitchFamily="18" charset="0"/>
                </a:rPr>
                <a:t>360</a:t>
              </a:r>
              <a:r>
                <a:rPr lang="ja-JP" altLang="en-US" sz="1200" dirty="0">
                  <a:latin typeface="Century Schoolbook" panose="02040604050505020304" pitchFamily="18" charset="0"/>
                </a:rPr>
                <a:t>度で、</a:t>
              </a:r>
              <a:r>
                <a:rPr lang="en-US" altLang="ja-JP" sz="1200" dirty="0">
                  <a:latin typeface="Century Schoolbook" panose="02040604050505020304" pitchFamily="18" charset="0"/>
                </a:rPr>
                <a:t>1mm</a:t>
              </a:r>
              <a:r>
                <a:rPr lang="ja-JP" altLang="en-US" sz="1200" dirty="0">
                  <a:latin typeface="Century Schoolbook" panose="02040604050505020304" pitchFamily="18" charset="0"/>
                </a:rPr>
                <a:t>並進</a:t>
              </a:r>
              <a:endParaRPr lang="en-US" altLang="ja-JP" sz="1200" dirty="0">
                <a:latin typeface="Century Schoolbook" panose="02040604050505020304" pitchFamily="18" charset="0"/>
              </a:endParaRPr>
            </a:p>
            <a:p>
              <a:r>
                <a:rPr kumimoji="1" lang="en-US" altLang="ja-JP" sz="1200" dirty="0">
                  <a:latin typeface="Century Schoolbook" panose="02040604050505020304" pitchFamily="18" charset="0"/>
                </a:rPr>
                <a:t>10</a:t>
              </a:r>
              <a:r>
                <a:rPr kumimoji="1" lang="ja-JP" altLang="en-US" sz="1200" dirty="0">
                  <a:latin typeface="Century Schoolbook" panose="02040604050505020304" pitchFamily="18" charset="0"/>
                </a:rPr>
                <a:t>～</a:t>
              </a:r>
              <a:r>
                <a:rPr kumimoji="1" lang="en-US" altLang="ja-JP" sz="1200" dirty="0">
                  <a:latin typeface="Century Schoolbook" panose="02040604050505020304" pitchFamily="18" charset="0"/>
                </a:rPr>
                <a:t>20μm</a:t>
              </a:r>
              <a:r>
                <a:rPr kumimoji="1" lang="ja-JP" altLang="en-US" sz="1200" dirty="0">
                  <a:latin typeface="Century Schoolbook" panose="02040604050505020304" pitchFamily="18" charset="0"/>
                </a:rPr>
                <a:t>程度の調整は可能</a:t>
              </a:r>
            </a:p>
          </p:txBody>
        </p:sp>
      </p:grpSp>
      <p:sp>
        <p:nvSpPr>
          <p:cNvPr id="17" name="テキスト ボックス 16"/>
          <p:cNvSpPr txBox="1"/>
          <p:nvPr/>
        </p:nvSpPr>
        <p:spPr>
          <a:xfrm>
            <a:off x="151031" y="69179"/>
            <a:ext cx="37096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>
                <a:latin typeface="Century Schoolbook" panose="02040604050505020304" pitchFamily="18" charset="0"/>
                <a:ea typeface="Meiryo UI" panose="020B0604030504040204" pitchFamily="50" charset="-128"/>
              </a:rPr>
              <a:t>新規液体試料用セルの</a:t>
            </a:r>
            <a:r>
              <a:rPr lang="ja-JP" altLang="en-US" sz="2400" dirty="0">
                <a:latin typeface="Century Schoolbook" panose="02040604050505020304" pitchFamily="18" charset="0"/>
                <a:ea typeface="Meiryo UI" panose="020B0604030504040204" pitchFamily="50" charset="-128"/>
              </a:rPr>
              <a:t>外観</a:t>
            </a:r>
            <a:endParaRPr kumimoji="1" lang="ja-JP" altLang="en-US" sz="2400" dirty="0">
              <a:latin typeface="Century Schoolbook" panose="02040604050505020304" pitchFamily="18" charset="0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14175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731204A-8061-46A0-88E0-06D4654715C1}"/>
              </a:ext>
            </a:extLst>
          </p:cNvPr>
          <p:cNvSpPr txBox="1"/>
          <p:nvPr/>
        </p:nvSpPr>
        <p:spPr>
          <a:xfrm>
            <a:off x="727969" y="577049"/>
            <a:ext cx="4868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モデル試料 </a:t>
            </a:r>
            <a:r>
              <a:rPr lang="en-US" altLang="ja-JP" dirty="0"/>
              <a:t>: </a:t>
            </a:r>
            <a:r>
              <a:rPr lang="ja-JP" altLang="en-US" dirty="0"/>
              <a:t>水 </a:t>
            </a:r>
            <a:r>
              <a:rPr lang="en-US" altLang="ja-JP" dirty="0"/>
              <a:t>10ml </a:t>
            </a:r>
            <a:r>
              <a:rPr lang="ja-JP" altLang="en-US" dirty="0"/>
              <a:t>に対して </a:t>
            </a:r>
            <a:r>
              <a:rPr lang="en-US" altLang="ja-JP" dirty="0"/>
              <a:t>CuSO</a:t>
            </a:r>
            <a:r>
              <a:rPr lang="en-US" altLang="ja-JP" baseline="-25000" dirty="0"/>
              <a:t>4</a:t>
            </a:r>
            <a:r>
              <a:rPr lang="en-US" altLang="ja-JP" dirty="0"/>
              <a:t> 200mg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C8EA546-E929-4FBF-A3B0-428F434BCDF1}"/>
              </a:ext>
            </a:extLst>
          </p:cNvPr>
          <p:cNvGrpSpPr/>
          <p:nvPr/>
        </p:nvGrpSpPr>
        <p:grpSpPr>
          <a:xfrm>
            <a:off x="1226334" y="912740"/>
            <a:ext cx="6825714" cy="5862305"/>
            <a:chOff x="1226334" y="912740"/>
            <a:chExt cx="6825714" cy="5862305"/>
          </a:xfrm>
        </p:grpSpPr>
        <p:pic>
          <p:nvPicPr>
            <p:cNvPr id="4" name="図 3">
              <a:extLst>
                <a:ext uri="{FF2B5EF4-FFF2-40B4-BE49-F238E27FC236}">
                  <a16:creationId xmlns:a16="http://schemas.microsoft.com/office/drawing/2014/main" id="{FC2D45C6-A768-4D3B-B3A9-BE107D1FE6A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26334" y="912740"/>
              <a:ext cx="6825714" cy="5862305"/>
            </a:xfrm>
            <a:prstGeom prst="rect">
              <a:avLst/>
            </a:prstGeom>
          </p:spPr>
        </p:pic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551D5AEF-FAF0-400D-B4DA-6D400891E6CA}"/>
                </a:ext>
              </a:extLst>
            </p:cNvPr>
            <p:cNvSpPr txBox="1"/>
            <p:nvPr/>
          </p:nvSpPr>
          <p:spPr>
            <a:xfrm>
              <a:off x="5814874" y="2503503"/>
              <a:ext cx="18004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/>
                <a:t>ギャップ部厚さ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86044F8-6713-4507-BB3F-13157F72CFC6}"/>
                </a:ext>
              </a:extLst>
            </p:cNvPr>
            <p:cNvSpPr txBox="1"/>
            <p:nvPr/>
          </p:nvSpPr>
          <p:spPr>
            <a:xfrm>
              <a:off x="6694223" y="5778350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1mm</a:t>
              </a:r>
              <a:endParaRPr kumimoji="1" lang="ja-JP" altLang="en-US" dirty="0"/>
            </a:p>
          </p:txBody>
        </p:sp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B5E6B899-7A45-4B44-BF33-D4F3F6FF097C}"/>
                </a:ext>
              </a:extLst>
            </p:cNvPr>
            <p:cNvSpPr txBox="1"/>
            <p:nvPr/>
          </p:nvSpPr>
          <p:spPr>
            <a:xfrm>
              <a:off x="6694223" y="5056507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2</a:t>
              </a:r>
              <a:r>
                <a:rPr kumimoji="1" lang="en-US" altLang="ja-JP" dirty="0"/>
                <a:t>mm</a:t>
              </a:r>
              <a:endParaRPr kumimoji="1" lang="ja-JP" altLang="en-US" dirty="0"/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CD3BD23-06D3-4F4B-87AF-D8CEAEB4C4F7}"/>
                </a:ext>
              </a:extLst>
            </p:cNvPr>
            <p:cNvSpPr txBox="1"/>
            <p:nvPr/>
          </p:nvSpPr>
          <p:spPr>
            <a:xfrm>
              <a:off x="6694223" y="4334664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3mm</a:t>
              </a:r>
              <a:endParaRPr kumimoji="1" lang="ja-JP" altLang="en-US" dirty="0"/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9370CCB6-3885-4A45-8D69-77DAC35033FA}"/>
                </a:ext>
              </a:extLst>
            </p:cNvPr>
            <p:cNvSpPr txBox="1"/>
            <p:nvPr/>
          </p:nvSpPr>
          <p:spPr>
            <a:xfrm>
              <a:off x="6694223" y="3612821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4</a:t>
              </a:r>
              <a:r>
                <a:rPr kumimoji="1" lang="en-US" altLang="ja-JP" dirty="0"/>
                <a:t>mm</a:t>
              </a:r>
              <a:endParaRPr kumimoji="1" lang="ja-JP" altLang="en-US" dirty="0"/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D304D259-58AC-4428-B886-CE2BB59BC64A}"/>
                </a:ext>
              </a:extLst>
            </p:cNvPr>
            <p:cNvSpPr txBox="1"/>
            <p:nvPr/>
          </p:nvSpPr>
          <p:spPr>
            <a:xfrm>
              <a:off x="6694223" y="2890978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5mm</a:t>
              </a:r>
              <a:endParaRPr kumimoji="1" lang="ja-JP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111872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F39ADE3-0E98-4BDC-9F39-C72B4E7E2AE4}"/>
              </a:ext>
            </a:extLst>
          </p:cNvPr>
          <p:cNvGrpSpPr/>
          <p:nvPr/>
        </p:nvGrpSpPr>
        <p:grpSpPr>
          <a:xfrm>
            <a:off x="1402118" y="698748"/>
            <a:ext cx="5926041" cy="5725156"/>
            <a:chOff x="1402118" y="698748"/>
            <a:chExt cx="5926041" cy="5725156"/>
          </a:xfrm>
        </p:grpSpPr>
        <p:pic>
          <p:nvPicPr>
            <p:cNvPr id="3" name="図 2">
              <a:extLst>
                <a:ext uri="{FF2B5EF4-FFF2-40B4-BE49-F238E27FC236}">
                  <a16:creationId xmlns:a16="http://schemas.microsoft.com/office/drawing/2014/main" id="{13040AEB-E839-4E77-B11B-D9EF8B4EAA6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15840" y="698748"/>
              <a:ext cx="5512319" cy="5460503"/>
            </a:xfrm>
            <a:prstGeom prst="rect">
              <a:avLst/>
            </a:prstGeom>
          </p:spPr>
        </p:pic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411C33B8-BFF4-4FC1-9BEB-1AD7EED39E16}"/>
                </a:ext>
              </a:extLst>
            </p:cNvPr>
            <p:cNvSpPr txBox="1"/>
            <p:nvPr/>
          </p:nvSpPr>
          <p:spPr>
            <a:xfrm>
              <a:off x="3604334" y="6054572"/>
              <a:ext cx="24432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/>
                <a:t>ギャップ部厚さ </a:t>
              </a:r>
              <a:r>
                <a:rPr kumimoji="1" lang="en-US" altLang="ja-JP" dirty="0"/>
                <a:t>[mm]</a:t>
              </a:r>
              <a:endParaRPr kumimoji="1" lang="ja-JP" altLang="en-US" dirty="0"/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38A043EB-3B21-440A-850B-679F05FA8741}"/>
                </a:ext>
              </a:extLst>
            </p:cNvPr>
            <p:cNvSpPr txBox="1"/>
            <p:nvPr/>
          </p:nvSpPr>
          <p:spPr>
            <a:xfrm rot="16200000">
              <a:off x="381967" y="3183956"/>
              <a:ext cx="24096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/>
                <a:t>エッジジャンプ </a:t>
              </a:r>
              <a:r>
                <a:rPr lang="en-US" altLang="ja-JP" dirty="0" err="1"/>
                <a:t>Δμt</a:t>
              </a:r>
              <a:endParaRPr kumimoji="1" lang="ja-JP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192463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5921AF2-3EC8-44E9-9EB9-A965B94381A4}"/>
              </a:ext>
            </a:extLst>
          </p:cNvPr>
          <p:cNvSpPr txBox="1"/>
          <p:nvPr/>
        </p:nvSpPr>
        <p:spPr>
          <a:xfrm>
            <a:off x="337351" y="230820"/>
            <a:ext cx="5190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モデル試料 </a:t>
            </a:r>
            <a:r>
              <a:rPr lang="en-US" altLang="ja-JP" dirty="0"/>
              <a:t>: </a:t>
            </a:r>
            <a:r>
              <a:rPr lang="ja-JP" altLang="en-US" dirty="0"/>
              <a:t>水 </a:t>
            </a:r>
            <a:r>
              <a:rPr lang="en-US" altLang="ja-JP" dirty="0"/>
              <a:t>10ml </a:t>
            </a:r>
            <a:r>
              <a:rPr lang="ja-JP" altLang="en-US" dirty="0"/>
              <a:t>に対して </a:t>
            </a:r>
            <a:r>
              <a:rPr lang="en-US" altLang="ja-JP" dirty="0"/>
              <a:t>CuSO</a:t>
            </a:r>
            <a:r>
              <a:rPr lang="en-US" altLang="ja-JP" baseline="-25000" dirty="0"/>
              <a:t>4</a:t>
            </a:r>
            <a:r>
              <a:rPr lang="en-US" altLang="ja-JP" dirty="0"/>
              <a:t> 1100mg 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EC458F11-8C2A-4616-9156-D92C58C55B3A}"/>
              </a:ext>
            </a:extLst>
          </p:cNvPr>
          <p:cNvGrpSpPr/>
          <p:nvPr/>
        </p:nvGrpSpPr>
        <p:grpSpPr>
          <a:xfrm>
            <a:off x="96221" y="565586"/>
            <a:ext cx="8818488" cy="6271514"/>
            <a:chOff x="96221" y="565586"/>
            <a:chExt cx="8818488" cy="6271514"/>
          </a:xfrm>
        </p:grpSpPr>
        <p:pic>
          <p:nvPicPr>
            <p:cNvPr id="2" name="図 1">
              <a:extLst>
                <a:ext uri="{FF2B5EF4-FFF2-40B4-BE49-F238E27FC236}">
                  <a16:creationId xmlns:a16="http://schemas.microsoft.com/office/drawing/2014/main" id="{A0FA7BE2-2D4F-4F1A-B243-E3AB597779A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6221" y="565586"/>
              <a:ext cx="7619464" cy="6271514"/>
            </a:xfrm>
            <a:prstGeom prst="rect">
              <a:avLst/>
            </a:prstGeom>
          </p:spPr>
        </p:pic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B104DD6-07E9-4518-B4AE-37A05129A651}"/>
                </a:ext>
              </a:extLst>
            </p:cNvPr>
            <p:cNvSpPr txBox="1"/>
            <p:nvPr/>
          </p:nvSpPr>
          <p:spPr>
            <a:xfrm>
              <a:off x="5814874" y="2441357"/>
              <a:ext cx="18004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/>
                <a:t>ギャップ部厚さ</a:t>
              </a: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D333EA64-6F42-41CF-987B-AECA19B64E4B}"/>
                </a:ext>
              </a:extLst>
            </p:cNvPr>
            <p:cNvSpPr txBox="1"/>
            <p:nvPr/>
          </p:nvSpPr>
          <p:spPr>
            <a:xfrm>
              <a:off x="6694223" y="3399749"/>
              <a:ext cx="8980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0.8mm</a:t>
              </a:r>
              <a:endParaRPr kumimoji="1" lang="ja-JP" altLang="en-US" dirty="0"/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B29F701A-9CDF-46FA-B69B-C16C6F33DC32}"/>
                </a:ext>
              </a:extLst>
            </p:cNvPr>
            <p:cNvSpPr txBox="1"/>
            <p:nvPr/>
          </p:nvSpPr>
          <p:spPr>
            <a:xfrm>
              <a:off x="6694223" y="2837710"/>
              <a:ext cx="8980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1.0</a:t>
              </a:r>
              <a:r>
                <a:rPr kumimoji="1" lang="en-US" altLang="ja-JP" dirty="0"/>
                <a:t>mm</a:t>
              </a:r>
              <a:endParaRPr kumimoji="1" lang="ja-JP" altLang="en-US" dirty="0"/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9A4F23EE-9287-4576-883D-B9FE2E41BC3D}"/>
                </a:ext>
              </a:extLst>
            </p:cNvPr>
            <p:cNvSpPr txBox="1"/>
            <p:nvPr/>
          </p:nvSpPr>
          <p:spPr>
            <a:xfrm>
              <a:off x="6686819" y="3854001"/>
              <a:ext cx="8980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0.6mm</a:t>
              </a:r>
              <a:endParaRPr kumimoji="1" lang="ja-JP" altLang="en-US" dirty="0"/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CB77A958-D7C7-4276-8D70-7D1904B7F38C}"/>
                </a:ext>
              </a:extLst>
            </p:cNvPr>
            <p:cNvSpPr txBox="1"/>
            <p:nvPr/>
          </p:nvSpPr>
          <p:spPr>
            <a:xfrm>
              <a:off x="6679415" y="4263863"/>
              <a:ext cx="8980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0.4mm</a:t>
              </a:r>
              <a:endParaRPr kumimoji="1" lang="ja-JP" altLang="en-US" dirty="0"/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F7D40517-1B31-4836-BB09-EDE935FCEBF4}"/>
                </a:ext>
              </a:extLst>
            </p:cNvPr>
            <p:cNvSpPr txBox="1"/>
            <p:nvPr/>
          </p:nvSpPr>
          <p:spPr>
            <a:xfrm>
              <a:off x="6672011" y="4789139"/>
              <a:ext cx="8980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0.2mm</a:t>
              </a:r>
              <a:endParaRPr kumimoji="1" lang="ja-JP" altLang="en-US" dirty="0"/>
            </a:p>
          </p:txBody>
        </p: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559591B0-B53A-446A-A5E2-03760B40FC50}"/>
                </a:ext>
              </a:extLst>
            </p:cNvPr>
            <p:cNvSpPr txBox="1"/>
            <p:nvPr/>
          </p:nvSpPr>
          <p:spPr>
            <a:xfrm>
              <a:off x="7759135" y="5141111"/>
              <a:ext cx="8980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0.1mm</a:t>
              </a:r>
              <a:endParaRPr kumimoji="1" lang="ja-JP" altLang="en-US" dirty="0"/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459209C5-7D4E-409E-966F-3499F6004020}"/>
                </a:ext>
              </a:extLst>
            </p:cNvPr>
            <p:cNvSpPr txBox="1"/>
            <p:nvPr/>
          </p:nvSpPr>
          <p:spPr>
            <a:xfrm>
              <a:off x="7808564" y="5379045"/>
              <a:ext cx="10262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0.05mm</a:t>
              </a:r>
              <a:endParaRPr kumimoji="1" lang="ja-JP" altLang="en-US" dirty="0"/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091BE398-9156-459C-9008-B85E2DAA0684}"/>
                </a:ext>
              </a:extLst>
            </p:cNvPr>
            <p:cNvSpPr txBox="1"/>
            <p:nvPr/>
          </p:nvSpPr>
          <p:spPr>
            <a:xfrm>
              <a:off x="7760226" y="5626569"/>
              <a:ext cx="11544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0.025mm</a:t>
              </a:r>
              <a:endParaRPr kumimoji="1" lang="ja-JP" altLang="en-US" dirty="0"/>
            </a:p>
          </p:txBody>
        </p: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94B2B2AF-2025-4146-8F16-E5E690F0A711}"/>
                </a:ext>
              </a:extLst>
            </p:cNvPr>
            <p:cNvSpPr txBox="1"/>
            <p:nvPr/>
          </p:nvSpPr>
          <p:spPr>
            <a:xfrm>
              <a:off x="7614503" y="5860328"/>
              <a:ext cx="12827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0.0125mm</a:t>
              </a:r>
              <a:endParaRPr kumimoji="1" lang="ja-JP" altLang="en-US" dirty="0"/>
            </a:p>
          </p:txBody>
        </p:sp>
        <p:cxnSp>
          <p:nvCxnSpPr>
            <p:cNvPr id="23" name="直線コネクタ 22">
              <a:extLst>
                <a:ext uri="{FF2B5EF4-FFF2-40B4-BE49-F238E27FC236}">
                  <a16:creationId xmlns:a16="http://schemas.microsoft.com/office/drawing/2014/main" id="{B3D2960E-2B3F-4B60-A97E-E3EF1296F94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545545" y="5310617"/>
              <a:ext cx="285506" cy="68736"/>
            </a:xfrm>
            <a:prstGeom prst="line">
              <a:avLst/>
            </a:prstGeom>
            <a:ln w="12700">
              <a:solidFill>
                <a:srgbClr val="C5777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コネクタ 25">
              <a:extLst>
                <a:ext uri="{FF2B5EF4-FFF2-40B4-BE49-F238E27FC236}">
                  <a16:creationId xmlns:a16="http://schemas.microsoft.com/office/drawing/2014/main" id="{46FAF795-4A7A-46E4-86EE-C8B2E0315C07}"/>
                </a:ext>
              </a:extLst>
            </p:cNvPr>
            <p:cNvCxnSpPr>
              <a:cxnSpLocks/>
              <a:endCxn id="17" idx="1"/>
            </p:cNvCxnSpPr>
            <p:nvPr/>
          </p:nvCxnSpPr>
          <p:spPr>
            <a:xfrm>
              <a:off x="7545545" y="5478402"/>
              <a:ext cx="263019" cy="85309"/>
            </a:xfrm>
            <a:prstGeom prst="line">
              <a:avLst/>
            </a:prstGeom>
            <a:ln w="12700">
              <a:solidFill>
                <a:srgbClr val="FF6CB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コネクタ 28">
              <a:extLst>
                <a:ext uri="{FF2B5EF4-FFF2-40B4-BE49-F238E27FC236}">
                  <a16:creationId xmlns:a16="http://schemas.microsoft.com/office/drawing/2014/main" id="{3D0A9E10-E781-4DE0-9335-46A9BF2CD9D6}"/>
                </a:ext>
              </a:extLst>
            </p:cNvPr>
            <p:cNvCxnSpPr>
              <a:cxnSpLocks/>
            </p:cNvCxnSpPr>
            <p:nvPr/>
          </p:nvCxnSpPr>
          <p:spPr>
            <a:xfrm>
              <a:off x="7545545" y="5523482"/>
              <a:ext cx="285506" cy="218549"/>
            </a:xfrm>
            <a:prstGeom prst="line">
              <a:avLst/>
            </a:prstGeom>
            <a:ln w="12700">
              <a:solidFill>
                <a:srgbClr val="FFE54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線コネクタ 32">
              <a:extLst>
                <a:ext uri="{FF2B5EF4-FFF2-40B4-BE49-F238E27FC236}">
                  <a16:creationId xmlns:a16="http://schemas.microsoft.com/office/drawing/2014/main" id="{BBE8826E-42AA-42EE-8CEF-E31851E00148}"/>
                </a:ext>
              </a:extLst>
            </p:cNvPr>
            <p:cNvCxnSpPr>
              <a:cxnSpLocks/>
            </p:cNvCxnSpPr>
            <p:nvPr/>
          </p:nvCxnSpPr>
          <p:spPr>
            <a:xfrm>
              <a:off x="7545545" y="5537070"/>
              <a:ext cx="159969" cy="390008"/>
            </a:xfrm>
            <a:prstGeom prst="line">
              <a:avLst/>
            </a:prstGeom>
            <a:ln w="12700">
              <a:solidFill>
                <a:srgbClr val="8ADE5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57449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E8B5B964-6CA5-4173-A7C2-543276AD6BBB}"/>
              </a:ext>
            </a:extLst>
          </p:cNvPr>
          <p:cNvGrpSpPr/>
          <p:nvPr/>
        </p:nvGrpSpPr>
        <p:grpSpPr>
          <a:xfrm>
            <a:off x="1402118" y="698748"/>
            <a:ext cx="5908285" cy="5725156"/>
            <a:chOff x="1402118" y="698748"/>
            <a:chExt cx="5908285" cy="5725156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ADE24D10-FADF-4125-B783-4EC36307EECD}"/>
                </a:ext>
              </a:extLst>
            </p:cNvPr>
            <p:cNvSpPr txBox="1"/>
            <p:nvPr/>
          </p:nvSpPr>
          <p:spPr>
            <a:xfrm>
              <a:off x="3604334" y="6054572"/>
              <a:ext cx="24432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/>
                <a:t>ギャップ部厚さ </a:t>
              </a:r>
              <a:r>
                <a:rPr kumimoji="1" lang="en-US" altLang="ja-JP" dirty="0"/>
                <a:t>[mm]</a:t>
              </a:r>
              <a:endParaRPr kumimoji="1" lang="ja-JP" altLang="en-US" dirty="0"/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8BCF1649-1ED5-4C74-B2AE-21B4191B6D01}"/>
                </a:ext>
              </a:extLst>
            </p:cNvPr>
            <p:cNvSpPr txBox="1"/>
            <p:nvPr/>
          </p:nvSpPr>
          <p:spPr>
            <a:xfrm rot="16200000">
              <a:off x="381967" y="3183956"/>
              <a:ext cx="24096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/>
                <a:t>エッジジャンプ </a:t>
              </a:r>
              <a:r>
                <a:rPr lang="en-US" altLang="ja-JP" dirty="0" err="1"/>
                <a:t>Δμt</a:t>
              </a:r>
              <a:endParaRPr kumimoji="1" lang="ja-JP" altLang="en-US" dirty="0"/>
            </a:p>
          </p:txBody>
        </p:sp>
        <p:pic>
          <p:nvPicPr>
            <p:cNvPr id="6" name="図 5">
              <a:extLst>
                <a:ext uri="{FF2B5EF4-FFF2-40B4-BE49-F238E27FC236}">
                  <a16:creationId xmlns:a16="http://schemas.microsoft.com/office/drawing/2014/main" id="{213ECD1D-601D-4C7B-8860-934D759037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98084" y="698748"/>
              <a:ext cx="5512319" cy="54605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564801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</TotalTime>
  <Words>258</Words>
  <Application>Microsoft Office PowerPoint</Application>
  <PresentationFormat>画面に合わせる (4:3)</PresentationFormat>
  <Paragraphs>52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Century Schoolbook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Bown Ax</dc:creator>
  <cp:lastModifiedBy>MTab</cp:lastModifiedBy>
  <cp:revision>19</cp:revision>
  <dcterms:created xsi:type="dcterms:W3CDTF">2019-12-20T06:16:28Z</dcterms:created>
  <dcterms:modified xsi:type="dcterms:W3CDTF">2019-12-26T06:46:21Z</dcterms:modified>
</cp:coreProperties>
</file>