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9" r:id="rId2"/>
    <p:sldId id="268" r:id="rId3"/>
    <p:sldId id="274" r:id="rId4"/>
    <p:sldId id="278" r:id="rId5"/>
    <p:sldId id="283" r:id="rId6"/>
    <p:sldId id="279" r:id="rId7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FFFF"/>
    <a:srgbClr val="00FF00"/>
    <a:srgbClr val="FF8000"/>
    <a:srgbClr val="FF0000"/>
    <a:srgbClr val="008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04" autoAdjust="0"/>
    <p:restoredTop sz="94660"/>
  </p:normalViewPr>
  <p:slideViewPr>
    <p:cSldViewPr>
      <p:cViewPr varScale="1">
        <p:scale>
          <a:sx n="107" d="100"/>
          <a:sy n="107" d="100"/>
        </p:scale>
        <p:origin x="34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F2E81-0255-DF4B-BEA9-558001687FDE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C4B29-A1FD-994D-972A-F2D59E3652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628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/>
              <a:t>マスター サブタイトルの書式設定</a:t>
            </a:r>
            <a:endParaRPr kumimoji="0" lang="en-US"/>
          </a:p>
        </p:txBody>
      </p:sp>
      <p:sp>
        <p:nvSpPr>
          <p:cNvPr id="16" name="日付プレースホルダー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kumimoji="0" lang="ja-JP" altLang="en-US" dirty="0"/>
              <a:t>マスター タイトルの書式設定</a:t>
            </a:r>
            <a:endParaRPr kumimoji="0" lang="en-US" dirty="0"/>
          </a:p>
        </p:txBody>
      </p:sp>
      <p:sp>
        <p:nvSpPr>
          <p:cNvPr id="27" name="コンテンツ プレースホルダー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25" name="日付プレースホルダー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19" name="フッター プレースホルダー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6" name="スライド番号プレースホルダー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19" name="日付プレースホルダー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11" name="フッター プレースホルダー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6" name="スライド番号プレースホルダー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14" name="コンテンツ プレースホルダー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3" name="コンテンツ プレースホルダー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21" name="日付プレースホルダー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1" name="スライド番号プレースホルダー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28" name="コンテンツ プレースホルダー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0" name="日付プレースホルダー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12" name="日付プレースホルダー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21" name="フッター プレースホルダー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24" name="フッター プレースホルダー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14" name="コンテンツ プレースホルダー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25" name="日付プレースホルダー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29" name="フッター プレースホルダー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ー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/>
              <a:t>アイコンをクリックして図を追加</a:t>
            </a:r>
            <a:endParaRPr kumimoji="0" 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1" name="スライド番号プレースホルダー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  <a:p>
            <a:pPr lvl="1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2 </a:t>
            </a:r>
            <a:r>
              <a:rPr kumimoji="0" lang="ja-JP" altLang="en-US"/>
              <a:t>レベル</a:t>
            </a:r>
          </a:p>
          <a:p>
            <a:pPr lvl="2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3 </a:t>
            </a:r>
            <a:r>
              <a:rPr kumimoji="0" lang="ja-JP" altLang="en-US"/>
              <a:t>レベル</a:t>
            </a:r>
          </a:p>
          <a:p>
            <a:pPr lvl="3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4 </a:t>
            </a:r>
            <a:r>
              <a:rPr kumimoji="0" lang="ja-JP" altLang="en-US"/>
              <a:t>レベル</a:t>
            </a:r>
          </a:p>
          <a:p>
            <a:pPr lvl="4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5 </a:t>
            </a:r>
            <a:r>
              <a:rPr kumimoji="0" lang="ja-JP" altLang="en-US"/>
              <a:t>レベル</a:t>
            </a:r>
            <a:endParaRPr kumimoji="0" lang="en-US"/>
          </a:p>
        </p:txBody>
      </p:sp>
      <p:sp>
        <p:nvSpPr>
          <p:cNvPr id="11" name="日付プレースホルダー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28" name="フッター プレースホルダー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ー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コネクタ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1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加速度を受けた電荷からの放射</a:t>
            </a:r>
          </a:p>
        </p:txBody>
      </p:sp>
      <p:pic>
        <p:nvPicPr>
          <p:cNvPr id="3" name="図 2" descr="dipole-full-00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52" y="2470728"/>
            <a:ext cx="2880000" cy="2886713"/>
          </a:xfrm>
          <a:prstGeom prst="rect">
            <a:avLst/>
          </a:prstGeom>
        </p:spPr>
      </p:pic>
      <p:pic>
        <p:nvPicPr>
          <p:cNvPr id="4" name="図 3" descr="dipole-full-45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60" y="2470728"/>
            <a:ext cx="2880000" cy="2886713"/>
          </a:xfrm>
          <a:prstGeom prst="rect">
            <a:avLst/>
          </a:prstGeom>
        </p:spPr>
      </p:pic>
      <p:pic>
        <p:nvPicPr>
          <p:cNvPr id="6" name="図 5" descr="dipole-full-90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488" y="2486503"/>
            <a:ext cx="2880000" cy="2886713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607298" y="1556792"/>
            <a:ext cx="223651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solidFill>
                  <a:srgbClr val="0000FF"/>
                </a:solidFill>
              </a:rPr>
              <a:t>双極子輻射</a:t>
            </a:r>
            <a:endParaRPr kumimoji="1" lang="ja-JP" altLang="en-US" sz="3200" dirty="0">
              <a:solidFill>
                <a:srgbClr val="0000FF"/>
              </a:solidFill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>
            <a:off x="899592" y="3789040"/>
            <a:ext cx="1656184" cy="0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77954" y="328498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</a:rPr>
              <a:t>加速方向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95536" y="5661248"/>
            <a:ext cx="8367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加速に沿った方向</a:t>
            </a:r>
            <a:r>
              <a:rPr kumimoji="1" lang="en-US" altLang="ja-JP" sz="2400" dirty="0"/>
              <a:t>(</a:t>
            </a:r>
            <a:r>
              <a:rPr kumimoji="1" lang="ja-JP" altLang="en-US" sz="2400" dirty="0"/>
              <a:t>赤矢印方向</a:t>
            </a:r>
            <a:r>
              <a:rPr kumimoji="1" lang="en-US" altLang="ja-JP" sz="2400" dirty="0"/>
              <a:t>)</a:t>
            </a:r>
            <a:r>
              <a:rPr kumimoji="1" lang="ja-JP" altLang="en-US" sz="2400" dirty="0"/>
              <a:t>には弱く、</a:t>
            </a:r>
            <a:r>
              <a:rPr lang="ja-JP" altLang="en-US" sz="2400" dirty="0"/>
              <a:t>直角方向に強い。</a:t>
            </a:r>
            <a:endParaRPr lang="en-US" altLang="ja-JP" sz="2400" dirty="0"/>
          </a:p>
          <a:p>
            <a:r>
              <a:rPr kumimoji="1" lang="ja-JP" altLang="en-US" sz="2400" dirty="0"/>
              <a:t>加速の方向</a:t>
            </a:r>
            <a:r>
              <a:rPr kumimoji="1" lang="en-US" altLang="ja-JP" sz="2400" dirty="0"/>
              <a:t>(</a:t>
            </a:r>
            <a:r>
              <a:rPr kumimoji="1" lang="ja-JP" altLang="en-US" sz="2400" dirty="0"/>
              <a:t>矢印</a:t>
            </a:r>
            <a:r>
              <a:rPr kumimoji="1" lang="en-US" altLang="ja-JP" sz="2400" dirty="0"/>
              <a:t>)</a:t>
            </a:r>
            <a:r>
              <a:rPr kumimoji="1" lang="ja-JP" altLang="en-US" sz="2400" dirty="0"/>
              <a:t>の周りには回転対象</a:t>
            </a:r>
          </a:p>
        </p:txBody>
      </p:sp>
      <p:sp>
        <p:nvSpPr>
          <p:cNvPr id="12" name="上矢印 11"/>
          <p:cNvSpPr/>
          <p:nvPr/>
        </p:nvSpPr>
        <p:spPr>
          <a:xfrm>
            <a:off x="2267744" y="2708920"/>
            <a:ext cx="576064" cy="72008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413501" y="305966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強い</a:t>
            </a:r>
          </a:p>
        </p:txBody>
      </p:sp>
      <p:sp>
        <p:nvSpPr>
          <p:cNvPr id="14" name="右矢印 13"/>
          <p:cNvSpPr/>
          <p:nvPr/>
        </p:nvSpPr>
        <p:spPr>
          <a:xfrm>
            <a:off x="2339752" y="3933056"/>
            <a:ext cx="288032" cy="2160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483768" y="406778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弱い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848" y="1628800"/>
            <a:ext cx="26289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58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双極子放射</a:t>
            </a:r>
          </a:p>
        </p:txBody>
      </p:sp>
      <p:pic>
        <p:nvPicPr>
          <p:cNvPr id="4" name="図 3" descr="Dipole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68760"/>
            <a:ext cx="5448300" cy="54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13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進行方向に集中する光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292080" y="1268760"/>
            <a:ext cx="1632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加速電圧</a:t>
            </a:r>
            <a:r>
              <a:rPr kumimoji="1" lang="en-US" altLang="ja-JP" sz="2000" dirty="0"/>
              <a:t>[</a:t>
            </a:r>
            <a:r>
              <a:rPr kumimoji="1" lang="en-US" altLang="ja-JP" sz="2000" dirty="0" err="1"/>
              <a:t>eV</a:t>
            </a:r>
            <a:r>
              <a:rPr kumimoji="1" lang="en-US" altLang="ja-JP" sz="2000" dirty="0"/>
              <a:t>]</a:t>
            </a:r>
            <a:endParaRPr kumimoji="1" lang="ja-JP" altLang="en-US" sz="2000" dirty="0"/>
          </a:p>
        </p:txBody>
      </p:sp>
      <p:pic>
        <p:nvPicPr>
          <p:cNvPr id="6" name="図 5" descr="Md2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88198"/>
            <a:ext cx="5546948" cy="5568201"/>
          </a:xfrm>
          <a:prstGeom prst="rect">
            <a:avLst/>
          </a:prstGeom>
        </p:spPr>
      </p:pic>
      <p:cxnSp>
        <p:nvCxnSpPr>
          <p:cNvPr id="8" name="直線矢印コネクタ 7"/>
          <p:cNvCxnSpPr/>
          <p:nvPr/>
        </p:nvCxnSpPr>
        <p:spPr>
          <a:xfrm>
            <a:off x="5940152" y="3631656"/>
            <a:ext cx="36004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flipV="1">
            <a:off x="6084168" y="2911576"/>
            <a:ext cx="0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右矢印 13"/>
          <p:cNvSpPr/>
          <p:nvPr/>
        </p:nvSpPr>
        <p:spPr>
          <a:xfrm>
            <a:off x="6732240" y="3343624"/>
            <a:ext cx="576064" cy="2880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/>
          <p:cNvCxnSpPr/>
          <p:nvPr/>
        </p:nvCxnSpPr>
        <p:spPr>
          <a:xfrm flipV="1">
            <a:off x="7524328" y="3631656"/>
            <a:ext cx="1152128" cy="1336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 flipV="1">
            <a:off x="7668344" y="3199608"/>
            <a:ext cx="936104" cy="4454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6084168" y="3127600"/>
            <a:ext cx="59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90°</a:t>
            </a:r>
            <a:endParaRPr kumimoji="1" lang="ja-JP" altLang="en-US" dirty="0"/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164" y="3269836"/>
            <a:ext cx="186308" cy="289812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4158084"/>
            <a:ext cx="1016000" cy="927100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5445224"/>
            <a:ext cx="3314700" cy="292100"/>
          </a:xfrm>
          <a:prstGeom prst="rect">
            <a:avLst/>
          </a:prstGeom>
        </p:spPr>
      </p:pic>
      <p:sp>
        <p:nvSpPr>
          <p:cNvPr id="25" name="テキスト ボックス 24"/>
          <p:cNvSpPr txBox="1"/>
          <p:nvPr/>
        </p:nvSpPr>
        <p:spPr>
          <a:xfrm>
            <a:off x="7454411" y="5085184"/>
            <a:ext cx="507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rad</a:t>
            </a:r>
            <a:endParaRPr kumimoji="1"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8367277" y="5085184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deg</a:t>
            </a:r>
            <a:endParaRPr kumimoji="1" lang="ja-JP" altLang="en-US" dirty="0"/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4088" y="5885904"/>
            <a:ext cx="3619500" cy="279400"/>
          </a:xfrm>
          <a:prstGeom prst="rect">
            <a:avLst/>
          </a:prstGeom>
        </p:spPr>
      </p:pic>
      <p:sp>
        <p:nvSpPr>
          <p:cNvPr id="28" name="テキスト ボックス 27"/>
          <p:cNvSpPr txBox="1"/>
          <p:nvPr/>
        </p:nvSpPr>
        <p:spPr>
          <a:xfrm>
            <a:off x="6081841" y="6309320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半分の光がこの範囲に入る</a:t>
            </a:r>
          </a:p>
        </p:txBody>
      </p:sp>
    </p:spTree>
    <p:extLst>
      <p:ext uri="{BB962C8B-B14F-4D97-AF65-F5344CB8AC3E}">
        <p14:creationId xmlns:p14="http://schemas.microsoft.com/office/powerpoint/2010/main" val="263735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放射光のスペクトル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51520" y="1412776"/>
            <a:ext cx="8653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</a:rPr>
              <a:t>1</a:t>
            </a:r>
            <a:r>
              <a:rPr kumimoji="1" lang="ja-JP" altLang="en-US" sz="2800" dirty="0">
                <a:solidFill>
                  <a:srgbClr val="FF0000"/>
                </a:solidFill>
              </a:rPr>
              <a:t>個の電子が出す光は、極短い時間幅のパルスになる</a:t>
            </a:r>
          </a:p>
        </p:txBody>
      </p:sp>
      <p:pic>
        <p:nvPicPr>
          <p:cNvPr id="4" name="図 3" descr="ShortPuls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3" y="2915652"/>
            <a:ext cx="3698038" cy="216024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253261" y="2267580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観察される</a:t>
            </a:r>
            <a:endParaRPr kumimoji="1" lang="en-US" altLang="ja-JP" dirty="0"/>
          </a:p>
          <a:p>
            <a:r>
              <a:rPr kumimoji="1" lang="ja-JP" altLang="en-US" dirty="0"/>
              <a:t>電磁場の強度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213701" y="507589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時間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917264" y="3275692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en-US" altLang="ja-JP" dirty="0"/>
          </a:p>
          <a:p>
            <a:r>
              <a:rPr lang="ja-JP" altLang="en-US" dirty="0"/>
              <a:t>アト</a:t>
            </a:r>
            <a:r>
              <a:rPr kumimoji="1" lang="ja-JP" altLang="en-US" dirty="0"/>
              <a:t>秒以下</a:t>
            </a:r>
            <a:r>
              <a:rPr lang="ja-JP" altLang="en-US" dirty="0"/>
              <a:t>の</a:t>
            </a:r>
            <a:r>
              <a:rPr kumimoji="1" lang="ja-JP" altLang="en-US" dirty="0"/>
              <a:t>幅</a:t>
            </a:r>
            <a:endParaRPr kumimoji="1" lang="en-US" altLang="ja-JP" dirty="0"/>
          </a:p>
        </p:txBody>
      </p:sp>
      <p:sp>
        <p:nvSpPr>
          <p:cNvPr id="8" name="上下矢印 7"/>
          <p:cNvSpPr/>
          <p:nvPr/>
        </p:nvSpPr>
        <p:spPr>
          <a:xfrm rot="20290570">
            <a:off x="5469413" y="2043828"/>
            <a:ext cx="504056" cy="1080120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4860032" y="3212976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solidFill>
                  <a:srgbClr val="0000FF"/>
                </a:solidFill>
              </a:rPr>
              <a:t>だけど光は、電磁「波」。</a:t>
            </a:r>
            <a:endParaRPr kumimoji="1" lang="ja-JP" altLang="en-US" sz="2800" dirty="0">
              <a:solidFill>
                <a:srgbClr val="0000FF"/>
              </a:solidFill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444" y="3793480"/>
            <a:ext cx="1485900" cy="355600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5292082" y="4440014"/>
            <a:ext cx="34676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200" dirty="0">
                <a:solidFill>
                  <a:srgbClr val="FF0000"/>
                </a:solidFill>
              </a:rPr>
              <a:t>パルスを作るのは</a:t>
            </a:r>
            <a:endParaRPr kumimoji="1" lang="en-US" altLang="ja-JP" sz="3200" dirty="0">
              <a:solidFill>
                <a:srgbClr val="FF0000"/>
              </a:solidFill>
            </a:endParaRPr>
          </a:p>
          <a:p>
            <a:pPr algn="ctr"/>
            <a:r>
              <a:rPr kumimoji="1" lang="ja-JP" altLang="en-US" sz="3200" dirty="0">
                <a:solidFill>
                  <a:srgbClr val="FF0000"/>
                </a:solidFill>
              </a:rPr>
              <a:t>沢山の波長が違う</a:t>
            </a:r>
            <a:endParaRPr kumimoji="1" lang="en-US" altLang="ja-JP" sz="3200" dirty="0">
              <a:solidFill>
                <a:srgbClr val="FF0000"/>
              </a:solidFill>
            </a:endParaRPr>
          </a:p>
          <a:p>
            <a:pPr algn="ctr"/>
            <a:r>
              <a:rPr kumimoji="1" lang="ja-JP" altLang="en-US" sz="3200" dirty="0">
                <a:solidFill>
                  <a:srgbClr val="FF0000"/>
                </a:solidFill>
              </a:rPr>
              <a:t>正弦波の集まり！</a:t>
            </a:r>
          </a:p>
        </p:txBody>
      </p:sp>
    </p:spTree>
    <p:extLst>
      <p:ext uri="{BB962C8B-B14F-4D97-AF65-F5344CB8AC3E}">
        <p14:creationId xmlns:p14="http://schemas.microsoft.com/office/powerpoint/2010/main" val="4214925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6030665" y="1412776"/>
            <a:ext cx="288032" cy="5256584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放射光のスペクトル</a:t>
            </a:r>
          </a:p>
        </p:txBody>
      </p:sp>
      <p:pic>
        <p:nvPicPr>
          <p:cNvPr id="4" name="図 3" descr="waves.eps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369" y="1512168"/>
            <a:ext cx="5310087" cy="522920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52914" y="1556792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dirty="0"/>
              <a:t>「パルス」を作る</a:t>
            </a:r>
            <a:endParaRPr lang="en-US" altLang="ja-JP" sz="2400" dirty="0"/>
          </a:p>
          <a:p>
            <a:pPr algn="ctr"/>
            <a:r>
              <a:rPr lang="ja-JP" altLang="en-US" sz="2400" dirty="0"/>
              <a:t>一連の波の例</a:t>
            </a:r>
            <a:endParaRPr kumimoji="1" lang="ja-JP" altLang="en-US" sz="2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9512" y="2579420"/>
            <a:ext cx="33518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ｘ＝０の点では、</a:t>
            </a:r>
            <a:endParaRPr kumimoji="1" lang="en-US" altLang="ja-JP" sz="2400" dirty="0"/>
          </a:p>
          <a:p>
            <a:r>
              <a:rPr lang="ja-JP" altLang="en-US" sz="2400" dirty="0"/>
              <a:t>全ての波が</a:t>
            </a:r>
            <a:r>
              <a:rPr lang="en-US" altLang="ja-JP" sz="2400" dirty="0"/>
              <a:t> 1</a:t>
            </a:r>
            <a:r>
              <a:rPr lang="ja-JP" altLang="en-US" sz="2400" dirty="0"/>
              <a:t>。</a:t>
            </a:r>
            <a:endParaRPr lang="en-US" altLang="ja-JP" sz="2400" dirty="0"/>
          </a:p>
          <a:p>
            <a:r>
              <a:rPr lang="ja-JP" altLang="en-US" sz="2400" dirty="0"/>
              <a:t>その他の場所では</a:t>
            </a:r>
            <a:endParaRPr lang="en-US" altLang="ja-JP" sz="2400" dirty="0"/>
          </a:p>
          <a:p>
            <a:r>
              <a:rPr lang="en-US" altLang="ja-JP" sz="2400" dirty="0"/>
              <a:t>+/-</a:t>
            </a:r>
            <a:r>
              <a:rPr lang="ja-JP" altLang="en-US" sz="2400" dirty="0"/>
              <a:t>バラバラの値をとる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021141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放射光のスペクトル</a:t>
            </a:r>
          </a:p>
        </p:txBody>
      </p:sp>
      <p:pic>
        <p:nvPicPr>
          <p:cNvPr id="3" name="図 2" descr="Pulse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478250"/>
            <a:ext cx="5544616" cy="5251509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 rot="16200000">
            <a:off x="479136" y="3728625"/>
            <a:ext cx="2827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個々の正弦波</a:t>
            </a:r>
            <a:r>
              <a:rPr kumimoji="1" lang="en-US" altLang="ja-JP" sz="2400" dirty="0"/>
              <a:t>(</a:t>
            </a:r>
            <a:r>
              <a:rPr kumimoji="1" lang="ja-JP" altLang="en-US" sz="2400" dirty="0"/>
              <a:t>黒線</a:t>
            </a:r>
            <a:r>
              <a:rPr kumimoji="1" lang="en-US" altLang="ja-JP" sz="2400" dirty="0"/>
              <a:t>)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 rot="5400000">
            <a:off x="6259522" y="3757702"/>
            <a:ext cx="3135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rgbClr val="FF0000"/>
                </a:solidFill>
              </a:rPr>
              <a:t>正弦波の合計</a:t>
            </a:r>
            <a:r>
              <a:rPr kumimoji="1" lang="en-US" altLang="ja-JP" sz="2400" dirty="0">
                <a:solidFill>
                  <a:srgbClr val="FF0000"/>
                </a:solidFill>
              </a:rPr>
              <a:t>(</a:t>
            </a:r>
            <a:r>
              <a:rPr kumimoji="1" lang="ja-JP" altLang="en-US" sz="2400" dirty="0">
                <a:solidFill>
                  <a:srgbClr val="FF0000"/>
                </a:solidFill>
              </a:rPr>
              <a:t>パルス</a:t>
            </a:r>
            <a:r>
              <a:rPr kumimoji="1" lang="en-US" altLang="ja-JP" sz="2400" dirty="0">
                <a:solidFill>
                  <a:srgbClr val="FF0000"/>
                </a:solidFill>
              </a:rPr>
              <a:t>)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784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トラベル">
  <a:themeElements>
    <a:clrScheme name="トラベル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11066</TotalTime>
  <Words>178</Words>
  <Application>Microsoft Office PowerPoint</Application>
  <PresentationFormat>画面に合わせる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 2</vt:lpstr>
      <vt:lpstr>トラベル</vt:lpstr>
      <vt:lpstr>加速度を受けた電荷からの放射</vt:lpstr>
      <vt:lpstr>双極子放射</vt:lpstr>
      <vt:lpstr>進行方向に集中する光</vt:lpstr>
      <vt:lpstr>放射光のスペクトル</vt:lpstr>
      <vt:lpstr>放射光のスペクトル</vt:lpstr>
      <vt:lpstr>放射光のスペクトル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tabuchi</dc:creator>
  <cp:lastModifiedBy>TB MS</cp:lastModifiedBy>
  <cp:revision>194</cp:revision>
  <dcterms:created xsi:type="dcterms:W3CDTF">2014-08-26T04:02:59Z</dcterms:created>
  <dcterms:modified xsi:type="dcterms:W3CDTF">2021-06-08T05:23:23Z</dcterms:modified>
</cp:coreProperties>
</file>