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310" r:id="rId4"/>
    <p:sldId id="264" r:id="rId5"/>
    <p:sldId id="259" r:id="rId6"/>
    <p:sldId id="260" r:id="rId7"/>
    <p:sldId id="261" r:id="rId8"/>
    <p:sldId id="262" r:id="rId9"/>
    <p:sldId id="263" r:id="rId10"/>
    <p:sldId id="292" r:id="rId11"/>
    <p:sldId id="319" r:id="rId12"/>
    <p:sldId id="297" r:id="rId13"/>
    <p:sldId id="296" r:id="rId14"/>
    <p:sldId id="295" r:id="rId15"/>
    <p:sldId id="294" r:id="rId16"/>
    <p:sldId id="293" r:id="rId17"/>
    <p:sldId id="318" r:id="rId18"/>
    <p:sldId id="309" r:id="rId19"/>
    <p:sldId id="312" r:id="rId20"/>
    <p:sldId id="320" r:id="rId21"/>
    <p:sldId id="298" r:id="rId22"/>
    <p:sldId id="299" r:id="rId23"/>
    <p:sldId id="300" r:id="rId24"/>
    <p:sldId id="301" r:id="rId25"/>
    <p:sldId id="302" r:id="rId26"/>
    <p:sldId id="304" r:id="rId27"/>
    <p:sldId id="305" r:id="rId28"/>
    <p:sldId id="307" r:id="rId29"/>
    <p:sldId id="308" r:id="rId30"/>
    <p:sldId id="321" r:id="rId3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1" autoAdjust="0"/>
    <p:restoredTop sz="94660"/>
  </p:normalViewPr>
  <p:slideViewPr>
    <p:cSldViewPr snapToGrid="0">
      <p:cViewPr varScale="1">
        <p:scale>
          <a:sx n="91" d="100"/>
          <a:sy n="91" d="100"/>
        </p:scale>
        <p:origin x="105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LANDISK-SOUMU\Rijikai_Hyogiinkai\H31&#24180;&#24230;\R010531&#31532;1&#22238;&#23450;&#20363;&#29702;&#20107;&#20250;\&#30330;&#34920;&#36039;&#26009;&#12304;PPT&#36039;&#26009;&#12305;\&#21508;&#37096;&#12363;&#12425;&#12398;&#22238;&#31572;\&#12471;&#12531;&#12463;&#12525;\&#12471;&#12531;&#12463;&#12525;&#12464;&#12521;&#1250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562617692179054E-2"/>
          <c:y val="6.8271629983043855E-2"/>
          <c:w val="0.78640754393235468"/>
          <c:h val="0.81178589586779804"/>
        </c:manualLayout>
      </c:layout>
      <c:lineChart>
        <c:grouping val="standard"/>
        <c:varyColors val="0"/>
        <c:ser>
          <c:idx val="0"/>
          <c:order val="0"/>
          <c:tx>
            <c:strRef>
              <c:f>Sheet1!$P$4</c:f>
              <c:strCache>
                <c:ptCount val="1"/>
                <c:pt idx="0">
                  <c:v>利用シフト数</c:v>
                </c:pt>
              </c:strCache>
            </c:strRef>
          </c:tx>
          <c:spPr>
            <a:ln w="38100" cap="rnd">
              <a:solidFill>
                <a:srgbClr val="0070C0"/>
              </a:solidFill>
              <a:round/>
            </a:ln>
            <a:effectLst/>
          </c:spPr>
          <c:marker>
            <c:symbol val="circle"/>
            <c:size val="10"/>
            <c:spPr>
              <a:solidFill>
                <a:srgbClr val="0070C0"/>
              </a:solidFill>
              <a:ln w="9525">
                <a:noFill/>
              </a:ln>
              <a:effectLst/>
            </c:spPr>
          </c:marker>
          <c:dLbls>
            <c:dLbl>
              <c:idx val="0"/>
              <c:layout>
                <c:manualLayout>
                  <c:x val="-4.461680517082179E-2"/>
                  <c:y val="-5.42832909245122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01B-4B0F-BE41-FA8BB06CE8DA}"/>
                </c:ext>
              </c:extLst>
            </c:dLbl>
            <c:dLbl>
              <c:idx val="1"/>
              <c:layout>
                <c:manualLayout>
                  <c:x val="-5.2003693444136655E-2"/>
                  <c:y val="-5.4283290924512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01B-4B0F-BE41-FA8BB06CE8DA}"/>
                </c:ext>
              </c:extLst>
            </c:dLbl>
            <c:dLbl>
              <c:idx val="2"/>
              <c:layout>
                <c:manualLayout>
                  <c:x val="-5.0156971375808011E-2"/>
                  <c:y val="-5.08905852417302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01B-4B0F-BE41-FA8BB06CE8DA}"/>
                </c:ext>
              </c:extLst>
            </c:dLbl>
            <c:dLbl>
              <c:idx val="3"/>
              <c:layout>
                <c:manualLayout>
                  <c:x val="-4.0923361034164427E-2"/>
                  <c:y val="-4.7497879558948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1B-4B0F-BE41-FA8BB06CE8DA}"/>
                </c:ext>
              </c:extLst>
            </c:dLbl>
            <c:dLbl>
              <c:idx val="4"/>
              <c:layout>
                <c:manualLayout>
                  <c:x val="-4.8310249307479222E-2"/>
                  <c:y val="-3.73197625106022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01B-4B0F-BE41-FA8BB06CE8DA}"/>
                </c:ext>
              </c:extLst>
            </c:dLbl>
            <c:dLbl>
              <c:idx val="5"/>
              <c:layout>
                <c:manualLayout>
                  <c:x val="-5.5697137580794226E-2"/>
                  <c:y val="-6.4461407972858376E-2"/>
                </c:manualLayout>
              </c:layout>
              <c:numFmt formatCode="#,##0_);[Red]\(#,##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1B-4B0F-BE41-FA8BB06CE8DA}"/>
                </c:ext>
              </c:extLst>
            </c:dLbl>
            <c:numFmt formatCode="#,##0_);[Red]\(#,##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Sheet1!$Q$3:$V$3</c:f>
              <c:strCache>
                <c:ptCount val="6"/>
                <c:pt idx="0">
                  <c:v>H25年度</c:v>
                </c:pt>
                <c:pt idx="1">
                  <c:v>H26年度</c:v>
                </c:pt>
                <c:pt idx="2">
                  <c:v>H27年度</c:v>
                </c:pt>
                <c:pt idx="3">
                  <c:v>H28年度</c:v>
                </c:pt>
                <c:pt idx="4">
                  <c:v>H29年度</c:v>
                </c:pt>
                <c:pt idx="5">
                  <c:v>H30年度</c:v>
                </c:pt>
              </c:strCache>
            </c:strRef>
          </c:cat>
          <c:val>
            <c:numRef>
              <c:f>Sheet1!$Q$4:$V$4</c:f>
              <c:numCache>
                <c:formatCode>General</c:formatCode>
                <c:ptCount val="6"/>
                <c:pt idx="0">
                  <c:v>1061</c:v>
                </c:pt>
                <c:pt idx="1">
                  <c:v>1409</c:v>
                </c:pt>
                <c:pt idx="2">
                  <c:v>1769</c:v>
                </c:pt>
                <c:pt idx="3">
                  <c:v>1901</c:v>
                </c:pt>
                <c:pt idx="4">
                  <c:v>2046</c:v>
                </c:pt>
                <c:pt idx="5">
                  <c:v>1925</c:v>
                </c:pt>
              </c:numCache>
            </c:numRef>
          </c:val>
          <c:smooth val="0"/>
          <c:extLst>
            <c:ext xmlns:c16="http://schemas.microsoft.com/office/drawing/2014/chart" uri="{C3380CC4-5D6E-409C-BE32-E72D297353CC}">
              <c16:uniqueId val="{00000006-101B-4B0F-BE41-FA8BB06CE8DA}"/>
            </c:ext>
          </c:extLst>
        </c:ser>
        <c:dLbls>
          <c:dLblPos val="ctr"/>
          <c:showLegendKey val="0"/>
          <c:showVal val="1"/>
          <c:showCatName val="0"/>
          <c:showSerName val="0"/>
          <c:showPercent val="0"/>
          <c:showBubbleSize val="0"/>
        </c:dLbls>
        <c:marker val="1"/>
        <c:smooth val="0"/>
        <c:axId val="425394656"/>
        <c:axId val="425398184"/>
      </c:lineChart>
      <c:lineChart>
        <c:grouping val="standard"/>
        <c:varyColors val="0"/>
        <c:ser>
          <c:idx val="1"/>
          <c:order val="1"/>
          <c:tx>
            <c:strRef>
              <c:f>Sheet1!$P$5</c:f>
              <c:strCache>
                <c:ptCount val="1"/>
                <c:pt idx="0">
                  <c:v>測定代行利用時間数</c:v>
                </c:pt>
              </c:strCache>
            </c:strRef>
          </c:tx>
          <c:spPr>
            <a:ln w="38100" cap="rnd">
              <a:solidFill>
                <a:schemeClr val="accent2"/>
              </a:solidFill>
              <a:round/>
            </a:ln>
            <a:effectLst/>
          </c:spPr>
          <c:marker>
            <c:symbol val="triangle"/>
            <c:size val="10"/>
            <c:spPr>
              <a:solidFill>
                <a:schemeClr val="accent2"/>
              </a:solidFill>
              <a:ln w="9525">
                <a:noFill/>
              </a:ln>
              <a:effectLst/>
            </c:spPr>
          </c:marker>
          <c:dLbls>
            <c:dLbl>
              <c:idx val="0"/>
              <c:layout>
                <c:manualLayout>
                  <c:x val="-3.2003693444136658E-2"/>
                  <c:y val="-5.4283290924512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01B-4B0F-BE41-FA8BB06CE8DA}"/>
                </c:ext>
              </c:extLst>
            </c:dLbl>
            <c:dLbl>
              <c:idx val="1"/>
              <c:layout>
                <c:manualLayout>
                  <c:x val="-3.2003693444136658E-2"/>
                  <c:y val="-4.07124681933842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01B-4B0F-BE41-FA8BB06CE8DA}"/>
                </c:ext>
              </c:extLst>
            </c:dLbl>
            <c:dLbl>
              <c:idx val="2"/>
              <c:layout>
                <c:manualLayout>
                  <c:x val="-3.2003693444136727E-2"/>
                  <c:y val="-5.42832909245124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01B-4B0F-BE41-FA8BB06CE8DA}"/>
                </c:ext>
              </c:extLst>
            </c:dLbl>
            <c:dLbl>
              <c:idx val="3"/>
              <c:layout>
                <c:manualLayout>
                  <c:x val="-3.8310322013072468E-2"/>
                  <c:y val="-4.41051738761662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01B-4B0F-BE41-FA8BB06CE8DA}"/>
                </c:ext>
              </c:extLst>
            </c:dLbl>
            <c:dLbl>
              <c:idx val="4"/>
              <c:layout>
                <c:manualLayout>
                  <c:x val="-4.3850488218058752E-2"/>
                  <c:y val="-5.08905852417302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01B-4B0F-BE41-FA8BB06CE8DA}"/>
                </c:ext>
              </c:extLst>
            </c:dLbl>
            <c:dLbl>
              <c:idx val="5"/>
              <c:layout>
                <c:manualLayout>
                  <c:x val="-3.8310322013072468E-2"/>
                  <c:y val="-5.4283290924512298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01B-4B0F-BE41-FA8BB06CE8D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Sheet1!$Q$3:$V$3</c:f>
              <c:strCache>
                <c:ptCount val="6"/>
                <c:pt idx="0">
                  <c:v>H25年度</c:v>
                </c:pt>
                <c:pt idx="1">
                  <c:v>H26年度</c:v>
                </c:pt>
                <c:pt idx="2">
                  <c:v>H27年度</c:v>
                </c:pt>
                <c:pt idx="3">
                  <c:v>H28年度</c:v>
                </c:pt>
                <c:pt idx="4">
                  <c:v>H29年度</c:v>
                </c:pt>
                <c:pt idx="5">
                  <c:v>H30年度</c:v>
                </c:pt>
              </c:strCache>
            </c:strRef>
          </c:cat>
          <c:val>
            <c:numRef>
              <c:f>Sheet1!$Q$5:$V$5</c:f>
              <c:numCache>
                <c:formatCode>#,##0_);[Red]\(#,##0\)</c:formatCode>
                <c:ptCount val="6"/>
                <c:pt idx="0">
                  <c:v>39</c:v>
                </c:pt>
                <c:pt idx="1">
                  <c:v>36</c:v>
                </c:pt>
                <c:pt idx="2">
                  <c:v>97</c:v>
                </c:pt>
                <c:pt idx="3">
                  <c:v>181</c:v>
                </c:pt>
                <c:pt idx="4">
                  <c:v>213</c:v>
                </c:pt>
                <c:pt idx="5" formatCode="General">
                  <c:v>340</c:v>
                </c:pt>
              </c:numCache>
            </c:numRef>
          </c:val>
          <c:smooth val="0"/>
          <c:extLst>
            <c:ext xmlns:c16="http://schemas.microsoft.com/office/drawing/2014/chart" uri="{C3380CC4-5D6E-409C-BE32-E72D297353CC}">
              <c16:uniqueId val="{0000000D-101B-4B0F-BE41-FA8BB06CE8DA}"/>
            </c:ext>
          </c:extLst>
        </c:ser>
        <c:dLbls>
          <c:dLblPos val="ctr"/>
          <c:showLegendKey val="0"/>
          <c:showVal val="1"/>
          <c:showCatName val="0"/>
          <c:showSerName val="0"/>
          <c:showPercent val="0"/>
          <c:showBubbleSize val="0"/>
        </c:dLbls>
        <c:marker val="1"/>
        <c:smooth val="0"/>
        <c:axId val="425395048"/>
        <c:axId val="425398576"/>
      </c:lineChart>
      <c:catAx>
        <c:axId val="425394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425398184"/>
        <c:crosses val="autoZero"/>
        <c:auto val="1"/>
        <c:lblAlgn val="ctr"/>
        <c:lblOffset val="100"/>
        <c:noMultiLvlLbl val="0"/>
      </c:catAx>
      <c:valAx>
        <c:axId val="425398184"/>
        <c:scaling>
          <c:orientation val="minMax"/>
          <c:max val="2400"/>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425394656"/>
        <c:crosses val="autoZero"/>
        <c:crossBetween val="between"/>
        <c:majorUnit val="400"/>
      </c:valAx>
      <c:valAx>
        <c:axId val="425398576"/>
        <c:scaling>
          <c:orientation val="minMax"/>
          <c:max val="1200"/>
          <c:min val="0"/>
        </c:scaling>
        <c:delete val="0"/>
        <c:axPos val="r"/>
        <c:numFmt formatCode="#,##0_);[Red]\(#,##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425395048"/>
        <c:crosses val="max"/>
        <c:crossBetween val="between"/>
        <c:majorUnit val="200"/>
      </c:valAx>
      <c:catAx>
        <c:axId val="425395048"/>
        <c:scaling>
          <c:orientation val="minMax"/>
        </c:scaling>
        <c:delete val="1"/>
        <c:axPos val="b"/>
        <c:numFmt formatCode="General" sourceLinked="1"/>
        <c:majorTickMark val="out"/>
        <c:minorTickMark val="none"/>
        <c:tickLblPos val="nextTo"/>
        <c:crossAx val="42539857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 Id="rId4"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image" Target="../media/image61.emf"/></Relationships>
</file>

<file path=ppt/drawings/drawing1.xml><?xml version="1.0" encoding="utf-8"?>
<c:userShapes xmlns:c="http://schemas.openxmlformats.org/drawingml/2006/chart">
  <cdr:relSizeAnchor xmlns:cdr="http://schemas.openxmlformats.org/drawingml/2006/chartDrawing">
    <cdr:from>
      <cdr:x>0.19398</cdr:x>
      <cdr:y>0.58791</cdr:y>
    </cdr:from>
    <cdr:to>
      <cdr:x>0.42551</cdr:x>
      <cdr:y>0.75602</cdr:y>
    </cdr:to>
    <cdr:sp macro="" textlink="">
      <cdr:nvSpPr>
        <cdr:cNvPr id="2" name="テキスト ボックス 20">
          <a:extLst xmlns:a="http://schemas.openxmlformats.org/drawingml/2006/main">
            <a:ext uri="{FF2B5EF4-FFF2-40B4-BE49-F238E27FC236}">
              <a16:creationId xmlns:a16="http://schemas.microsoft.com/office/drawing/2014/main" id="{B50F0719-8A28-47D8-A010-4C6F720268FD}"/>
            </a:ext>
          </a:extLst>
        </cdr:cNvPr>
        <cdr:cNvSpPr txBox="1"/>
      </cdr:nvSpPr>
      <cdr:spPr>
        <a:xfrm xmlns:a="http://schemas.openxmlformats.org/drawingml/2006/main">
          <a:off x="1200270" y="1937438"/>
          <a:ext cx="1432661" cy="553998"/>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defPPr>
            <a:defRPr lang="ja-JP"/>
          </a:defPPr>
          <a:lvl1pPr algn="l" rtl="0" eaLnBrk="0" fontAlgn="base" hangingPunct="0">
            <a:spcBef>
              <a:spcPct val="0"/>
            </a:spcBef>
            <a:spcAft>
              <a:spcPct val="0"/>
            </a:spcAft>
            <a:defRPr kumimoji="1" sz="3600" kern="1200">
              <a:solidFill>
                <a:schemeClr val="bg2"/>
              </a:solidFill>
              <a:latin typeface="Times New Roman" panose="02020603050405020304" pitchFamily="18" charset="0"/>
              <a:ea typeface="ＭＳ 明朝" panose="02020609040205080304" pitchFamily="17" charset="-128"/>
              <a:cs typeface="+mn-cs"/>
            </a:defRPr>
          </a:lvl1pPr>
          <a:lvl2pPr marL="457200" algn="l" rtl="0" eaLnBrk="0" fontAlgn="base" hangingPunct="0">
            <a:spcBef>
              <a:spcPct val="0"/>
            </a:spcBef>
            <a:spcAft>
              <a:spcPct val="0"/>
            </a:spcAft>
            <a:defRPr kumimoji="1" sz="3600" kern="1200">
              <a:solidFill>
                <a:schemeClr val="bg2"/>
              </a:solidFill>
              <a:latin typeface="Times New Roman" panose="02020603050405020304" pitchFamily="18" charset="0"/>
              <a:ea typeface="ＭＳ 明朝" panose="02020609040205080304" pitchFamily="17" charset="-128"/>
              <a:cs typeface="+mn-cs"/>
            </a:defRPr>
          </a:lvl2pPr>
          <a:lvl3pPr marL="914400" algn="l" rtl="0" eaLnBrk="0" fontAlgn="base" hangingPunct="0">
            <a:spcBef>
              <a:spcPct val="0"/>
            </a:spcBef>
            <a:spcAft>
              <a:spcPct val="0"/>
            </a:spcAft>
            <a:defRPr kumimoji="1" sz="3600" kern="1200">
              <a:solidFill>
                <a:schemeClr val="bg2"/>
              </a:solidFill>
              <a:latin typeface="Times New Roman" panose="02020603050405020304" pitchFamily="18" charset="0"/>
              <a:ea typeface="ＭＳ 明朝" panose="02020609040205080304" pitchFamily="17" charset="-128"/>
              <a:cs typeface="+mn-cs"/>
            </a:defRPr>
          </a:lvl3pPr>
          <a:lvl4pPr marL="1371600" algn="l" rtl="0" eaLnBrk="0" fontAlgn="base" hangingPunct="0">
            <a:spcBef>
              <a:spcPct val="0"/>
            </a:spcBef>
            <a:spcAft>
              <a:spcPct val="0"/>
            </a:spcAft>
            <a:defRPr kumimoji="1" sz="3600" kern="1200">
              <a:solidFill>
                <a:schemeClr val="bg2"/>
              </a:solidFill>
              <a:latin typeface="Times New Roman" panose="02020603050405020304" pitchFamily="18" charset="0"/>
              <a:ea typeface="ＭＳ 明朝" panose="02020609040205080304" pitchFamily="17" charset="-128"/>
              <a:cs typeface="+mn-cs"/>
            </a:defRPr>
          </a:lvl4pPr>
          <a:lvl5pPr marL="1828800" algn="l" rtl="0" eaLnBrk="0" fontAlgn="base" hangingPunct="0">
            <a:spcBef>
              <a:spcPct val="0"/>
            </a:spcBef>
            <a:spcAft>
              <a:spcPct val="0"/>
            </a:spcAft>
            <a:defRPr kumimoji="1" sz="3600" kern="1200">
              <a:solidFill>
                <a:schemeClr val="bg2"/>
              </a:solidFill>
              <a:latin typeface="Times New Roman" panose="02020603050405020304" pitchFamily="18" charset="0"/>
              <a:ea typeface="ＭＳ 明朝" panose="02020609040205080304" pitchFamily="17" charset="-128"/>
              <a:cs typeface="+mn-cs"/>
            </a:defRPr>
          </a:lvl5pPr>
          <a:lvl6pPr marL="2286000" algn="l" defTabSz="914400" rtl="0" eaLnBrk="1" latinLnBrk="0" hangingPunct="1">
            <a:defRPr kumimoji="1" sz="3600" kern="1200">
              <a:solidFill>
                <a:schemeClr val="bg2"/>
              </a:solidFill>
              <a:latin typeface="Times New Roman" panose="02020603050405020304" pitchFamily="18" charset="0"/>
              <a:ea typeface="ＭＳ 明朝" panose="02020609040205080304" pitchFamily="17" charset="-128"/>
              <a:cs typeface="+mn-cs"/>
            </a:defRPr>
          </a:lvl6pPr>
          <a:lvl7pPr marL="2743200" algn="l" defTabSz="914400" rtl="0" eaLnBrk="1" latinLnBrk="0" hangingPunct="1">
            <a:defRPr kumimoji="1" sz="3600" kern="1200">
              <a:solidFill>
                <a:schemeClr val="bg2"/>
              </a:solidFill>
              <a:latin typeface="Times New Roman" panose="02020603050405020304" pitchFamily="18" charset="0"/>
              <a:ea typeface="ＭＳ 明朝" panose="02020609040205080304" pitchFamily="17" charset="-128"/>
              <a:cs typeface="+mn-cs"/>
            </a:defRPr>
          </a:lvl7pPr>
          <a:lvl8pPr marL="3200400" algn="l" defTabSz="914400" rtl="0" eaLnBrk="1" latinLnBrk="0" hangingPunct="1">
            <a:defRPr kumimoji="1" sz="3600" kern="1200">
              <a:solidFill>
                <a:schemeClr val="bg2"/>
              </a:solidFill>
              <a:latin typeface="Times New Roman" panose="02020603050405020304" pitchFamily="18" charset="0"/>
              <a:ea typeface="ＭＳ 明朝" panose="02020609040205080304" pitchFamily="17" charset="-128"/>
              <a:cs typeface="+mn-cs"/>
            </a:defRPr>
          </a:lvl8pPr>
          <a:lvl9pPr marL="3657600" algn="l" defTabSz="914400" rtl="0" eaLnBrk="1" latinLnBrk="0" hangingPunct="1">
            <a:defRPr kumimoji="1" sz="3600" kern="1200">
              <a:solidFill>
                <a:schemeClr val="bg2"/>
              </a:solidFill>
              <a:latin typeface="Times New Roman" panose="02020603050405020304" pitchFamily="18" charset="0"/>
              <a:ea typeface="ＭＳ 明朝" panose="02020609040205080304" pitchFamily="17" charset="-128"/>
              <a:cs typeface="+mn-cs"/>
            </a:defRPr>
          </a:lvl9pPr>
        </a:lstStyle>
        <a:p xmlns:a="http://schemas.openxmlformats.org/drawingml/2006/main">
          <a:pPr algn="ctr"/>
          <a:r>
            <a:rPr kumimoji="1" lang="ja-JP" altLang="en-US" sz="1600" dirty="0">
              <a:solidFill>
                <a:schemeClr val="tx1"/>
              </a:solidFill>
              <a:latin typeface="メイリオ" panose="020B0604030504040204" pitchFamily="50" charset="-128"/>
              <a:ea typeface="メイリオ" panose="020B0604030504040204" pitchFamily="50" charset="-128"/>
            </a:rPr>
            <a:t>測定代行</a:t>
          </a:r>
          <a:endParaRPr kumimoji="1" lang="en-US" altLang="ja-JP" sz="1600" dirty="0">
            <a:solidFill>
              <a:schemeClr val="tx1"/>
            </a:solidFill>
            <a:latin typeface="メイリオ" panose="020B0604030504040204" pitchFamily="50" charset="-128"/>
            <a:ea typeface="メイリオ" panose="020B0604030504040204" pitchFamily="50" charset="-128"/>
          </a:endParaRPr>
        </a:p>
        <a:p xmlns:a="http://schemas.openxmlformats.org/drawingml/2006/main">
          <a:pPr algn="ctr"/>
          <a:r>
            <a:rPr kumimoji="1" lang="en-US" altLang="ja-JP" sz="1400" dirty="0">
              <a:solidFill>
                <a:schemeClr val="tx1"/>
              </a:solidFill>
              <a:latin typeface="メイリオ" panose="020B0604030504040204" pitchFamily="50" charset="-128"/>
              <a:ea typeface="メイリオ" panose="020B0604030504040204" pitchFamily="50" charset="-128"/>
            </a:rPr>
            <a:t>(</a:t>
          </a:r>
          <a:r>
            <a:rPr kumimoji="1" lang="ja-JP" altLang="en-US" sz="1400" dirty="0">
              <a:solidFill>
                <a:schemeClr val="tx1"/>
              </a:solidFill>
              <a:latin typeface="メイリオ" panose="020B0604030504040204" pitchFamily="50" charset="-128"/>
              <a:ea typeface="メイリオ" panose="020B0604030504040204" pitchFamily="50" charset="-128"/>
            </a:rPr>
            <a:t>単位：時間</a:t>
          </a:r>
          <a:r>
            <a:rPr kumimoji="1" lang="en-US" altLang="ja-JP" sz="1400" dirty="0">
              <a:solidFill>
                <a:schemeClr val="tx1"/>
              </a:solidFill>
              <a:latin typeface="メイリオ" panose="020B0604030504040204" pitchFamily="50" charset="-128"/>
              <a:ea typeface="メイリオ" panose="020B0604030504040204" pitchFamily="50" charset="-128"/>
            </a:rPr>
            <a:t>)</a:t>
          </a:r>
          <a:endParaRPr kumimoji="1" lang="ja-JP" altLang="en-US" sz="1400" dirty="0">
            <a:solidFill>
              <a:schemeClr val="tx1"/>
            </a:solidFill>
            <a:latin typeface="メイリオ" panose="020B0604030504040204" pitchFamily="50" charset="-128"/>
            <a:ea typeface="メイリオ" panose="020B0604030504040204" pitchFamily="50" charset="-128"/>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78128A-C84B-4473-89E8-1F4A674D873F}" type="datetimeFigureOut">
              <a:rPr kumimoji="1" lang="ja-JP" altLang="en-US" smtClean="0"/>
              <a:t>2019/9/30</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E9B52-7125-46A6-A1B0-E048AD3A99EE}" type="slidenum">
              <a:rPr kumimoji="1" lang="ja-JP" altLang="en-US" smtClean="0"/>
              <a:t>‹#›</a:t>
            </a:fld>
            <a:endParaRPr kumimoji="1" lang="ja-JP" altLang="en-US"/>
          </a:p>
        </p:txBody>
      </p:sp>
    </p:spTree>
    <p:extLst>
      <p:ext uri="{BB962C8B-B14F-4D97-AF65-F5344CB8AC3E}">
        <p14:creationId xmlns:p14="http://schemas.microsoft.com/office/powerpoint/2010/main" val="169885180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パンフレット用</a:t>
            </a:r>
          </a:p>
        </p:txBody>
      </p:sp>
      <p:sp>
        <p:nvSpPr>
          <p:cNvPr id="4" name="スライド番号プレースホルダー 3"/>
          <p:cNvSpPr>
            <a:spLocks noGrp="1"/>
          </p:cNvSpPr>
          <p:nvPr>
            <p:ph type="sldNum" sz="quarter" idx="10"/>
          </p:nvPr>
        </p:nvSpPr>
        <p:spPr/>
        <p:txBody>
          <a:bodyPr/>
          <a:lstStyle/>
          <a:p>
            <a:fld id="{CE26EA33-BB50-C942-8BA3-2ACBDBDCE4C9}" type="slidenum">
              <a:rPr kumimoji="1" lang="ja-JP" altLang="en-US" smtClean="0"/>
              <a:t>10</a:t>
            </a:fld>
            <a:endParaRPr kumimoji="1" lang="ja-JP" altLang="en-US"/>
          </a:p>
        </p:txBody>
      </p:sp>
    </p:spTree>
    <p:extLst>
      <p:ext uri="{BB962C8B-B14F-4D97-AF65-F5344CB8AC3E}">
        <p14:creationId xmlns:p14="http://schemas.microsoft.com/office/powerpoint/2010/main" val="3211774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xfrm>
            <a:off x="920750" y="744538"/>
            <a:ext cx="4960938" cy="3722687"/>
          </a:xfrm>
          <a:noFill/>
          <a:ln>
            <a:solidFill>
              <a:srgbClr val="000000"/>
            </a:solidFill>
            <a:miter lim="800000"/>
            <a:headEnd/>
            <a:tailEnd/>
          </a:ln>
        </p:spPr>
      </p:sp>
      <p:sp>
        <p:nvSpPr>
          <p:cNvPr id="69635" name="Rectangle 3"/>
          <p:cNvSpPr>
            <a:spLocks noGrp="1"/>
          </p:cNvSpPr>
          <p:nvPr>
            <p:ph type="body" idx="1"/>
          </p:nvPr>
        </p:nvSpPr>
        <p:spPr>
          <a:xfrm>
            <a:off x="679464" y="4716194"/>
            <a:ext cx="5438749" cy="4466755"/>
          </a:xfrm>
          <a:noFill/>
          <a:ln/>
        </p:spPr>
        <p:txBody>
          <a:bodyPr/>
          <a:lstStyle/>
          <a:p>
            <a:endParaRPr lang="ja-JP" altLang="en-US"/>
          </a:p>
        </p:txBody>
      </p:sp>
    </p:spTree>
    <p:extLst>
      <p:ext uri="{BB962C8B-B14F-4D97-AF65-F5344CB8AC3E}">
        <p14:creationId xmlns:p14="http://schemas.microsoft.com/office/powerpoint/2010/main" val="303431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xfrm>
            <a:off x="919163" y="744538"/>
            <a:ext cx="4960937" cy="3722687"/>
          </a:xfrm>
          <a:ln/>
        </p:spPr>
      </p:sp>
      <p:sp>
        <p:nvSpPr>
          <p:cNvPr id="122883" name="Rectangle 3"/>
          <p:cNvSpPr>
            <a:spLocks noGrp="1" noChangeArrowheads="1"/>
          </p:cNvSpPr>
          <p:nvPr>
            <p:ph type="body" idx="1"/>
          </p:nvPr>
        </p:nvSpPr>
        <p:spPr>
          <a:xfrm>
            <a:off x="679924" y="4714838"/>
            <a:ext cx="5437827" cy="4467932"/>
          </a:xfrm>
          <a:noFill/>
          <a:ln/>
        </p:spPr>
        <p:txBody>
          <a:bodyPr/>
          <a:lstStyle/>
          <a:p>
            <a:endParaRPr lang="ja-JP" altLang="en-US"/>
          </a:p>
        </p:txBody>
      </p:sp>
    </p:spTree>
    <p:extLst>
      <p:ext uri="{BB962C8B-B14F-4D97-AF65-F5344CB8AC3E}">
        <p14:creationId xmlns:p14="http://schemas.microsoft.com/office/powerpoint/2010/main" val="3779683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48774" y="9427766"/>
            <a:ext cx="2947383" cy="497333"/>
          </a:xfrm>
          <a:prstGeom prst="rect">
            <a:avLst/>
          </a:prstGeom>
          <a:noFill/>
          <a:ln w="9525">
            <a:noFill/>
            <a:miter lim="800000"/>
            <a:headEnd/>
            <a:tailEnd/>
          </a:ln>
        </p:spPr>
        <p:txBody>
          <a:bodyPr lIns="88096" tIns="44049" rIns="88096" bIns="44049" anchor="b"/>
          <a:lstStyle/>
          <a:p>
            <a:pPr algn="r" defTabSz="439589"/>
            <a:fld id="{10C8901C-CA13-4647-AE9F-08DFC4A98A3D}" type="slidenum">
              <a:rPr lang="en-US" altLang="ja-JP" sz="1100">
                <a:latin typeface="Calibri" pitchFamily="34" charset="0"/>
                <a:ea typeface="ＭＳ Ｐゴシック" charset="-128"/>
              </a:rPr>
              <a:pPr algn="r" defTabSz="439589"/>
              <a:t>14</a:t>
            </a:fld>
            <a:endParaRPr lang="en-US" altLang="ja-JP" sz="1100" dirty="0">
              <a:latin typeface="Calibri" pitchFamily="34" charset="0"/>
              <a:ea typeface="ＭＳ Ｐゴシック" charset="-128"/>
            </a:endParaRPr>
          </a:p>
        </p:txBody>
      </p:sp>
      <p:sp>
        <p:nvSpPr>
          <p:cNvPr id="80899"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80900" name="ノート プレースホルダ 2"/>
          <p:cNvSpPr>
            <a:spLocks noGrp="1"/>
          </p:cNvSpPr>
          <p:nvPr>
            <p:ph type="body" idx="1"/>
          </p:nvPr>
        </p:nvSpPr>
        <p:spPr>
          <a:noFill/>
          <a:ln/>
        </p:spPr>
        <p:txBody>
          <a:bodyPr/>
          <a:lstStyle/>
          <a:p>
            <a:pPr eaLnBrk="1" hangingPunct="1">
              <a:spcBef>
                <a:spcPct val="0"/>
              </a:spcBef>
            </a:pPr>
            <a:endParaRPr lang="ja-JP" altLang="en-US"/>
          </a:p>
        </p:txBody>
      </p:sp>
      <p:sp>
        <p:nvSpPr>
          <p:cNvPr id="80901" name="スライド番号プレースホルダ 3"/>
          <p:cNvSpPr txBox="1">
            <a:spLocks noGrp="1"/>
          </p:cNvSpPr>
          <p:nvPr/>
        </p:nvSpPr>
        <p:spPr bwMode="auto">
          <a:xfrm>
            <a:off x="3848774" y="9427766"/>
            <a:ext cx="2947383" cy="497333"/>
          </a:xfrm>
          <a:prstGeom prst="rect">
            <a:avLst/>
          </a:prstGeom>
          <a:noFill/>
          <a:ln w="9525">
            <a:noFill/>
            <a:miter lim="800000"/>
            <a:headEnd/>
            <a:tailEnd/>
          </a:ln>
        </p:spPr>
        <p:txBody>
          <a:bodyPr lIns="88089" tIns="44045" rIns="88089" bIns="44045" anchor="b"/>
          <a:lstStyle/>
          <a:p>
            <a:pPr algn="r" defTabSz="880643"/>
            <a:fld id="{5EA2A321-B03F-40D2-8349-E9E200A4DA56}" type="slidenum">
              <a:rPr lang="en-US" altLang="ja-JP" sz="1100">
                <a:latin typeface="Calibri" pitchFamily="34" charset="0"/>
                <a:ea typeface="ＭＳ Ｐゴシック" charset="-128"/>
              </a:rPr>
              <a:pPr algn="r" defTabSz="880643"/>
              <a:t>14</a:t>
            </a:fld>
            <a:endParaRPr lang="en-US" altLang="ja-JP" sz="1100" dirty="0">
              <a:latin typeface="Calibri" pitchFamily="34" charset="0"/>
              <a:ea typeface="ＭＳ Ｐゴシック" charset="-128"/>
            </a:endParaRPr>
          </a:p>
        </p:txBody>
      </p:sp>
    </p:spTree>
    <p:extLst>
      <p:ext uri="{BB962C8B-B14F-4D97-AF65-F5344CB8AC3E}">
        <p14:creationId xmlns:p14="http://schemas.microsoft.com/office/powerpoint/2010/main" val="2845811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p:spPr>
      </p:sp>
      <p:sp>
        <p:nvSpPr>
          <p:cNvPr id="81923" name="Rectangle 3"/>
          <p:cNvSpPr>
            <a:spLocks noGrp="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674853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2D711C6-2AA1-4F05-81F7-57ED5CAC1B31}" type="slidenum">
              <a:rPr kumimoji="1" lang="ja-JP" altLang="en-US" smtClean="0"/>
              <a:t>29</a:t>
            </a:fld>
            <a:endParaRPr kumimoji="1" lang="ja-JP" altLang="en-US"/>
          </a:p>
        </p:txBody>
      </p:sp>
    </p:spTree>
    <p:extLst>
      <p:ext uri="{BB962C8B-B14F-4D97-AF65-F5344CB8AC3E}">
        <p14:creationId xmlns:p14="http://schemas.microsoft.com/office/powerpoint/2010/main" val="3292907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5EA4824-59C4-412F-BEDC-525B80DF46CD}" type="datetimeFigureOut">
              <a:rPr kumimoji="1" lang="ja-JP" altLang="en-US" smtClean="0"/>
              <a:t>2019/9/30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F322727-D252-4C9F-84FF-F3F10B11C149}" type="slidenum">
              <a:rPr kumimoji="1" lang="ja-JP" altLang="en-US" smtClean="0"/>
              <a:t>‹#›</a:t>
            </a:fld>
            <a:endParaRPr kumimoji="1" lang="ja-JP" altLang="en-US"/>
          </a:p>
        </p:txBody>
      </p:sp>
    </p:spTree>
    <p:extLst>
      <p:ext uri="{BB962C8B-B14F-4D97-AF65-F5344CB8AC3E}">
        <p14:creationId xmlns:p14="http://schemas.microsoft.com/office/powerpoint/2010/main" val="519028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5EA4824-59C4-412F-BEDC-525B80DF46CD}" type="datetimeFigureOut">
              <a:rPr kumimoji="1" lang="ja-JP" altLang="en-US" smtClean="0"/>
              <a:t>2019/9/30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F322727-D252-4C9F-84FF-F3F10B11C149}" type="slidenum">
              <a:rPr kumimoji="1" lang="ja-JP" altLang="en-US" smtClean="0"/>
              <a:t>‹#›</a:t>
            </a:fld>
            <a:endParaRPr kumimoji="1" lang="ja-JP" altLang="en-US"/>
          </a:p>
        </p:txBody>
      </p:sp>
    </p:spTree>
    <p:extLst>
      <p:ext uri="{BB962C8B-B14F-4D97-AF65-F5344CB8AC3E}">
        <p14:creationId xmlns:p14="http://schemas.microsoft.com/office/powerpoint/2010/main" val="2252194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07757" y="365125"/>
            <a:ext cx="1478756"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71488" y="365125"/>
            <a:ext cx="432196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5EA4824-59C4-412F-BEDC-525B80DF46CD}" type="datetimeFigureOut">
              <a:rPr kumimoji="1" lang="ja-JP" altLang="en-US" smtClean="0"/>
              <a:t>2019/9/30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F322727-D252-4C9F-84FF-F3F10B11C149}" type="slidenum">
              <a:rPr kumimoji="1" lang="ja-JP" altLang="en-US" smtClean="0"/>
              <a:t>‹#›</a:t>
            </a:fld>
            <a:endParaRPr kumimoji="1" lang="ja-JP" altLang="en-US"/>
          </a:p>
        </p:txBody>
      </p:sp>
    </p:spTree>
    <p:extLst>
      <p:ext uri="{BB962C8B-B14F-4D97-AF65-F5344CB8AC3E}">
        <p14:creationId xmlns:p14="http://schemas.microsoft.com/office/powerpoint/2010/main" val="2118529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5EA4824-59C4-412F-BEDC-525B80DF46CD}" type="datetimeFigureOut">
              <a:rPr kumimoji="1" lang="ja-JP" altLang="en-US" smtClean="0"/>
              <a:t>2019/9/30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F322727-D252-4C9F-84FF-F3F10B11C149}" type="slidenum">
              <a:rPr kumimoji="1" lang="ja-JP" altLang="en-US" smtClean="0"/>
              <a:t>‹#›</a:t>
            </a:fld>
            <a:endParaRPr kumimoji="1" lang="ja-JP" altLang="en-US"/>
          </a:p>
        </p:txBody>
      </p:sp>
    </p:spTree>
    <p:extLst>
      <p:ext uri="{BB962C8B-B14F-4D97-AF65-F5344CB8AC3E}">
        <p14:creationId xmlns:p14="http://schemas.microsoft.com/office/powerpoint/2010/main" val="402095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5EA4824-59C4-412F-BEDC-525B80DF46CD}" type="datetimeFigureOut">
              <a:rPr kumimoji="1" lang="ja-JP" altLang="en-US" smtClean="0"/>
              <a:t>2019/9/30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F322727-D252-4C9F-84FF-F3F10B11C149}" type="slidenum">
              <a:rPr kumimoji="1" lang="ja-JP" altLang="en-US" smtClean="0"/>
              <a:t>‹#›</a:t>
            </a:fld>
            <a:endParaRPr kumimoji="1" lang="ja-JP" altLang="en-US"/>
          </a:p>
        </p:txBody>
      </p:sp>
    </p:spTree>
    <p:extLst>
      <p:ext uri="{BB962C8B-B14F-4D97-AF65-F5344CB8AC3E}">
        <p14:creationId xmlns:p14="http://schemas.microsoft.com/office/powerpoint/2010/main" val="2694131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71487" y="1825625"/>
            <a:ext cx="29003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3486150" y="1825625"/>
            <a:ext cx="29003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5EA4824-59C4-412F-BEDC-525B80DF46CD}" type="datetimeFigureOut">
              <a:rPr kumimoji="1" lang="ja-JP" altLang="en-US" smtClean="0"/>
              <a:t>2019/9/30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F322727-D252-4C9F-84FF-F3F10B11C149}" type="slidenum">
              <a:rPr kumimoji="1" lang="ja-JP" altLang="en-US" smtClean="0"/>
              <a:t>‹#›</a:t>
            </a:fld>
            <a:endParaRPr kumimoji="1" lang="ja-JP" altLang="en-US"/>
          </a:p>
        </p:txBody>
      </p:sp>
    </p:spTree>
    <p:extLst>
      <p:ext uri="{BB962C8B-B14F-4D97-AF65-F5344CB8AC3E}">
        <p14:creationId xmlns:p14="http://schemas.microsoft.com/office/powerpoint/2010/main" val="4047029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5EA4824-59C4-412F-BEDC-525B80DF46CD}" type="datetimeFigureOut">
              <a:rPr kumimoji="1" lang="ja-JP" altLang="en-US" smtClean="0"/>
              <a:t>2019/9/30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F322727-D252-4C9F-84FF-F3F10B11C149}" type="slidenum">
              <a:rPr kumimoji="1" lang="ja-JP" altLang="en-US" smtClean="0"/>
              <a:t>‹#›</a:t>
            </a:fld>
            <a:endParaRPr kumimoji="1" lang="ja-JP" altLang="en-US"/>
          </a:p>
        </p:txBody>
      </p:sp>
    </p:spTree>
    <p:extLst>
      <p:ext uri="{BB962C8B-B14F-4D97-AF65-F5344CB8AC3E}">
        <p14:creationId xmlns:p14="http://schemas.microsoft.com/office/powerpoint/2010/main" val="359246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5EA4824-59C4-412F-BEDC-525B80DF46CD}" type="datetimeFigureOut">
              <a:rPr kumimoji="1" lang="ja-JP" altLang="en-US" smtClean="0"/>
              <a:t>2019/9/30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F322727-D252-4C9F-84FF-F3F10B11C149}" type="slidenum">
              <a:rPr kumimoji="1" lang="ja-JP" altLang="en-US" smtClean="0"/>
              <a:t>‹#›</a:t>
            </a:fld>
            <a:endParaRPr kumimoji="1" lang="ja-JP" altLang="en-US"/>
          </a:p>
        </p:txBody>
      </p:sp>
    </p:spTree>
    <p:extLst>
      <p:ext uri="{BB962C8B-B14F-4D97-AF65-F5344CB8AC3E}">
        <p14:creationId xmlns:p14="http://schemas.microsoft.com/office/powerpoint/2010/main" val="1860277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5EA4824-59C4-412F-BEDC-525B80DF46CD}" type="datetimeFigureOut">
              <a:rPr kumimoji="1" lang="ja-JP" altLang="en-US" smtClean="0"/>
              <a:t>2019/9/30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F322727-D252-4C9F-84FF-F3F10B11C149}" type="slidenum">
              <a:rPr kumimoji="1" lang="ja-JP" altLang="en-US" smtClean="0"/>
              <a:t>‹#›</a:t>
            </a:fld>
            <a:endParaRPr kumimoji="1" lang="ja-JP" altLang="en-US"/>
          </a:p>
        </p:txBody>
      </p:sp>
    </p:spTree>
    <p:extLst>
      <p:ext uri="{BB962C8B-B14F-4D97-AF65-F5344CB8AC3E}">
        <p14:creationId xmlns:p14="http://schemas.microsoft.com/office/powerpoint/2010/main" val="2561044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5EA4824-59C4-412F-BEDC-525B80DF46CD}" type="datetimeFigureOut">
              <a:rPr kumimoji="1" lang="ja-JP" altLang="en-US" smtClean="0"/>
              <a:t>2019/9/30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F322727-D252-4C9F-84FF-F3F10B11C149}" type="slidenum">
              <a:rPr kumimoji="1" lang="ja-JP" altLang="en-US" smtClean="0"/>
              <a:t>‹#›</a:t>
            </a:fld>
            <a:endParaRPr kumimoji="1" lang="ja-JP" altLang="en-US"/>
          </a:p>
        </p:txBody>
      </p:sp>
    </p:spTree>
    <p:extLst>
      <p:ext uri="{BB962C8B-B14F-4D97-AF65-F5344CB8AC3E}">
        <p14:creationId xmlns:p14="http://schemas.microsoft.com/office/powerpoint/2010/main" val="3441072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5EA4824-59C4-412F-BEDC-525B80DF46CD}" type="datetimeFigureOut">
              <a:rPr kumimoji="1" lang="ja-JP" altLang="en-US" smtClean="0"/>
              <a:t>2019/9/30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F322727-D252-4C9F-84FF-F3F10B11C149}" type="slidenum">
              <a:rPr kumimoji="1" lang="ja-JP" altLang="en-US" smtClean="0"/>
              <a:t>‹#›</a:t>
            </a:fld>
            <a:endParaRPr kumimoji="1" lang="ja-JP" altLang="en-US"/>
          </a:p>
        </p:txBody>
      </p:sp>
    </p:spTree>
    <p:extLst>
      <p:ext uri="{BB962C8B-B14F-4D97-AF65-F5344CB8AC3E}">
        <p14:creationId xmlns:p14="http://schemas.microsoft.com/office/powerpoint/2010/main" val="1614185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EA4824-59C4-412F-BEDC-525B80DF46CD}" type="datetimeFigureOut">
              <a:rPr kumimoji="1" lang="ja-JP" altLang="en-US" smtClean="0"/>
              <a:t>2019/9/30</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322727-D252-4C9F-84FF-F3F10B11C149}" type="slidenum">
              <a:rPr kumimoji="1" lang="ja-JP" altLang="en-US" smtClean="0"/>
              <a:t>‹#›</a:t>
            </a:fld>
            <a:endParaRPr kumimoji="1" lang="ja-JP" altLang="en-US"/>
          </a:p>
        </p:txBody>
      </p:sp>
    </p:spTree>
    <p:extLst>
      <p:ext uri="{BB962C8B-B14F-4D97-AF65-F5344CB8AC3E}">
        <p14:creationId xmlns:p14="http://schemas.microsoft.com/office/powerpoint/2010/main" val="3101178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notesSlide" Target="../notesSlides/notesSlide1.xml"/><Relationship Id="rId7" Type="http://schemas.openxmlformats.org/officeDocument/2006/relationships/image" Target="../media/image46.emf"/><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4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18" Type="http://schemas.openxmlformats.org/officeDocument/2006/relationships/image" Target="../media/image27.png"/><Relationship Id="rId3" Type="http://schemas.openxmlformats.org/officeDocument/2006/relationships/image" Target="../media/image13.jpeg"/><Relationship Id="rId7" Type="http://schemas.openxmlformats.org/officeDocument/2006/relationships/image" Target="../media/image16.png"/><Relationship Id="rId12" Type="http://schemas.openxmlformats.org/officeDocument/2006/relationships/image" Target="../media/image21.emf"/><Relationship Id="rId17" Type="http://schemas.openxmlformats.org/officeDocument/2006/relationships/image" Target="../media/image26.png"/><Relationship Id="rId2" Type="http://schemas.openxmlformats.org/officeDocument/2006/relationships/slideLayout" Target="../slideLayouts/slideLayout1.xml"/><Relationship Id="rId16" Type="http://schemas.openxmlformats.org/officeDocument/2006/relationships/image" Target="../media/image25.png"/><Relationship Id="rId1" Type="http://schemas.openxmlformats.org/officeDocument/2006/relationships/tags" Target="../tags/tag3.xml"/><Relationship Id="rId6" Type="http://schemas.openxmlformats.org/officeDocument/2006/relationships/image" Target="../media/image15.png"/><Relationship Id="rId11" Type="http://schemas.openxmlformats.org/officeDocument/2006/relationships/image" Target="../media/image20.png"/><Relationship Id="rId5" Type="http://schemas.microsoft.com/office/2007/relationships/hdphoto" Target="../media/hdphoto1.wdp"/><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jpeg"/><Relationship Id="rId9" Type="http://schemas.openxmlformats.org/officeDocument/2006/relationships/image" Target="../media/image18.png"/><Relationship Id="rId1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58.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2.emf"/><Relationship Id="rId5" Type="http://schemas.openxmlformats.org/officeDocument/2006/relationships/oleObject" Target="../embeddings/oleObject6.bin"/><Relationship Id="rId4" Type="http://schemas.openxmlformats.org/officeDocument/2006/relationships/image" Target="../media/image6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media" Target="../media/media2.avi"/><Relationship Id="rId7" Type="http://schemas.openxmlformats.org/officeDocument/2006/relationships/image" Target="../media/image74.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72.png"/><Relationship Id="rId4" Type="http://schemas.openxmlformats.org/officeDocument/2006/relationships/video" Target="../media/media2.avi"/><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2.bin"/><Relationship Id="rId10" Type="http://schemas.openxmlformats.org/officeDocument/2006/relationships/image" Target="../media/image4.wmf"/><Relationship Id="rId4" Type="http://schemas.openxmlformats.org/officeDocument/2006/relationships/image" Target="../media/image1.wmf"/><Relationship Id="rId9"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18" Type="http://schemas.openxmlformats.org/officeDocument/2006/relationships/image" Target="../media/image27.png"/><Relationship Id="rId3" Type="http://schemas.openxmlformats.org/officeDocument/2006/relationships/image" Target="../media/image13.jpeg"/><Relationship Id="rId7" Type="http://schemas.openxmlformats.org/officeDocument/2006/relationships/image" Target="../media/image16.png"/><Relationship Id="rId12" Type="http://schemas.openxmlformats.org/officeDocument/2006/relationships/image" Target="../media/image21.emf"/><Relationship Id="rId17" Type="http://schemas.openxmlformats.org/officeDocument/2006/relationships/image" Target="../media/image26.png"/><Relationship Id="rId2" Type="http://schemas.openxmlformats.org/officeDocument/2006/relationships/slideLayout" Target="../slideLayouts/slideLayout1.xml"/><Relationship Id="rId16" Type="http://schemas.openxmlformats.org/officeDocument/2006/relationships/image" Target="../media/image25.png"/><Relationship Id="rId1" Type="http://schemas.openxmlformats.org/officeDocument/2006/relationships/tags" Target="../tags/tag1.xml"/><Relationship Id="rId6" Type="http://schemas.openxmlformats.org/officeDocument/2006/relationships/image" Target="../media/image15.png"/><Relationship Id="rId11" Type="http://schemas.openxmlformats.org/officeDocument/2006/relationships/image" Target="../media/image20.png"/><Relationship Id="rId5" Type="http://schemas.microsoft.com/office/2007/relationships/hdphoto" Target="../media/hdphoto1.wdp"/><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4.jpe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tiff"/><Relationship Id="rId3" Type="http://schemas.openxmlformats.org/officeDocument/2006/relationships/image" Target="../media/image29.emf"/><Relationship Id="rId7" Type="http://schemas.openxmlformats.org/officeDocument/2006/relationships/image" Target="../media/image33.png"/><Relationship Id="rId12" Type="http://schemas.openxmlformats.org/officeDocument/2006/relationships/image" Target="../media/image38.gif"/><Relationship Id="rId2" Type="http://schemas.openxmlformats.org/officeDocument/2006/relationships/image" Target="../media/image28.jpeg"/><Relationship Id="rId16"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emf"/><Relationship Id="rId5" Type="http://schemas.openxmlformats.org/officeDocument/2006/relationships/image" Target="../media/image31.png"/><Relationship Id="rId15" Type="http://schemas.openxmlformats.org/officeDocument/2006/relationships/image" Target="../media/image41.tiff"/><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122363"/>
            <a:ext cx="9144000" cy="2387600"/>
          </a:xfrm>
        </p:spPr>
        <p:txBody>
          <a:bodyPr>
            <a:normAutofit/>
          </a:bodyPr>
          <a:lstStyle/>
          <a:p>
            <a:r>
              <a:rPr lang="ja-JP" altLang="en-US" sz="3600" dirty="0"/>
              <a:t>あいちＳＲ、名古屋大学ＳＲ研究センター、</a:t>
            </a:r>
            <a:br>
              <a:rPr lang="en-US" altLang="ja-JP" sz="3600" dirty="0"/>
            </a:br>
            <a:r>
              <a:rPr lang="ja-JP" altLang="en-US" sz="3600" dirty="0"/>
              <a:t>超高圧電顕施設の新たな連携に向けて</a:t>
            </a:r>
            <a:br>
              <a:rPr lang="en-US" altLang="ja-JP" sz="2800" dirty="0"/>
            </a:br>
            <a:r>
              <a:rPr lang="ja-JP" altLang="en-US" sz="2800" dirty="0"/>
              <a:t>　</a:t>
            </a:r>
            <a:br>
              <a:rPr lang="ja-JP" altLang="en-US" sz="2800" dirty="0"/>
            </a:br>
            <a:r>
              <a:rPr lang="en-US" altLang="ja-JP" sz="2800" dirty="0"/>
              <a:t>―</a:t>
            </a:r>
            <a:r>
              <a:rPr lang="ja-JP" altLang="en-US" sz="2800" dirty="0"/>
              <a:t>あいちＳＲの現状と名古屋大学ＳＲ研究センターの役割</a:t>
            </a:r>
            <a:r>
              <a:rPr lang="en-US" altLang="ja-JP" sz="2800" dirty="0"/>
              <a:t>―</a:t>
            </a:r>
            <a:endParaRPr kumimoji="1" lang="ja-JP" altLang="en-US" sz="2800" dirty="0"/>
          </a:p>
        </p:txBody>
      </p:sp>
      <p:sp>
        <p:nvSpPr>
          <p:cNvPr id="3" name="サブタイトル 2"/>
          <p:cNvSpPr>
            <a:spLocks noGrp="1"/>
          </p:cNvSpPr>
          <p:nvPr>
            <p:ph type="subTitle" idx="1"/>
          </p:nvPr>
        </p:nvSpPr>
        <p:spPr>
          <a:xfrm>
            <a:off x="1143000" y="4542314"/>
            <a:ext cx="6858000" cy="1655762"/>
          </a:xfrm>
        </p:spPr>
        <p:txBody>
          <a:bodyPr/>
          <a:lstStyle/>
          <a:p>
            <a:r>
              <a:rPr kumimoji="1" lang="ja-JP" altLang="en-US" dirty="0"/>
              <a:t>名古屋大学　シンクロトロン光研究センター</a:t>
            </a:r>
            <a:endParaRPr kumimoji="1" lang="en-US" altLang="ja-JP" dirty="0"/>
          </a:p>
          <a:p>
            <a:r>
              <a:rPr lang="ja-JP" altLang="en-US" dirty="0"/>
              <a:t>田渕　雅夫</a:t>
            </a:r>
            <a:endParaRPr kumimoji="1" lang="ja-JP" altLang="en-US" dirty="0"/>
          </a:p>
        </p:txBody>
      </p:sp>
      <p:sp>
        <p:nvSpPr>
          <p:cNvPr id="4" name="テキスト ボックス 3"/>
          <p:cNvSpPr txBox="1"/>
          <p:nvPr/>
        </p:nvSpPr>
        <p:spPr>
          <a:xfrm>
            <a:off x="129396" y="172529"/>
            <a:ext cx="5261377" cy="954107"/>
          </a:xfrm>
          <a:prstGeom prst="rect">
            <a:avLst/>
          </a:prstGeom>
          <a:noFill/>
        </p:spPr>
        <p:txBody>
          <a:bodyPr wrap="none" rtlCol="0">
            <a:spAutoFit/>
          </a:bodyPr>
          <a:lstStyle/>
          <a:p>
            <a:r>
              <a:rPr lang="en-US" altLang="ja-JP" sz="1400" dirty="0"/>
              <a:t>2019</a:t>
            </a:r>
            <a:r>
              <a:rPr lang="ja-JP" altLang="en-US" sz="1400" dirty="0"/>
              <a:t>年度第</a:t>
            </a:r>
            <a:r>
              <a:rPr lang="en-US" altLang="ja-JP" sz="1400" dirty="0"/>
              <a:t>1</a:t>
            </a:r>
            <a:r>
              <a:rPr lang="ja-JP" altLang="en-US" sz="1400" dirty="0"/>
              <a:t>回シンクロトロン光産業利用セミナー</a:t>
            </a:r>
            <a:endParaRPr lang="en-US" altLang="ja-JP" sz="1400" dirty="0"/>
          </a:p>
          <a:p>
            <a:r>
              <a:rPr lang="ja-JP" altLang="en-US" sz="1400" dirty="0"/>
              <a:t>「シンクロトロン光施設と超高圧電顕施設が繋がる新たな材料開発」</a:t>
            </a:r>
            <a:endParaRPr lang="en-US" altLang="ja-JP" sz="1400" dirty="0"/>
          </a:p>
          <a:p>
            <a:r>
              <a:rPr lang="en-US" altLang="ja-JP" sz="1400" dirty="0"/>
              <a:t>2019</a:t>
            </a:r>
            <a:r>
              <a:rPr lang="ja-JP" altLang="en-US" sz="1400" dirty="0"/>
              <a:t>年</a:t>
            </a:r>
            <a:r>
              <a:rPr lang="en-US" altLang="ja-JP" sz="1400" dirty="0"/>
              <a:t>9</a:t>
            </a:r>
            <a:r>
              <a:rPr lang="ja-JP" altLang="en-US" sz="1400" dirty="0"/>
              <a:t>月</a:t>
            </a:r>
            <a:r>
              <a:rPr lang="en-US" altLang="ja-JP" sz="1400" dirty="0"/>
              <a:t>30</a:t>
            </a:r>
            <a:r>
              <a:rPr lang="ja-JP" altLang="en-US" sz="1400" dirty="0"/>
              <a:t>日</a:t>
            </a:r>
            <a:r>
              <a:rPr lang="en-US" altLang="ja-JP" sz="1400" dirty="0"/>
              <a:t>(</a:t>
            </a:r>
            <a:r>
              <a:rPr lang="ja-JP" altLang="en-US" sz="1400" dirty="0"/>
              <a:t>月</a:t>
            </a:r>
            <a:r>
              <a:rPr lang="en-US" altLang="ja-JP" sz="1400" dirty="0"/>
              <a:t>) 13:30</a:t>
            </a:r>
            <a:r>
              <a:rPr lang="ja-JP" altLang="en-US" sz="1400" dirty="0"/>
              <a:t>～</a:t>
            </a:r>
          </a:p>
          <a:p>
            <a:r>
              <a:rPr lang="ja-JP" altLang="en-US" sz="1400" dirty="0"/>
              <a:t>愛知県産業労働センター「ウインクあいち」 </a:t>
            </a:r>
            <a:r>
              <a:rPr lang="en-US" altLang="ja-JP" sz="1400" dirty="0"/>
              <a:t>12</a:t>
            </a:r>
            <a:r>
              <a:rPr lang="ja-JP" altLang="en-US" sz="1400" dirty="0"/>
              <a:t>階  </a:t>
            </a:r>
            <a:r>
              <a:rPr lang="en-US" altLang="ja-JP" sz="1400" dirty="0"/>
              <a:t>1201</a:t>
            </a:r>
            <a:r>
              <a:rPr lang="ja-JP" altLang="en-US" sz="1400" dirty="0"/>
              <a:t>会議室</a:t>
            </a:r>
            <a:endParaRPr kumimoji="1" lang="ja-JP" altLang="en-US" sz="1400" dirty="0"/>
          </a:p>
        </p:txBody>
      </p:sp>
    </p:spTree>
    <p:extLst>
      <p:ext uri="{BB962C8B-B14F-4D97-AF65-F5344CB8AC3E}">
        <p14:creationId xmlns:p14="http://schemas.microsoft.com/office/powerpoint/2010/main" val="135361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123551" y="694784"/>
            <a:ext cx="8896889" cy="3247051"/>
          </a:xfrm>
          <a:prstGeom prst="roundRect">
            <a:avLst>
              <a:gd name="adj" fmla="val 8186"/>
            </a:avLst>
          </a:prstGeom>
          <a:solidFill>
            <a:schemeClr val="accent2">
              <a:lumMod val="20000"/>
              <a:lumOff val="80000"/>
            </a:schemeClr>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ltLang="ja-JP" sz="2400" dirty="0">
              <a:solidFill>
                <a:srgbClr val="0000FF"/>
              </a:solidFill>
            </a:endParaRPr>
          </a:p>
        </p:txBody>
      </p:sp>
      <p:sp>
        <p:nvSpPr>
          <p:cNvPr id="14" name="角丸四角形 13"/>
          <p:cNvSpPr/>
          <p:nvPr/>
        </p:nvSpPr>
        <p:spPr>
          <a:xfrm>
            <a:off x="4571997" y="865537"/>
            <a:ext cx="4346059" cy="2724131"/>
          </a:xfrm>
          <a:prstGeom prst="roundRect">
            <a:avLst>
              <a:gd name="adj" fmla="val 8891"/>
            </a:avLst>
          </a:pr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2400" b="1" u="sng" dirty="0">
                <a:solidFill>
                  <a:srgbClr val="0000FF"/>
                </a:solidFill>
              </a:rPr>
              <a:t>高速材料評価・計測</a:t>
            </a:r>
            <a:endParaRPr lang="en-US" altLang="ja-JP" sz="2400" b="1" u="sng" dirty="0">
              <a:solidFill>
                <a:srgbClr val="0000FF"/>
              </a:solidFill>
            </a:endParaRPr>
          </a:p>
          <a:p>
            <a:r>
              <a:rPr lang="ja-JP" altLang="en-US" sz="2000" b="1" dirty="0">
                <a:solidFill>
                  <a:srgbClr val="7030A0"/>
                </a:solidFill>
              </a:rPr>
              <a:t>あいちシンクロトロン光センター</a:t>
            </a:r>
            <a:endParaRPr lang="en-US" altLang="ja-JP" sz="2000" b="1" dirty="0">
              <a:solidFill>
                <a:srgbClr val="7030A0"/>
              </a:solidFill>
            </a:endParaRPr>
          </a:p>
          <a:p>
            <a:r>
              <a:rPr lang="ja-JP" altLang="en-US" sz="2000" b="1" dirty="0">
                <a:solidFill>
                  <a:srgbClr val="7030A0"/>
                </a:solidFill>
              </a:rPr>
              <a:t>　　　</a:t>
            </a:r>
            <a:endParaRPr lang="en-US" altLang="ja-JP" sz="2000" b="1" dirty="0">
              <a:solidFill>
                <a:srgbClr val="7030A0"/>
              </a:solidFill>
            </a:endParaRPr>
          </a:p>
        </p:txBody>
      </p:sp>
      <p:pic>
        <p:nvPicPr>
          <p:cNvPr id="7" name="図 6"/>
          <p:cNvPicPr>
            <a:picLocks noChangeAspect="1"/>
          </p:cNvPicPr>
          <p:nvPr/>
        </p:nvPicPr>
        <p:blipFill>
          <a:blip r:embed="rId4"/>
          <a:stretch>
            <a:fillRect/>
          </a:stretch>
        </p:blipFill>
        <p:spPr>
          <a:xfrm>
            <a:off x="6237343" y="1528008"/>
            <a:ext cx="2563199" cy="2049162"/>
          </a:xfrm>
          <a:prstGeom prst="rect">
            <a:avLst/>
          </a:prstGeom>
        </p:spPr>
      </p:pic>
      <p:pic>
        <p:nvPicPr>
          <p:cNvPr id="11" name="図 10"/>
          <p:cNvPicPr>
            <a:picLocks noChangeAspect="1"/>
          </p:cNvPicPr>
          <p:nvPr/>
        </p:nvPicPr>
        <p:blipFill>
          <a:blip r:embed="rId5"/>
          <a:stretch>
            <a:fillRect/>
          </a:stretch>
        </p:blipFill>
        <p:spPr>
          <a:xfrm>
            <a:off x="3183265" y="1707359"/>
            <a:ext cx="2777463" cy="1792091"/>
          </a:xfrm>
          <a:prstGeom prst="rect">
            <a:avLst/>
          </a:prstGeom>
        </p:spPr>
      </p:pic>
      <p:sp>
        <p:nvSpPr>
          <p:cNvPr id="12" name="角丸四角形 11"/>
          <p:cNvSpPr/>
          <p:nvPr/>
        </p:nvSpPr>
        <p:spPr>
          <a:xfrm>
            <a:off x="1688126" y="4369076"/>
            <a:ext cx="5948218" cy="2441754"/>
          </a:xfrm>
          <a:prstGeom prst="roundRect">
            <a:avLst>
              <a:gd name="adj" fmla="val 8891"/>
            </a:avLst>
          </a:prstGeom>
          <a:solidFill>
            <a:schemeClr val="accent4">
              <a:lumMod val="20000"/>
              <a:lumOff val="8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2400" b="1" u="sng" dirty="0">
                <a:solidFill>
                  <a:srgbClr val="0000FF"/>
                </a:solidFill>
              </a:rPr>
              <a:t>計算機支援材料解析</a:t>
            </a:r>
            <a:endParaRPr lang="en-US" altLang="ja-JP" sz="2000" b="1" dirty="0">
              <a:solidFill>
                <a:srgbClr val="7030A0"/>
              </a:solidFill>
            </a:endParaRPr>
          </a:p>
        </p:txBody>
      </p:sp>
      <p:sp>
        <p:nvSpPr>
          <p:cNvPr id="13" name="角丸四角形 12"/>
          <p:cNvSpPr/>
          <p:nvPr/>
        </p:nvSpPr>
        <p:spPr>
          <a:xfrm>
            <a:off x="329080" y="861595"/>
            <a:ext cx="4100133" cy="2728074"/>
          </a:xfrm>
          <a:prstGeom prst="roundRect">
            <a:avLst>
              <a:gd name="adj" fmla="val 8891"/>
            </a:avLst>
          </a:pr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2400" b="1" u="sng" dirty="0">
                <a:solidFill>
                  <a:srgbClr val="0000FF"/>
                </a:solidFill>
              </a:rPr>
              <a:t>材料探索の為の材料合成</a:t>
            </a:r>
            <a:endParaRPr lang="en-US" altLang="ja-JP" sz="2400" b="1" u="sng" dirty="0">
              <a:solidFill>
                <a:srgbClr val="0000FF"/>
              </a:solidFill>
            </a:endParaRPr>
          </a:p>
          <a:p>
            <a:r>
              <a:rPr lang="ja-JP" altLang="en-US" sz="2000" b="1" dirty="0">
                <a:solidFill>
                  <a:srgbClr val="7030A0"/>
                </a:solidFill>
              </a:rPr>
              <a:t>各分野の企業群・大学が結集</a:t>
            </a:r>
            <a:endParaRPr lang="en-US" altLang="ja-JP" sz="2000" b="1" dirty="0">
              <a:solidFill>
                <a:srgbClr val="7030A0"/>
              </a:solidFill>
            </a:endParaRPr>
          </a:p>
        </p:txBody>
      </p:sp>
      <p:sp>
        <p:nvSpPr>
          <p:cNvPr id="17" name="テキスト ボックス 16"/>
          <p:cNvSpPr txBox="1"/>
          <p:nvPr/>
        </p:nvSpPr>
        <p:spPr>
          <a:xfrm>
            <a:off x="3294266" y="1590284"/>
            <a:ext cx="2492990" cy="369332"/>
          </a:xfrm>
          <a:prstGeom prst="rect">
            <a:avLst/>
          </a:prstGeo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kumimoji="1" lang="ja-JP" altLang="en-US" b="1" dirty="0">
                <a:solidFill>
                  <a:srgbClr val="C00000"/>
                </a:solidFill>
                <a:effectLst>
                  <a:outerShdw blurRad="38100" dist="38100" dir="2700000" algn="tl">
                    <a:srgbClr val="000000">
                      <a:alpha val="43137"/>
                    </a:srgbClr>
                  </a:outerShdw>
                </a:effectLst>
              </a:rPr>
              <a:t>知の拠点あいちエリア</a:t>
            </a:r>
          </a:p>
        </p:txBody>
      </p:sp>
      <p:sp>
        <p:nvSpPr>
          <p:cNvPr id="2" name="右矢印 1"/>
          <p:cNvSpPr/>
          <p:nvPr/>
        </p:nvSpPr>
        <p:spPr>
          <a:xfrm>
            <a:off x="4768717" y="2061873"/>
            <a:ext cx="2447271" cy="953891"/>
          </a:xfrm>
          <a:prstGeom prst="rightArrow">
            <a:avLst>
              <a:gd name="adj1" fmla="val 69511"/>
              <a:gd name="adj2" fmla="val 50000"/>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effectLst>
                  <a:outerShdw blurRad="38100" dist="38100" dir="2700000" algn="tl">
                    <a:srgbClr val="000000">
                      <a:alpha val="43137"/>
                    </a:srgbClr>
                  </a:outerShdw>
                </a:effectLst>
              </a:rPr>
              <a:t>シンクロトロン光</a:t>
            </a:r>
            <a:endParaRPr kumimoji="1" lang="en-US" altLang="ja-JP" b="1" dirty="0">
              <a:solidFill>
                <a:srgbClr val="FF0000"/>
              </a:solidFill>
              <a:effectLst>
                <a:outerShdw blurRad="38100" dist="38100" dir="2700000" algn="tl">
                  <a:srgbClr val="000000">
                    <a:alpha val="43137"/>
                  </a:srgbClr>
                </a:outerShdw>
              </a:effectLst>
            </a:endParaRPr>
          </a:p>
          <a:p>
            <a:pPr algn="ctr"/>
            <a:r>
              <a:rPr kumimoji="1" lang="ja-JP" altLang="en-US" b="1" dirty="0">
                <a:solidFill>
                  <a:srgbClr val="C00000"/>
                </a:solidFill>
              </a:rPr>
              <a:t>利用実験</a:t>
            </a:r>
          </a:p>
        </p:txBody>
      </p:sp>
      <p:sp>
        <p:nvSpPr>
          <p:cNvPr id="25" name="曲折矢印 24"/>
          <p:cNvSpPr/>
          <p:nvPr/>
        </p:nvSpPr>
        <p:spPr>
          <a:xfrm flipH="1" flipV="1">
            <a:off x="6259680" y="3383976"/>
            <a:ext cx="2429918" cy="3222957"/>
          </a:xfrm>
          <a:prstGeom prst="bentArrow">
            <a:avLst>
              <a:gd name="adj1" fmla="val 33761"/>
              <a:gd name="adj2" fmla="val 21733"/>
              <a:gd name="adj3" fmla="val 25000"/>
              <a:gd name="adj4" fmla="val 43011"/>
            </a:avLst>
          </a:prstGeom>
          <a:solidFill>
            <a:schemeClr val="accent4">
              <a:lumMod val="60000"/>
              <a:lumOff val="40000"/>
            </a:schemeClr>
          </a:solidFill>
          <a:ln>
            <a:solidFill>
              <a:schemeClr val="accent4">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black"/>
              </a:solidFill>
            </a:endParaRPr>
          </a:p>
        </p:txBody>
      </p:sp>
      <p:sp>
        <p:nvSpPr>
          <p:cNvPr id="27" name="曲折矢印 26"/>
          <p:cNvSpPr/>
          <p:nvPr/>
        </p:nvSpPr>
        <p:spPr>
          <a:xfrm rot="5400000" flipH="1" flipV="1">
            <a:off x="-200694" y="3848834"/>
            <a:ext cx="3378142" cy="2138059"/>
          </a:xfrm>
          <a:prstGeom prst="bentArrow">
            <a:avLst>
              <a:gd name="adj1" fmla="val 34645"/>
              <a:gd name="adj2" fmla="val 25000"/>
              <a:gd name="adj3" fmla="val 25000"/>
              <a:gd name="adj4" fmla="val 43750"/>
            </a:avLst>
          </a:prstGeom>
          <a:solidFill>
            <a:schemeClr val="accent4">
              <a:lumMod val="60000"/>
              <a:lumOff val="40000"/>
            </a:schemeClr>
          </a:solidFill>
          <a:ln>
            <a:solidFill>
              <a:schemeClr val="accent4">
                <a:lumMod val="60000"/>
                <a:lumOff val="4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black"/>
              </a:solidFill>
            </a:endParaRPr>
          </a:p>
        </p:txBody>
      </p:sp>
      <p:sp>
        <p:nvSpPr>
          <p:cNvPr id="28" name="テキスト ボックス 27"/>
          <p:cNvSpPr txBox="1"/>
          <p:nvPr/>
        </p:nvSpPr>
        <p:spPr>
          <a:xfrm>
            <a:off x="714288" y="5705590"/>
            <a:ext cx="1800493" cy="646331"/>
          </a:xfrm>
          <a:prstGeom prst="rect">
            <a:avLst/>
          </a:prstGeom>
          <a:noFill/>
        </p:spPr>
        <p:txBody>
          <a:bodyPr wrap="none" rtlCol="0">
            <a:spAutoFit/>
          </a:bodyPr>
          <a:lstStyle/>
          <a:p>
            <a:r>
              <a:rPr kumimoji="1" lang="ja-JP" altLang="en-US" b="1" dirty="0">
                <a:solidFill>
                  <a:prstClr val="black"/>
                </a:solidFill>
              </a:rPr>
              <a:t>材料設計に</a:t>
            </a:r>
            <a:endParaRPr kumimoji="1" lang="en-US" altLang="ja-JP" b="1" dirty="0">
              <a:solidFill>
                <a:prstClr val="black"/>
              </a:solidFill>
            </a:endParaRPr>
          </a:p>
          <a:p>
            <a:r>
              <a:rPr kumimoji="1" lang="ja-JP" altLang="en-US" b="1" dirty="0">
                <a:solidFill>
                  <a:prstClr val="black"/>
                </a:solidFill>
              </a:rPr>
              <a:t>フィードバック</a:t>
            </a:r>
          </a:p>
        </p:txBody>
      </p:sp>
      <p:sp>
        <p:nvSpPr>
          <p:cNvPr id="30" name="上カーブ矢印 29"/>
          <p:cNvSpPr/>
          <p:nvPr/>
        </p:nvSpPr>
        <p:spPr>
          <a:xfrm>
            <a:off x="2324316" y="2719338"/>
            <a:ext cx="5625192" cy="993155"/>
          </a:xfrm>
          <a:prstGeom prst="curvedUpArrow">
            <a:avLst>
              <a:gd name="adj1" fmla="val 45412"/>
              <a:gd name="adj2" fmla="val 94148"/>
              <a:gd name="adj3" fmla="val 53658"/>
            </a:avLst>
          </a:prstGeom>
          <a:solidFill>
            <a:schemeClr val="accent4">
              <a:lumMod val="60000"/>
              <a:lumOff val="40000"/>
            </a:schemeClr>
          </a:solidFill>
          <a:ln>
            <a:solidFill>
              <a:schemeClr val="accent4">
                <a:lumMod val="60000"/>
                <a:lumOff val="40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black"/>
              </a:solidFill>
            </a:endParaRPr>
          </a:p>
        </p:txBody>
      </p:sp>
      <p:pic>
        <p:nvPicPr>
          <p:cNvPr id="16" name="図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5247" y="1939930"/>
            <a:ext cx="2148042" cy="1208274"/>
          </a:xfrm>
          <a:prstGeom prst="rect">
            <a:avLst/>
          </a:prstGeom>
        </p:spPr>
      </p:pic>
      <p:sp>
        <p:nvSpPr>
          <p:cNvPr id="3" name="左矢印 2"/>
          <p:cNvSpPr/>
          <p:nvPr/>
        </p:nvSpPr>
        <p:spPr>
          <a:xfrm>
            <a:off x="2392433" y="1999910"/>
            <a:ext cx="1504944" cy="992742"/>
          </a:xfrm>
          <a:prstGeom prst="leftArrow">
            <a:avLst>
              <a:gd name="adj1" fmla="val 61867"/>
              <a:gd name="adj2" fmla="val 50000"/>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0000"/>
                </a:solidFill>
                <a:effectLst>
                  <a:outerShdw blurRad="38100" dist="38100" dir="2700000" algn="tl">
                    <a:srgbClr val="000000">
                      <a:alpha val="43137"/>
                    </a:srgbClr>
                  </a:outerShdw>
                </a:effectLst>
              </a:rPr>
              <a:t>研究室</a:t>
            </a:r>
            <a:r>
              <a:rPr kumimoji="1" lang="ja-JP" altLang="en-US" b="1" dirty="0">
                <a:solidFill>
                  <a:prstClr val="black"/>
                </a:solidFill>
              </a:rPr>
              <a:t>で</a:t>
            </a:r>
            <a:endParaRPr kumimoji="1" lang="en-US" altLang="ja-JP" b="1" dirty="0">
              <a:solidFill>
                <a:prstClr val="black"/>
              </a:solidFill>
            </a:endParaRPr>
          </a:p>
          <a:p>
            <a:pPr algn="ctr"/>
            <a:r>
              <a:rPr kumimoji="1" lang="ja-JP" altLang="en-US" b="1" dirty="0">
                <a:solidFill>
                  <a:srgbClr val="C00000"/>
                </a:solidFill>
              </a:rPr>
              <a:t>材料合成</a:t>
            </a:r>
          </a:p>
        </p:txBody>
      </p:sp>
      <p:sp>
        <p:nvSpPr>
          <p:cNvPr id="31" name="テキスト ボックス 30"/>
          <p:cNvSpPr txBox="1"/>
          <p:nvPr/>
        </p:nvSpPr>
        <p:spPr>
          <a:xfrm>
            <a:off x="1769268" y="4858786"/>
            <a:ext cx="1569660" cy="369332"/>
          </a:xfrm>
          <a:prstGeom prst="rect">
            <a:avLst/>
          </a:prstGeom>
          <a:noFill/>
        </p:spPr>
        <p:txBody>
          <a:bodyPr wrap="none" rtlCol="0">
            <a:spAutoFit/>
          </a:bodyPr>
          <a:lstStyle/>
          <a:p>
            <a:r>
              <a:rPr kumimoji="1" lang="ja-JP" altLang="en-US" b="1" dirty="0">
                <a:solidFill>
                  <a:srgbClr val="7030A0"/>
                </a:solidFill>
              </a:rPr>
              <a:t>３次元可視化</a:t>
            </a:r>
          </a:p>
        </p:txBody>
      </p:sp>
      <p:sp>
        <p:nvSpPr>
          <p:cNvPr id="26" name="テキスト ボックス 25"/>
          <p:cNvSpPr txBox="1"/>
          <p:nvPr/>
        </p:nvSpPr>
        <p:spPr>
          <a:xfrm>
            <a:off x="6458624" y="5765037"/>
            <a:ext cx="1800493" cy="646331"/>
          </a:xfrm>
          <a:prstGeom prst="rect">
            <a:avLst/>
          </a:prstGeom>
          <a:noFill/>
        </p:spPr>
        <p:txBody>
          <a:bodyPr wrap="none" rtlCol="0">
            <a:spAutoFit/>
          </a:bodyPr>
          <a:lstStyle/>
          <a:p>
            <a:r>
              <a:rPr kumimoji="1" lang="ja-JP" altLang="en-US" b="1" dirty="0">
                <a:solidFill>
                  <a:prstClr val="black"/>
                </a:solidFill>
              </a:rPr>
              <a:t>材料情報統合</a:t>
            </a:r>
            <a:endParaRPr kumimoji="1" lang="en-US" altLang="ja-JP" b="1" dirty="0">
              <a:solidFill>
                <a:prstClr val="black"/>
              </a:solidFill>
            </a:endParaRPr>
          </a:p>
          <a:p>
            <a:r>
              <a:rPr kumimoji="1" lang="ja-JP" altLang="en-US" b="1" dirty="0">
                <a:solidFill>
                  <a:prstClr val="black"/>
                </a:solidFill>
              </a:rPr>
              <a:t>システムで解析</a:t>
            </a:r>
          </a:p>
        </p:txBody>
      </p:sp>
      <p:sp>
        <p:nvSpPr>
          <p:cNvPr id="37" name="テキスト ボックス 36"/>
          <p:cNvSpPr txBox="1"/>
          <p:nvPr/>
        </p:nvSpPr>
        <p:spPr>
          <a:xfrm>
            <a:off x="6313825" y="4920442"/>
            <a:ext cx="1846980" cy="707886"/>
          </a:xfrm>
          <a:prstGeom prst="rect">
            <a:avLst/>
          </a:prstGeom>
          <a:noFill/>
        </p:spPr>
        <p:txBody>
          <a:bodyPr wrap="none" rtlCol="0">
            <a:spAutoFit/>
          </a:bodyPr>
          <a:lstStyle/>
          <a:p>
            <a:r>
              <a:rPr lang="ja-JP" altLang="en-US" sz="2000" b="1" dirty="0">
                <a:solidFill>
                  <a:srgbClr val="7030A0"/>
                </a:solidFill>
              </a:rPr>
              <a:t>先端電子</a:t>
            </a:r>
            <a:endParaRPr lang="en-US" altLang="ja-JP" sz="2000" b="1" dirty="0">
              <a:solidFill>
                <a:srgbClr val="7030A0"/>
              </a:solidFill>
            </a:endParaRPr>
          </a:p>
          <a:p>
            <a:r>
              <a:rPr lang="ja-JP" altLang="en-US" sz="2000" b="1" dirty="0">
                <a:solidFill>
                  <a:srgbClr val="7030A0"/>
                </a:solidFill>
              </a:rPr>
              <a:t>顕微鏡群</a:t>
            </a:r>
            <a:r>
              <a:rPr lang="en-US" altLang="ja-JP" sz="2000" b="1" dirty="0">
                <a:solidFill>
                  <a:srgbClr val="7030A0"/>
                </a:solidFill>
              </a:rPr>
              <a:t>(TEM)</a:t>
            </a:r>
          </a:p>
        </p:txBody>
      </p:sp>
      <p:pic>
        <p:nvPicPr>
          <p:cNvPr id="9" name="図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04567" y="5080037"/>
            <a:ext cx="1090599" cy="1559447"/>
          </a:xfrm>
          <a:prstGeom prst="rect">
            <a:avLst/>
          </a:prstGeom>
        </p:spPr>
      </p:pic>
      <p:sp>
        <p:nvSpPr>
          <p:cNvPr id="18" name="テキスト ボックス 17"/>
          <p:cNvSpPr txBox="1"/>
          <p:nvPr/>
        </p:nvSpPr>
        <p:spPr>
          <a:xfrm>
            <a:off x="3256876" y="4079378"/>
            <a:ext cx="2492990" cy="369332"/>
          </a:xfrm>
          <a:prstGeom prst="rect">
            <a:avLst/>
          </a:prstGeom>
          <a:solidFill>
            <a:schemeClr val="accent4">
              <a:lumMod val="40000"/>
              <a:lumOff val="60000"/>
            </a:schemeClr>
          </a:solidFill>
          <a:ln>
            <a:noFill/>
          </a:ln>
          <a:effectLst>
            <a:outerShdw blurRad="190500" dist="381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kumimoji="1" lang="ja-JP" altLang="en-US" b="1" dirty="0">
                <a:solidFill>
                  <a:srgbClr val="C00000"/>
                </a:solidFill>
                <a:effectLst>
                  <a:outerShdw blurRad="38100" dist="38100" dir="2700000" algn="tl">
                    <a:srgbClr val="000000">
                      <a:alpha val="43137"/>
                    </a:srgbClr>
                  </a:outerShdw>
                </a:effectLst>
              </a:rPr>
              <a:t>名大キャンパスエリア</a:t>
            </a:r>
          </a:p>
        </p:txBody>
      </p:sp>
      <p:pic>
        <p:nvPicPr>
          <p:cNvPr id="24" name="図 23"/>
          <p:cNvPicPr>
            <a:picLocks noChangeAspect="1"/>
          </p:cNvPicPr>
          <p:nvPr/>
        </p:nvPicPr>
        <p:blipFill>
          <a:blip r:embed="rId8"/>
          <a:stretch>
            <a:fillRect/>
          </a:stretch>
        </p:blipFill>
        <p:spPr>
          <a:xfrm>
            <a:off x="2397275" y="5226999"/>
            <a:ext cx="2786814" cy="1447528"/>
          </a:xfrm>
          <a:prstGeom prst="rect">
            <a:avLst/>
          </a:prstGeom>
        </p:spPr>
      </p:pic>
      <p:sp>
        <p:nvSpPr>
          <p:cNvPr id="23" name="正方形/長方形 22"/>
          <p:cNvSpPr/>
          <p:nvPr/>
        </p:nvSpPr>
        <p:spPr>
          <a:xfrm>
            <a:off x="-2" y="-2698"/>
            <a:ext cx="9144001" cy="681571"/>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ja-JP" altLang="en-US" sz="2400" dirty="0">
                <a:solidFill>
                  <a:schemeClr val="bg1"/>
                </a:solidFill>
                <a:latin typeface="ＭＳ 明朝" panose="02020609040205080304" pitchFamily="17" charset="-128"/>
                <a:ea typeface="ＭＳ 明朝" panose="02020609040205080304" pitchFamily="17" charset="-128"/>
              </a:rPr>
              <a:t>新世代型モノづくり産業プラットフォーム</a:t>
            </a:r>
            <a:endParaRPr kumimoji="1" lang="en-US" altLang="ja-JP" sz="2400" dirty="0">
              <a:solidFill>
                <a:schemeClr val="bg1"/>
              </a:solidFill>
              <a:latin typeface="ＭＳ 明朝" panose="02020609040205080304" pitchFamily="17" charset="-128"/>
              <a:ea typeface="ＭＳ 明朝" panose="02020609040205080304" pitchFamily="17" charset="-128"/>
            </a:endParaRPr>
          </a:p>
        </p:txBody>
      </p:sp>
    </p:spTree>
    <p:custDataLst>
      <p:tags r:id="rId1"/>
    </p:custDataLst>
    <p:extLst>
      <p:ext uri="{BB962C8B-B14F-4D97-AF65-F5344CB8AC3E}">
        <p14:creationId xmlns:p14="http://schemas.microsoft.com/office/powerpoint/2010/main" val="2715881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4497217-1DBE-4A2B-8FAE-94F3556EBA70}"/>
              </a:ext>
            </a:extLst>
          </p:cNvPr>
          <p:cNvSpPr/>
          <p:nvPr/>
        </p:nvSpPr>
        <p:spPr>
          <a:xfrm>
            <a:off x="-2" y="-2698"/>
            <a:ext cx="9144001" cy="681571"/>
          </a:xfrm>
          <a:prstGeom prst="rect">
            <a:avLst/>
          </a:prstGeom>
          <a:solidFill>
            <a:schemeClr val="bg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kumimoji="1" lang="ja-JP" altLang="en-US" sz="2400" dirty="0">
                <a:solidFill>
                  <a:schemeClr val="bg1"/>
                </a:solidFill>
                <a:latin typeface="ＭＳ 明朝" panose="02020609040205080304" pitchFamily="17" charset="-128"/>
                <a:ea typeface="ＭＳ 明朝" panose="02020609040205080304" pitchFamily="17" charset="-128"/>
              </a:rPr>
              <a:t>構成</a:t>
            </a:r>
            <a:endParaRPr kumimoji="1" lang="en-US" altLang="ja-JP" sz="2400" dirty="0">
              <a:solidFill>
                <a:schemeClr val="bg1"/>
              </a:solidFill>
              <a:latin typeface="ＭＳ 明朝" panose="02020609040205080304" pitchFamily="17" charset="-128"/>
              <a:ea typeface="ＭＳ 明朝" panose="02020609040205080304" pitchFamily="17" charset="-128"/>
            </a:endParaRPr>
          </a:p>
        </p:txBody>
      </p:sp>
      <p:sp>
        <p:nvSpPr>
          <p:cNvPr id="5" name="テキスト ボックス 4">
            <a:extLst>
              <a:ext uri="{FF2B5EF4-FFF2-40B4-BE49-F238E27FC236}">
                <a16:creationId xmlns:a16="http://schemas.microsoft.com/office/drawing/2014/main" id="{27DA7EEC-D1D5-4BED-88F1-58F4C88BBB3A}"/>
              </a:ext>
            </a:extLst>
          </p:cNvPr>
          <p:cNvSpPr txBox="1"/>
          <p:nvPr/>
        </p:nvSpPr>
        <p:spPr>
          <a:xfrm>
            <a:off x="1304180" y="2321004"/>
            <a:ext cx="6766468" cy="2708434"/>
          </a:xfrm>
          <a:prstGeom prst="rect">
            <a:avLst/>
          </a:prstGeom>
          <a:noFill/>
        </p:spPr>
        <p:txBody>
          <a:bodyPr wrap="none" rtlCol="0">
            <a:spAutoFit/>
          </a:bodyPr>
          <a:lstStyle/>
          <a:p>
            <a:pPr marL="571500" indent="-571500">
              <a:spcBef>
                <a:spcPts val="1800"/>
              </a:spcBef>
              <a:buFont typeface="Arial" panose="020B0604020202020204" pitchFamily="34" charset="0"/>
              <a:buChar char="•"/>
            </a:pPr>
            <a:r>
              <a:rPr lang="ja-JP" altLang="en-US" sz="3600" dirty="0"/>
              <a:t>プロジェクトの概要</a:t>
            </a:r>
            <a:endParaRPr lang="en-US" altLang="ja-JP" sz="3600" dirty="0"/>
          </a:p>
          <a:p>
            <a:pPr marL="571500" indent="-571500">
              <a:spcBef>
                <a:spcPts val="1800"/>
              </a:spcBef>
              <a:buFont typeface="Arial" panose="020B0604020202020204" pitchFamily="34" charset="0"/>
              <a:buChar char="•"/>
            </a:pPr>
            <a:r>
              <a:rPr kumimoji="1" lang="ja-JP" altLang="en-US" sz="3600" dirty="0"/>
              <a:t>あいち</a:t>
            </a:r>
            <a:r>
              <a:rPr lang="ja-JP" altLang="en-US" sz="3600" dirty="0"/>
              <a:t>ＳＲ</a:t>
            </a:r>
            <a:r>
              <a:rPr kumimoji="1" lang="ja-JP" altLang="en-US" sz="3600" dirty="0"/>
              <a:t>の概要</a:t>
            </a:r>
            <a:endParaRPr kumimoji="1" lang="en-US" altLang="ja-JP" sz="3600" dirty="0"/>
          </a:p>
          <a:p>
            <a:pPr marL="571500" indent="-571500">
              <a:spcBef>
                <a:spcPts val="1800"/>
              </a:spcBef>
              <a:buFont typeface="Arial" panose="020B0604020202020204" pitchFamily="34" charset="0"/>
              <a:buChar char="•"/>
            </a:pPr>
            <a:r>
              <a:rPr lang="ja-JP" altLang="en-US" sz="3600" dirty="0"/>
              <a:t>あいちＳＲでの</a:t>
            </a:r>
            <a:r>
              <a:rPr lang="en-US" altLang="ja-JP" sz="3600" dirty="0"/>
              <a:t>2D/3D XAFS</a:t>
            </a:r>
            <a:r>
              <a:rPr lang="ja-JP" altLang="en-US" sz="3600" dirty="0"/>
              <a:t>測定</a:t>
            </a:r>
            <a:br>
              <a:rPr lang="en-US" altLang="ja-JP" sz="3600" dirty="0"/>
            </a:br>
            <a:r>
              <a:rPr lang="en-US" altLang="ja-JP" sz="3200" dirty="0">
                <a:solidFill>
                  <a:schemeClr val="accent4">
                    <a:lumMod val="75000"/>
                  </a:schemeClr>
                </a:solidFill>
              </a:rPr>
              <a:t>(</a:t>
            </a:r>
            <a:r>
              <a:rPr lang="ja-JP" altLang="en-US" sz="3200" dirty="0">
                <a:solidFill>
                  <a:schemeClr val="accent4">
                    <a:lumMod val="75000"/>
                  </a:schemeClr>
                </a:solidFill>
              </a:rPr>
              <a:t>多数試料、短時間測定</a:t>
            </a:r>
            <a:r>
              <a:rPr lang="en-US" altLang="ja-JP" sz="3200" dirty="0">
                <a:solidFill>
                  <a:schemeClr val="accent4">
                    <a:lumMod val="75000"/>
                  </a:schemeClr>
                </a:solidFill>
              </a:rPr>
              <a:t>)</a:t>
            </a:r>
          </a:p>
        </p:txBody>
      </p:sp>
    </p:spTree>
    <p:extLst>
      <p:ext uri="{BB962C8B-B14F-4D97-AF65-F5344CB8AC3E}">
        <p14:creationId xmlns:p14="http://schemas.microsoft.com/office/powerpoint/2010/main" val="2377607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288" y="907685"/>
            <a:ext cx="9194801" cy="5534025"/>
          </a:xfrm>
          <a:prstGeom prst="rect">
            <a:avLst/>
          </a:prstGeom>
          <a:noFill/>
          <a:ln w="9525">
            <a:noFill/>
            <a:miter lim="800000"/>
            <a:headEnd/>
            <a:tailEnd/>
          </a:ln>
        </p:spPr>
      </p:pic>
      <p:sp>
        <p:nvSpPr>
          <p:cNvPr id="13315" name="Line 3"/>
          <p:cNvSpPr>
            <a:spLocks noChangeAspect="1" noChangeShapeType="1"/>
          </p:cNvSpPr>
          <p:nvPr/>
        </p:nvSpPr>
        <p:spPr bwMode="auto">
          <a:xfrm rot="3864137" flipV="1">
            <a:off x="2050256" y="1845104"/>
            <a:ext cx="1587" cy="431800"/>
          </a:xfrm>
          <a:prstGeom prst="line">
            <a:avLst/>
          </a:prstGeom>
          <a:noFill/>
          <a:ln w="19050">
            <a:solidFill>
              <a:srgbClr val="FF3399"/>
            </a:solidFill>
            <a:round/>
            <a:headEnd/>
            <a:tailEnd type="triangle" w="med" len="med"/>
          </a:ln>
        </p:spPr>
        <p:txBody>
          <a:bodyPr/>
          <a:lstStyle/>
          <a:p>
            <a:endParaRPr lang="ja-JP" altLang="en-US"/>
          </a:p>
        </p:txBody>
      </p:sp>
      <p:sp>
        <p:nvSpPr>
          <p:cNvPr id="13316" name="Text Box 4"/>
          <p:cNvSpPr txBox="1">
            <a:spLocks noChangeAspect="1" noChangeArrowheads="1"/>
          </p:cNvSpPr>
          <p:nvPr/>
        </p:nvSpPr>
        <p:spPr bwMode="auto">
          <a:xfrm>
            <a:off x="1333500" y="1742710"/>
            <a:ext cx="1379538" cy="431800"/>
          </a:xfrm>
          <a:prstGeom prst="rect">
            <a:avLst/>
          </a:prstGeom>
          <a:noFill/>
          <a:ln w="9525">
            <a:noFill/>
            <a:miter lim="800000"/>
            <a:headEnd/>
            <a:tailEnd/>
          </a:ln>
        </p:spPr>
        <p:txBody>
          <a:bodyPr/>
          <a:lstStyle/>
          <a:p>
            <a:pPr>
              <a:spcBef>
                <a:spcPct val="50000"/>
              </a:spcBef>
            </a:pPr>
            <a:r>
              <a:rPr lang="ja-JP" altLang="en-US" sz="1200">
                <a:solidFill>
                  <a:schemeClr val="bg1"/>
                </a:solidFill>
                <a:latin typeface="Times New Roman" pitchFamily="18" charset="0"/>
                <a:ea typeface="ＭＳ Ｐゴシック" charset="-128"/>
              </a:rPr>
              <a:t>名古屋市街</a:t>
            </a:r>
          </a:p>
        </p:txBody>
      </p:sp>
      <p:sp>
        <p:nvSpPr>
          <p:cNvPr id="13317" name="Rectangle 5"/>
          <p:cNvSpPr>
            <a:spLocks noChangeAspect="1" noChangeArrowheads="1"/>
          </p:cNvSpPr>
          <p:nvPr/>
        </p:nvSpPr>
        <p:spPr bwMode="auto">
          <a:xfrm>
            <a:off x="4446588" y="1574435"/>
            <a:ext cx="1822450" cy="547687"/>
          </a:xfrm>
          <a:prstGeom prst="rect">
            <a:avLst/>
          </a:prstGeom>
          <a:noFill/>
          <a:ln w="9525">
            <a:noFill/>
            <a:miter lim="800000"/>
            <a:headEnd/>
            <a:tailEnd/>
          </a:ln>
        </p:spPr>
        <p:txBody>
          <a:bodyPr wrap="none"/>
          <a:lstStyle/>
          <a:p>
            <a:r>
              <a:rPr lang="ja-JP" altLang="en-US" sz="3000" b="1">
                <a:solidFill>
                  <a:schemeClr val="bg1"/>
                </a:solidFill>
                <a:latin typeface="Times New Roman" pitchFamily="18" charset="0"/>
                <a:ea typeface="ＭＳ Ｐゴシック" charset="-128"/>
              </a:rPr>
              <a:t>知の拠点</a:t>
            </a:r>
          </a:p>
        </p:txBody>
      </p:sp>
      <p:sp>
        <p:nvSpPr>
          <p:cNvPr id="13318" name="Text Box 6"/>
          <p:cNvSpPr txBox="1">
            <a:spLocks noChangeAspect="1" noChangeArrowheads="1"/>
          </p:cNvSpPr>
          <p:nvPr/>
        </p:nvSpPr>
        <p:spPr bwMode="auto">
          <a:xfrm>
            <a:off x="4427538" y="1555384"/>
            <a:ext cx="1800225" cy="566737"/>
          </a:xfrm>
          <a:prstGeom prst="rect">
            <a:avLst/>
          </a:prstGeom>
          <a:noFill/>
          <a:ln w="9525">
            <a:noFill/>
            <a:miter lim="800000"/>
            <a:headEnd/>
            <a:tailEnd/>
          </a:ln>
        </p:spPr>
        <p:txBody>
          <a:bodyPr/>
          <a:lstStyle/>
          <a:p>
            <a:pPr>
              <a:spcBef>
                <a:spcPct val="50000"/>
              </a:spcBef>
            </a:pPr>
            <a:r>
              <a:rPr lang="ja-JP" altLang="en-US" sz="3000" b="1" dirty="0">
                <a:solidFill>
                  <a:srgbClr val="FF3399"/>
                </a:solidFill>
                <a:latin typeface="Times New Roman" pitchFamily="18" charset="0"/>
                <a:ea typeface="ＭＳ Ｐゴシック" charset="-128"/>
              </a:rPr>
              <a:t>知の拠点</a:t>
            </a:r>
          </a:p>
        </p:txBody>
      </p:sp>
      <p:sp>
        <p:nvSpPr>
          <p:cNvPr id="13319" name="Text Box 7"/>
          <p:cNvSpPr txBox="1">
            <a:spLocks noChangeAspect="1" noChangeArrowheads="1"/>
          </p:cNvSpPr>
          <p:nvPr/>
        </p:nvSpPr>
        <p:spPr bwMode="auto">
          <a:xfrm>
            <a:off x="6366571" y="3359474"/>
            <a:ext cx="922750" cy="315223"/>
          </a:xfrm>
          <a:prstGeom prst="rect">
            <a:avLst/>
          </a:prstGeom>
          <a:solidFill>
            <a:schemeClr val="bg1"/>
          </a:solidFill>
          <a:ln w="19050">
            <a:solidFill>
              <a:srgbClr val="FF9933"/>
            </a:solidFill>
            <a:miter lim="800000"/>
            <a:headEnd/>
            <a:tailEnd/>
          </a:ln>
        </p:spPr>
        <p:txBody>
          <a:bodyPr/>
          <a:lstStyle/>
          <a:p>
            <a:pPr algn="ctr">
              <a:lnSpc>
                <a:spcPts val="1600"/>
              </a:lnSpc>
              <a:spcBef>
                <a:spcPct val="50000"/>
              </a:spcBef>
            </a:pPr>
            <a:r>
              <a:rPr lang="ja-JP" altLang="en-US" sz="1300" dirty="0">
                <a:latin typeface="Times New Roman" pitchFamily="18" charset="0"/>
                <a:ea typeface="ＭＳ Ｐゴシック" charset="-128"/>
              </a:rPr>
              <a:t>あいち</a:t>
            </a:r>
            <a:r>
              <a:rPr lang="en-US" altLang="ja-JP" sz="1300" dirty="0">
                <a:latin typeface="Times New Roman" pitchFamily="18" charset="0"/>
                <a:ea typeface="ＭＳ Ｐゴシック" charset="-128"/>
              </a:rPr>
              <a:t>SR</a:t>
            </a:r>
            <a:endParaRPr lang="ja-JP" altLang="en-US" sz="1300" dirty="0">
              <a:solidFill>
                <a:schemeClr val="tx1"/>
              </a:solidFill>
              <a:latin typeface="Times New Roman" pitchFamily="18" charset="0"/>
              <a:ea typeface="ＭＳ Ｐゴシック" charset="-128"/>
            </a:endParaRPr>
          </a:p>
        </p:txBody>
      </p:sp>
      <p:sp>
        <p:nvSpPr>
          <p:cNvPr id="13320" name="Text Box 8"/>
          <p:cNvSpPr txBox="1">
            <a:spLocks noChangeAspect="1" noChangeArrowheads="1"/>
          </p:cNvSpPr>
          <p:nvPr/>
        </p:nvSpPr>
        <p:spPr bwMode="auto">
          <a:xfrm>
            <a:off x="53975" y="1987185"/>
            <a:ext cx="1392238" cy="446087"/>
          </a:xfrm>
          <a:prstGeom prst="rect">
            <a:avLst/>
          </a:prstGeom>
          <a:solidFill>
            <a:schemeClr val="bg1"/>
          </a:solidFill>
          <a:ln w="9525">
            <a:solidFill>
              <a:schemeClr val="accent2"/>
            </a:solidFill>
            <a:miter lim="800000"/>
            <a:headEnd/>
            <a:tailEnd/>
          </a:ln>
        </p:spPr>
        <p:txBody>
          <a:bodyPr/>
          <a:lstStyle/>
          <a:p>
            <a:pPr>
              <a:spcBef>
                <a:spcPct val="50000"/>
              </a:spcBef>
            </a:pPr>
            <a:r>
              <a:rPr lang="ja-JP" altLang="en-US" sz="1100">
                <a:solidFill>
                  <a:schemeClr val="tx1"/>
                </a:solidFill>
                <a:latin typeface="Times New Roman" pitchFamily="18" charset="0"/>
                <a:ea typeface="ＭＳ Ｐゴシック" charset="-128"/>
              </a:rPr>
              <a:t>東部丘稜線（リニモ）</a:t>
            </a:r>
          </a:p>
          <a:p>
            <a:r>
              <a:rPr lang="ja-JP" altLang="en-US" sz="1100">
                <a:solidFill>
                  <a:schemeClr val="tx1"/>
                </a:solidFill>
                <a:latin typeface="Times New Roman" pitchFamily="18" charset="0"/>
                <a:ea typeface="ＭＳ Ｐゴシック" charset="-128"/>
              </a:rPr>
              <a:t>陶磁資料館南駅</a:t>
            </a:r>
          </a:p>
        </p:txBody>
      </p:sp>
      <p:sp>
        <p:nvSpPr>
          <p:cNvPr id="13321" name="Text Box 9"/>
          <p:cNvSpPr txBox="1">
            <a:spLocks noChangeArrowheads="1"/>
          </p:cNvSpPr>
          <p:nvPr/>
        </p:nvSpPr>
        <p:spPr bwMode="auto">
          <a:xfrm>
            <a:off x="3491880" y="2565035"/>
            <a:ext cx="2700000" cy="431800"/>
          </a:xfrm>
          <a:prstGeom prst="rect">
            <a:avLst/>
          </a:prstGeom>
          <a:noFill/>
          <a:ln w="9525">
            <a:noFill/>
            <a:miter lim="800000"/>
            <a:headEnd/>
            <a:tailEnd/>
          </a:ln>
        </p:spPr>
        <p:txBody>
          <a:bodyPr/>
          <a:lstStyle/>
          <a:p>
            <a:pPr algn="ctr">
              <a:lnSpc>
                <a:spcPts val="1600"/>
              </a:lnSpc>
              <a:spcBef>
                <a:spcPts val="0"/>
              </a:spcBef>
            </a:pPr>
            <a:r>
              <a:rPr lang="ja-JP" altLang="en-US" sz="1300" b="1" dirty="0">
                <a:solidFill>
                  <a:schemeClr val="bg1"/>
                </a:solidFill>
                <a:latin typeface="Times New Roman" pitchFamily="18" charset="0"/>
                <a:ea typeface="ＭＳ Ｐゴシック" charset="-128"/>
              </a:rPr>
              <a:t>あいち産業科学技術総合センター</a:t>
            </a:r>
            <a:endParaRPr lang="en-US" altLang="ja-JP" sz="1300" b="1" dirty="0">
              <a:solidFill>
                <a:schemeClr val="bg1"/>
              </a:solidFill>
              <a:latin typeface="Times New Roman" pitchFamily="18" charset="0"/>
              <a:ea typeface="ＭＳ Ｐゴシック" charset="-128"/>
            </a:endParaRPr>
          </a:p>
        </p:txBody>
      </p:sp>
      <p:sp>
        <p:nvSpPr>
          <p:cNvPr id="10" name="正方形/長方形 9"/>
          <p:cNvSpPr/>
          <p:nvPr/>
        </p:nvSpPr>
        <p:spPr>
          <a:xfrm>
            <a:off x="-2" y="-2698"/>
            <a:ext cx="9144001" cy="681571"/>
          </a:xfrm>
          <a:prstGeom prst="rect">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ja-JP" altLang="en-US" sz="2400" dirty="0">
                <a:solidFill>
                  <a:schemeClr val="bg1"/>
                </a:solidFill>
                <a:latin typeface="ＭＳ 明朝" panose="02020609040205080304" pitchFamily="17" charset="-128"/>
                <a:ea typeface="ＭＳ 明朝" panose="02020609040205080304" pitchFamily="17" charset="-128"/>
              </a:rPr>
              <a:t>知の拠点 </a:t>
            </a:r>
            <a:r>
              <a:rPr lang="en-US" altLang="ja-JP" sz="2400" dirty="0">
                <a:solidFill>
                  <a:schemeClr val="bg1"/>
                </a:solidFill>
                <a:latin typeface="ＭＳ 明朝" panose="02020609040205080304" pitchFamily="17" charset="-128"/>
                <a:ea typeface="ＭＳ 明朝" panose="02020609040205080304" pitchFamily="17" charset="-128"/>
              </a:rPr>
              <a:t>/ </a:t>
            </a:r>
            <a:r>
              <a:rPr lang="ja-JP" altLang="en-US" sz="2400" dirty="0">
                <a:solidFill>
                  <a:schemeClr val="bg1"/>
                </a:solidFill>
                <a:latin typeface="ＭＳ 明朝" panose="02020609040205080304" pitchFamily="17" charset="-128"/>
                <a:ea typeface="ＭＳ 明朝" panose="02020609040205080304" pitchFamily="17" charset="-128"/>
              </a:rPr>
              <a:t>あいち</a:t>
            </a:r>
            <a:r>
              <a:rPr lang="en-US" altLang="ja-JP" sz="2400" dirty="0">
                <a:solidFill>
                  <a:schemeClr val="bg1"/>
                </a:solidFill>
                <a:latin typeface="ＭＳ 明朝" panose="02020609040205080304" pitchFamily="17" charset="-128"/>
                <a:ea typeface="ＭＳ 明朝" panose="02020609040205080304" pitchFamily="17" charset="-128"/>
              </a:rPr>
              <a:t>SR</a:t>
            </a:r>
          </a:p>
        </p:txBody>
      </p:sp>
    </p:spTree>
    <p:extLst>
      <p:ext uri="{BB962C8B-B14F-4D97-AF65-F5344CB8AC3E}">
        <p14:creationId xmlns:p14="http://schemas.microsoft.com/office/powerpoint/2010/main" val="3074032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4"/>
          <p:cNvPicPr>
            <a:picLocks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9510" y="1103270"/>
            <a:ext cx="7305675" cy="4519613"/>
          </a:xfrm>
          <a:prstGeom prst="rect">
            <a:avLst/>
          </a:prstGeom>
          <a:noFill/>
          <a:ln w="9525">
            <a:noFill/>
            <a:miter lim="800000"/>
            <a:headEnd/>
            <a:tailEnd/>
          </a:ln>
        </p:spPr>
      </p:pic>
      <p:sp>
        <p:nvSpPr>
          <p:cNvPr id="4" name="正方形/長方形 3"/>
          <p:cNvSpPr/>
          <p:nvPr/>
        </p:nvSpPr>
        <p:spPr>
          <a:xfrm>
            <a:off x="-2" y="-2698"/>
            <a:ext cx="9144001" cy="681571"/>
          </a:xfrm>
          <a:prstGeom prst="rect">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ja-JP" altLang="en-US" sz="2400" dirty="0">
                <a:solidFill>
                  <a:schemeClr val="bg1"/>
                </a:solidFill>
                <a:latin typeface="ＭＳ 明朝" panose="02020609040205080304" pitchFamily="17" charset="-128"/>
                <a:ea typeface="ＭＳ 明朝" panose="02020609040205080304" pitchFamily="17" charset="-128"/>
              </a:rPr>
              <a:t>知の拠点 </a:t>
            </a:r>
            <a:r>
              <a:rPr lang="en-US" altLang="ja-JP" sz="2400" dirty="0">
                <a:solidFill>
                  <a:schemeClr val="bg1"/>
                </a:solidFill>
                <a:latin typeface="ＭＳ 明朝" panose="02020609040205080304" pitchFamily="17" charset="-128"/>
                <a:ea typeface="ＭＳ 明朝" panose="02020609040205080304" pitchFamily="17" charset="-128"/>
              </a:rPr>
              <a:t>/ </a:t>
            </a:r>
            <a:r>
              <a:rPr lang="ja-JP" altLang="en-US" sz="2400" dirty="0">
                <a:solidFill>
                  <a:schemeClr val="bg1"/>
                </a:solidFill>
                <a:latin typeface="ＭＳ 明朝" panose="02020609040205080304" pitchFamily="17" charset="-128"/>
                <a:ea typeface="ＭＳ 明朝" panose="02020609040205080304" pitchFamily="17" charset="-128"/>
              </a:rPr>
              <a:t>あいち</a:t>
            </a:r>
            <a:r>
              <a:rPr lang="en-US" altLang="ja-JP" sz="2400" dirty="0">
                <a:solidFill>
                  <a:schemeClr val="bg1"/>
                </a:solidFill>
                <a:latin typeface="ＭＳ 明朝" panose="02020609040205080304" pitchFamily="17" charset="-128"/>
                <a:ea typeface="ＭＳ 明朝" panose="02020609040205080304" pitchFamily="17" charset="-128"/>
              </a:rPr>
              <a:t>SR</a:t>
            </a:r>
          </a:p>
        </p:txBody>
      </p:sp>
      <p:pic>
        <p:nvPicPr>
          <p:cNvPr id="5" name="図 4">
            <a:extLst>
              <a:ext uri="{FF2B5EF4-FFF2-40B4-BE49-F238E27FC236}">
                <a16:creationId xmlns:a16="http://schemas.microsoft.com/office/drawing/2014/main" id="{59FC5C51-581C-4E50-9C77-55CA5B12A7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52347" y="4535339"/>
            <a:ext cx="4873475" cy="1837667"/>
          </a:xfrm>
          <a:prstGeom prst="rect">
            <a:avLst/>
          </a:prstGeom>
        </p:spPr>
      </p:pic>
      <p:sp>
        <p:nvSpPr>
          <p:cNvPr id="2" name="テキスト ボックス 1">
            <a:extLst>
              <a:ext uri="{FF2B5EF4-FFF2-40B4-BE49-F238E27FC236}">
                <a16:creationId xmlns:a16="http://schemas.microsoft.com/office/drawing/2014/main" id="{9801DB9D-F6FD-4CA1-A95B-C5AAF7ED5A80}"/>
              </a:ext>
            </a:extLst>
          </p:cNvPr>
          <p:cNvSpPr txBox="1"/>
          <p:nvPr/>
        </p:nvSpPr>
        <p:spPr>
          <a:xfrm>
            <a:off x="418178" y="5726675"/>
            <a:ext cx="3147015" cy="646331"/>
          </a:xfrm>
          <a:prstGeom prst="rect">
            <a:avLst/>
          </a:prstGeom>
          <a:noFill/>
        </p:spPr>
        <p:txBody>
          <a:bodyPr wrap="none" rtlCol="0">
            <a:spAutoFit/>
          </a:bodyPr>
          <a:lstStyle/>
          <a:p>
            <a:r>
              <a:rPr kumimoji="1" lang="en-US" altLang="ja-JP" dirty="0"/>
              <a:t>1</a:t>
            </a:r>
            <a:r>
              <a:rPr kumimoji="1" lang="ja-JP" altLang="en-US" dirty="0"/>
              <a:t>辺</a:t>
            </a:r>
            <a:r>
              <a:rPr kumimoji="1" lang="en-US" altLang="ja-JP" dirty="0"/>
              <a:t>50m</a:t>
            </a:r>
            <a:r>
              <a:rPr kumimoji="1" lang="ja-JP" altLang="en-US" dirty="0"/>
              <a:t>のホールに設置された</a:t>
            </a:r>
            <a:endParaRPr kumimoji="1" lang="en-US" altLang="ja-JP" dirty="0"/>
          </a:p>
          <a:p>
            <a:r>
              <a:rPr lang="ja-JP" altLang="en-US" dirty="0"/>
              <a:t>周長</a:t>
            </a:r>
            <a:r>
              <a:rPr lang="en-US" altLang="ja-JP" dirty="0"/>
              <a:t>72m</a:t>
            </a:r>
            <a:r>
              <a:rPr lang="ja-JP" altLang="en-US" dirty="0"/>
              <a:t>のシンクロトロン光源</a:t>
            </a:r>
            <a:endParaRPr kumimoji="1" lang="ja-JP" altLang="en-US" dirty="0"/>
          </a:p>
        </p:txBody>
      </p:sp>
    </p:spTree>
    <p:extLst>
      <p:ext uri="{BB962C8B-B14F-4D97-AF65-F5344CB8AC3E}">
        <p14:creationId xmlns:p14="http://schemas.microsoft.com/office/powerpoint/2010/main" val="153803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5"/>
          <p:cNvSpPr txBox="1">
            <a:spLocks noChangeArrowheads="1"/>
          </p:cNvSpPr>
          <p:nvPr/>
        </p:nvSpPr>
        <p:spPr bwMode="auto">
          <a:xfrm>
            <a:off x="552075" y="1092763"/>
            <a:ext cx="3455988" cy="3403600"/>
          </a:xfrm>
          <a:prstGeom prst="rect">
            <a:avLst/>
          </a:prstGeom>
          <a:solidFill>
            <a:schemeClr val="bg1"/>
          </a:solidFill>
          <a:ln w="25400" algn="ctr">
            <a:solidFill>
              <a:srgbClr val="F79646"/>
            </a:solidFill>
            <a:miter lim="800000"/>
            <a:headEnd/>
            <a:tailEnd/>
          </a:ln>
        </p:spPr>
        <p:txBody>
          <a:bodyPr lIns="91399" tIns="45697" rIns="91399" bIns="45697">
            <a:spAutoFit/>
          </a:bodyPr>
          <a:lstStyle/>
          <a:p>
            <a:r>
              <a:rPr lang="ja-JP" altLang="en-US" sz="2400">
                <a:solidFill>
                  <a:srgbClr val="0000FF"/>
                </a:solidFill>
                <a:latin typeface="ＭＳ Ｐゴシック" charset="-128"/>
                <a:ea typeface="ＭＳ Ｐゴシック" charset="-128"/>
              </a:rPr>
              <a:t>蓄積エネルギー：</a:t>
            </a:r>
            <a:r>
              <a:rPr lang="en-US" altLang="ja-JP" sz="2400">
                <a:solidFill>
                  <a:srgbClr val="0000FF"/>
                </a:solidFill>
                <a:latin typeface="ＭＳ Ｐゴシック" charset="-128"/>
                <a:ea typeface="ＭＳ Ｐゴシック" charset="-128"/>
              </a:rPr>
              <a:t>1.2GeV</a:t>
            </a:r>
          </a:p>
          <a:p>
            <a:r>
              <a:rPr lang="ja-JP" altLang="en-US" sz="2400">
                <a:solidFill>
                  <a:srgbClr val="000000"/>
                </a:solidFill>
                <a:latin typeface="ＭＳ Ｐゴシック" charset="-128"/>
                <a:ea typeface="ＭＳ Ｐゴシック" charset="-128"/>
              </a:rPr>
              <a:t>　　蓄積電流：</a:t>
            </a:r>
            <a:r>
              <a:rPr lang="en-US" altLang="ja-JP" sz="2400">
                <a:solidFill>
                  <a:srgbClr val="000000"/>
                </a:solidFill>
                <a:latin typeface="ＭＳ Ｐゴシック" charset="-128"/>
                <a:ea typeface="ＭＳ Ｐゴシック" charset="-128"/>
              </a:rPr>
              <a:t>300mA</a:t>
            </a:r>
          </a:p>
          <a:p>
            <a:r>
              <a:rPr lang="ja-JP" altLang="en-US" sz="2400">
                <a:solidFill>
                  <a:srgbClr val="000000"/>
                </a:solidFill>
                <a:latin typeface="ＭＳ Ｐゴシック" charset="-128"/>
                <a:ea typeface="ＭＳ Ｐゴシック" charset="-128"/>
              </a:rPr>
              <a:t>　　</a:t>
            </a:r>
            <a:r>
              <a:rPr lang="ja-JP" altLang="en-US" sz="2400">
                <a:solidFill>
                  <a:srgbClr val="0000FF"/>
                </a:solidFill>
                <a:latin typeface="ＭＳ Ｐゴシック" charset="-128"/>
                <a:ea typeface="ＭＳ Ｐゴシック" charset="-128"/>
              </a:rPr>
              <a:t>周長：</a:t>
            </a:r>
            <a:r>
              <a:rPr lang="en-US" altLang="ja-JP" sz="2400">
                <a:solidFill>
                  <a:srgbClr val="0000FF"/>
                </a:solidFill>
                <a:latin typeface="ＭＳ Ｐゴシック" charset="-128"/>
                <a:ea typeface="ＭＳ Ｐゴシック" charset="-128"/>
              </a:rPr>
              <a:t>72m</a:t>
            </a:r>
            <a:endParaRPr lang="ja-JP" altLang="en-US" sz="2400">
              <a:solidFill>
                <a:srgbClr val="0000FF"/>
              </a:solidFill>
              <a:latin typeface="ＭＳ Ｐゴシック" charset="-128"/>
              <a:ea typeface="ＭＳ Ｐゴシック" charset="-128"/>
            </a:endParaRPr>
          </a:p>
          <a:p>
            <a:r>
              <a:rPr lang="ja-JP" altLang="en-US" sz="2400">
                <a:solidFill>
                  <a:srgbClr val="000000"/>
                </a:solidFill>
                <a:latin typeface="ＭＳ Ｐゴシック" charset="-128"/>
                <a:ea typeface="ＭＳ Ｐゴシック" charset="-128"/>
              </a:rPr>
              <a:t>偏向電磁石</a:t>
            </a:r>
            <a:endParaRPr lang="en-US" altLang="ja-JP" sz="2400">
              <a:solidFill>
                <a:srgbClr val="000000"/>
              </a:solidFill>
              <a:latin typeface="ＭＳ Ｐゴシック" charset="-128"/>
              <a:ea typeface="ＭＳ Ｐゴシック" charset="-128"/>
            </a:endParaRPr>
          </a:p>
          <a:p>
            <a:r>
              <a:rPr lang="ja-JP" altLang="en-US" sz="2400">
                <a:solidFill>
                  <a:srgbClr val="000000"/>
                </a:solidFill>
                <a:latin typeface="ＭＳ Ｐゴシック" charset="-128"/>
                <a:ea typeface="ＭＳ Ｐゴシック" charset="-128"/>
              </a:rPr>
              <a:t>　　磁場強度：</a:t>
            </a:r>
            <a:r>
              <a:rPr lang="en-US" altLang="ja-JP" sz="2400">
                <a:solidFill>
                  <a:schemeClr val="tx1"/>
                </a:solidFill>
                <a:latin typeface="ＭＳ Ｐゴシック" charset="-128"/>
                <a:ea typeface="ＭＳ Ｐゴシック" charset="-128"/>
              </a:rPr>
              <a:t>1.4T</a:t>
            </a:r>
            <a:r>
              <a:rPr lang="ja-JP" altLang="en-US" sz="2400">
                <a:solidFill>
                  <a:schemeClr val="tx1"/>
                </a:solidFill>
                <a:latin typeface="ＭＳ Ｐゴシック" charset="-128"/>
                <a:ea typeface="ＭＳ Ｐゴシック" charset="-128"/>
              </a:rPr>
              <a:t>　</a:t>
            </a:r>
            <a:r>
              <a:rPr lang="ja-JP" altLang="en-US" sz="2400">
                <a:solidFill>
                  <a:srgbClr val="000000"/>
                </a:solidFill>
                <a:latin typeface="ＭＳ Ｐゴシック" charset="-128"/>
                <a:ea typeface="ＭＳ Ｐゴシック" charset="-128"/>
              </a:rPr>
              <a:t>　</a:t>
            </a:r>
            <a:endParaRPr lang="en-US" altLang="ja-JP" sz="2400">
              <a:solidFill>
                <a:srgbClr val="000000"/>
              </a:solidFill>
              <a:latin typeface="ＭＳ Ｐゴシック" charset="-128"/>
              <a:ea typeface="ＭＳ Ｐゴシック" charset="-128"/>
            </a:endParaRPr>
          </a:p>
          <a:p>
            <a:r>
              <a:rPr lang="ja-JP" altLang="en-US" sz="2400">
                <a:solidFill>
                  <a:srgbClr val="000000"/>
                </a:solidFill>
                <a:latin typeface="ＭＳ Ｐゴシック" charset="-128"/>
                <a:ea typeface="ＭＳ Ｐゴシック" charset="-128"/>
              </a:rPr>
              <a:t>　　臨界波長：</a:t>
            </a:r>
            <a:r>
              <a:rPr lang="en-US" altLang="ja-JP" sz="2400">
                <a:solidFill>
                  <a:srgbClr val="000000"/>
                </a:solidFill>
                <a:latin typeface="ＭＳ Ｐゴシック" charset="-128"/>
                <a:ea typeface="ＭＳ Ｐゴシック" charset="-128"/>
              </a:rPr>
              <a:t>0.93nm</a:t>
            </a:r>
            <a:endParaRPr lang="ja-JP" altLang="en-US" sz="2400">
              <a:solidFill>
                <a:srgbClr val="000000"/>
              </a:solidFill>
              <a:latin typeface="ＭＳ Ｐゴシック" charset="-128"/>
              <a:ea typeface="ＭＳ Ｐゴシック" charset="-128"/>
            </a:endParaRPr>
          </a:p>
          <a:p>
            <a:r>
              <a:rPr lang="ja-JP" altLang="en-US" sz="2400">
                <a:solidFill>
                  <a:srgbClr val="FF0000"/>
                </a:solidFill>
                <a:latin typeface="ＭＳ Ｐゴシック" charset="-128"/>
                <a:ea typeface="ＭＳ Ｐゴシック" charset="-128"/>
              </a:rPr>
              <a:t>超伝導偏向電磁石</a:t>
            </a:r>
            <a:endParaRPr lang="en-US" altLang="ja-JP" sz="2400">
              <a:solidFill>
                <a:srgbClr val="FF0000"/>
              </a:solidFill>
              <a:latin typeface="ＭＳ Ｐゴシック" charset="-128"/>
              <a:ea typeface="ＭＳ Ｐゴシック" charset="-128"/>
            </a:endParaRPr>
          </a:p>
          <a:p>
            <a:r>
              <a:rPr lang="ja-JP" altLang="en-US" sz="2400">
                <a:solidFill>
                  <a:srgbClr val="000000"/>
                </a:solidFill>
                <a:latin typeface="ＭＳ Ｐゴシック" charset="-128"/>
                <a:ea typeface="ＭＳ Ｐゴシック" charset="-128"/>
              </a:rPr>
              <a:t>　　磁場強度：</a:t>
            </a:r>
            <a:r>
              <a:rPr lang="en-US" altLang="ja-JP" sz="2400">
                <a:solidFill>
                  <a:srgbClr val="FF0000"/>
                </a:solidFill>
                <a:latin typeface="ＭＳ Ｐゴシック" charset="-128"/>
                <a:ea typeface="ＭＳ Ｐゴシック" charset="-128"/>
              </a:rPr>
              <a:t>5T</a:t>
            </a:r>
          </a:p>
          <a:p>
            <a:r>
              <a:rPr lang="ja-JP" altLang="en-US" sz="2400">
                <a:solidFill>
                  <a:srgbClr val="000000"/>
                </a:solidFill>
                <a:latin typeface="ＭＳ Ｐゴシック" charset="-128"/>
                <a:ea typeface="ＭＳ Ｐゴシック" charset="-128"/>
              </a:rPr>
              <a:t>　　臨界波長：</a:t>
            </a:r>
            <a:r>
              <a:rPr lang="en-US" altLang="ja-JP" sz="2400">
                <a:solidFill>
                  <a:srgbClr val="000000"/>
                </a:solidFill>
                <a:latin typeface="ＭＳ Ｐゴシック" charset="-128"/>
                <a:ea typeface="ＭＳ Ｐゴシック" charset="-128"/>
              </a:rPr>
              <a:t>0.26nm</a:t>
            </a:r>
            <a:r>
              <a:rPr lang="ja-JP" altLang="en-US" sz="2400">
                <a:solidFill>
                  <a:srgbClr val="000000"/>
                </a:solidFill>
                <a:latin typeface="ＭＳ Ｐゴシック" charset="-128"/>
                <a:ea typeface="ＭＳ Ｐゴシック" charset="-128"/>
              </a:rPr>
              <a:t>　</a:t>
            </a:r>
          </a:p>
        </p:txBody>
      </p:sp>
      <p:pic>
        <p:nvPicPr>
          <p:cNvPr id="20484" name="Picture 10"/>
          <p:cNvPicPr>
            <a:picLocks noChangeAspect="1" noChangeArrowheads="1"/>
          </p:cNvPicPr>
          <p:nvPr/>
        </p:nvPicPr>
        <p:blipFill>
          <a:blip r:embed="rId3" cstate="print"/>
          <a:srcRect/>
          <a:stretch>
            <a:fillRect/>
          </a:stretch>
        </p:blipFill>
        <p:spPr bwMode="auto">
          <a:xfrm>
            <a:off x="4392928" y="1405500"/>
            <a:ext cx="4308475" cy="4308475"/>
          </a:xfrm>
          <a:prstGeom prst="rect">
            <a:avLst/>
          </a:prstGeom>
          <a:noFill/>
          <a:ln w="9525">
            <a:noFill/>
            <a:miter lim="800000"/>
            <a:headEnd/>
            <a:tailEnd/>
          </a:ln>
        </p:spPr>
      </p:pic>
      <p:sp>
        <p:nvSpPr>
          <p:cNvPr id="20485" name="正方形/長方形 7"/>
          <p:cNvSpPr>
            <a:spLocks noChangeAspect="1" noChangeArrowheads="1"/>
          </p:cNvSpPr>
          <p:nvPr/>
        </p:nvSpPr>
        <p:spPr bwMode="auto">
          <a:xfrm>
            <a:off x="5840728" y="2297675"/>
            <a:ext cx="114300" cy="176212"/>
          </a:xfrm>
          <a:prstGeom prst="rect">
            <a:avLst/>
          </a:prstGeom>
          <a:solidFill>
            <a:schemeClr val="bg1"/>
          </a:solidFill>
          <a:ln w="25400">
            <a:noFill/>
            <a:miter lim="800000"/>
            <a:headEnd/>
            <a:tailEnd/>
          </a:ln>
        </p:spPr>
        <p:txBody>
          <a:bodyPr lIns="91399" tIns="45697" rIns="91399" bIns="45697" anchor="ctr"/>
          <a:lstStyle/>
          <a:p>
            <a:pPr algn="ctr"/>
            <a:endParaRPr lang="ja-JP" altLang="en-US">
              <a:latin typeface="Calibri" pitchFamily="34" charset="0"/>
              <a:ea typeface="ＭＳ Ｐゴシック" charset="-128"/>
            </a:endParaRPr>
          </a:p>
        </p:txBody>
      </p:sp>
      <p:sp>
        <p:nvSpPr>
          <p:cNvPr id="20486" name="Text Box 13"/>
          <p:cNvSpPr txBox="1">
            <a:spLocks noChangeAspect="1" noChangeArrowheads="1"/>
          </p:cNvSpPr>
          <p:nvPr/>
        </p:nvSpPr>
        <p:spPr bwMode="auto">
          <a:xfrm>
            <a:off x="5955028" y="4737662"/>
            <a:ext cx="1809750" cy="336550"/>
          </a:xfrm>
          <a:prstGeom prst="rect">
            <a:avLst/>
          </a:prstGeom>
          <a:noFill/>
          <a:ln w="9525">
            <a:noFill/>
            <a:miter lim="800000"/>
            <a:headEnd/>
            <a:tailEnd/>
          </a:ln>
        </p:spPr>
        <p:txBody>
          <a:bodyPr wrap="none" lIns="91399" tIns="45697" rIns="91399" bIns="45697">
            <a:spAutoFit/>
          </a:bodyPr>
          <a:lstStyle/>
          <a:p>
            <a:r>
              <a:rPr lang="ja-JP" altLang="en-US" sz="1600">
                <a:solidFill>
                  <a:srgbClr val="00CC00"/>
                </a:solidFill>
                <a:latin typeface="Calibri" pitchFamily="34" charset="0"/>
                <a:ea typeface="ＭＳ Ｐゴシック" charset="-128"/>
              </a:rPr>
              <a:t>常伝導偏向電磁石</a:t>
            </a:r>
          </a:p>
        </p:txBody>
      </p:sp>
      <p:cxnSp>
        <p:nvCxnSpPr>
          <p:cNvPr id="20487" name="直線矢印コネクタ 11"/>
          <p:cNvCxnSpPr>
            <a:cxnSpLocks noChangeAspect="1" noChangeShapeType="1"/>
          </p:cNvCxnSpPr>
          <p:nvPr/>
        </p:nvCxnSpPr>
        <p:spPr bwMode="auto">
          <a:xfrm flipV="1">
            <a:off x="6466203" y="2297675"/>
            <a:ext cx="1331913" cy="436562"/>
          </a:xfrm>
          <a:prstGeom prst="straightConnector1">
            <a:avLst/>
          </a:prstGeom>
          <a:noFill/>
          <a:ln w="19050">
            <a:solidFill>
              <a:srgbClr val="FF0000"/>
            </a:solidFill>
            <a:prstDash val="sysDash"/>
            <a:round/>
            <a:headEnd/>
            <a:tailEnd type="triangle" w="med" len="med"/>
          </a:ln>
        </p:spPr>
      </p:cxnSp>
      <p:grpSp>
        <p:nvGrpSpPr>
          <p:cNvPr id="2" name="グループ化 36"/>
          <p:cNvGrpSpPr>
            <a:grpSpLocks noChangeAspect="1"/>
          </p:cNvGrpSpPr>
          <p:nvPr/>
        </p:nvGrpSpPr>
        <p:grpSpPr bwMode="auto">
          <a:xfrm>
            <a:off x="7545703" y="5534587"/>
            <a:ext cx="1138238" cy="341313"/>
            <a:chOff x="1760434" y="5366760"/>
            <a:chExt cx="1423172" cy="426658"/>
          </a:xfrm>
        </p:grpSpPr>
        <p:cxnSp>
          <p:nvCxnSpPr>
            <p:cNvPr id="31" name="直線コネクタ 30"/>
            <p:cNvCxnSpPr/>
            <p:nvPr/>
          </p:nvCxnSpPr>
          <p:spPr>
            <a:xfrm>
              <a:off x="1889453" y="5785480"/>
              <a:ext cx="972600" cy="1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04" name="直線コネクタ 32"/>
            <p:cNvCxnSpPr>
              <a:cxnSpLocks noChangeAspect="1" noChangeShapeType="1"/>
            </p:cNvCxnSpPr>
            <p:nvPr/>
          </p:nvCxnSpPr>
          <p:spPr bwMode="auto">
            <a:xfrm rot="5400000" flipH="1" flipV="1">
              <a:off x="1798889" y="5687225"/>
              <a:ext cx="179462" cy="1588"/>
            </a:xfrm>
            <a:prstGeom prst="line">
              <a:avLst/>
            </a:prstGeom>
            <a:noFill/>
            <a:ln w="9525">
              <a:solidFill>
                <a:schemeClr val="tx1"/>
              </a:solidFill>
              <a:round/>
              <a:headEnd/>
              <a:tailEnd/>
            </a:ln>
          </p:spPr>
        </p:cxnSp>
        <p:cxnSp>
          <p:nvCxnSpPr>
            <p:cNvPr id="20505" name="直線コネクタ 33"/>
            <p:cNvCxnSpPr>
              <a:cxnSpLocks noChangeAspect="1" noChangeShapeType="1"/>
            </p:cNvCxnSpPr>
            <p:nvPr/>
          </p:nvCxnSpPr>
          <p:spPr bwMode="auto">
            <a:xfrm rot="5400000" flipH="1" flipV="1">
              <a:off x="2771686" y="5702893"/>
              <a:ext cx="179462" cy="1588"/>
            </a:xfrm>
            <a:prstGeom prst="line">
              <a:avLst/>
            </a:prstGeom>
            <a:noFill/>
            <a:ln w="9525">
              <a:solidFill>
                <a:schemeClr val="tx1"/>
              </a:solidFill>
              <a:round/>
              <a:headEnd/>
              <a:tailEnd/>
            </a:ln>
          </p:spPr>
        </p:cxnSp>
        <p:sp>
          <p:nvSpPr>
            <p:cNvPr id="20506" name="テキスト ボックス 34"/>
            <p:cNvSpPr txBox="1">
              <a:spLocks noChangeAspect="1" noChangeArrowheads="1"/>
            </p:cNvSpPr>
            <p:nvPr/>
          </p:nvSpPr>
          <p:spPr bwMode="auto">
            <a:xfrm>
              <a:off x="1760434" y="5366760"/>
              <a:ext cx="343387" cy="381016"/>
            </a:xfrm>
            <a:prstGeom prst="rect">
              <a:avLst/>
            </a:prstGeom>
            <a:noFill/>
            <a:ln w="9525">
              <a:noFill/>
              <a:miter lim="800000"/>
              <a:headEnd/>
              <a:tailEnd/>
            </a:ln>
          </p:spPr>
          <p:txBody>
            <a:bodyPr wrap="none" lIns="91399" tIns="45697" rIns="91399" bIns="45697">
              <a:spAutoFit/>
            </a:bodyPr>
            <a:lstStyle/>
            <a:p>
              <a:r>
                <a:rPr lang="en-US" altLang="ja-JP" sz="1400">
                  <a:solidFill>
                    <a:schemeClr val="tx1"/>
                  </a:solidFill>
                  <a:latin typeface="Calibri" pitchFamily="34" charset="0"/>
                  <a:ea typeface="ＭＳ Ｐゴシック" charset="-128"/>
                </a:rPr>
                <a:t>0</a:t>
              </a:r>
            </a:p>
          </p:txBody>
        </p:sp>
        <p:sp>
          <p:nvSpPr>
            <p:cNvPr id="20507" name="テキスト ボックス 35"/>
            <p:cNvSpPr txBox="1">
              <a:spLocks noChangeAspect="1" noChangeArrowheads="1"/>
            </p:cNvSpPr>
            <p:nvPr/>
          </p:nvSpPr>
          <p:spPr bwMode="auto">
            <a:xfrm>
              <a:off x="2663562" y="5366760"/>
              <a:ext cx="520044" cy="381016"/>
            </a:xfrm>
            <a:prstGeom prst="rect">
              <a:avLst/>
            </a:prstGeom>
            <a:noFill/>
            <a:ln w="9525">
              <a:noFill/>
              <a:miter lim="800000"/>
              <a:headEnd/>
              <a:tailEnd/>
            </a:ln>
          </p:spPr>
          <p:txBody>
            <a:bodyPr wrap="none" lIns="91399" tIns="45697" rIns="91399" bIns="45697">
              <a:spAutoFit/>
            </a:bodyPr>
            <a:lstStyle/>
            <a:p>
              <a:r>
                <a:rPr lang="en-US" altLang="ja-JP" sz="1400">
                  <a:solidFill>
                    <a:schemeClr val="tx1"/>
                  </a:solidFill>
                  <a:latin typeface="Calibri" pitchFamily="34" charset="0"/>
                  <a:ea typeface="ＭＳ Ｐゴシック" charset="-128"/>
                </a:rPr>
                <a:t>5m</a:t>
              </a:r>
            </a:p>
          </p:txBody>
        </p:sp>
      </p:grpSp>
      <p:cxnSp>
        <p:nvCxnSpPr>
          <p:cNvPr id="20489" name="直線矢印コネクタ 22"/>
          <p:cNvCxnSpPr>
            <a:cxnSpLocks noChangeAspect="1" noChangeShapeType="1"/>
          </p:cNvCxnSpPr>
          <p:nvPr/>
        </p:nvCxnSpPr>
        <p:spPr bwMode="auto">
          <a:xfrm rot="10800000">
            <a:off x="5247003" y="2297675"/>
            <a:ext cx="914400" cy="436562"/>
          </a:xfrm>
          <a:prstGeom prst="straightConnector1">
            <a:avLst/>
          </a:prstGeom>
          <a:noFill/>
          <a:ln w="19050">
            <a:solidFill>
              <a:srgbClr val="FF0000"/>
            </a:solidFill>
            <a:prstDash val="sysDash"/>
            <a:round/>
            <a:headEnd/>
            <a:tailEnd type="triangle" w="med" len="med"/>
          </a:ln>
        </p:spPr>
      </p:cxnSp>
      <p:cxnSp>
        <p:nvCxnSpPr>
          <p:cNvPr id="20490" name="直線矢印コネクタ 27"/>
          <p:cNvCxnSpPr>
            <a:cxnSpLocks noChangeAspect="1" noChangeShapeType="1"/>
          </p:cNvCxnSpPr>
          <p:nvPr/>
        </p:nvCxnSpPr>
        <p:spPr bwMode="auto">
          <a:xfrm rot="5400000">
            <a:off x="4836634" y="3412894"/>
            <a:ext cx="1735137" cy="914400"/>
          </a:xfrm>
          <a:prstGeom prst="straightConnector1">
            <a:avLst/>
          </a:prstGeom>
          <a:noFill/>
          <a:ln w="19050">
            <a:solidFill>
              <a:srgbClr val="FF0000"/>
            </a:solidFill>
            <a:prstDash val="sysDash"/>
            <a:round/>
            <a:headEnd/>
            <a:tailEnd type="triangle" w="med" len="med"/>
          </a:ln>
        </p:spPr>
      </p:cxnSp>
      <p:cxnSp>
        <p:nvCxnSpPr>
          <p:cNvPr id="20491" name="直線矢印コネクタ 41"/>
          <p:cNvCxnSpPr>
            <a:cxnSpLocks noChangeAspect="1" noChangeShapeType="1"/>
          </p:cNvCxnSpPr>
          <p:nvPr/>
        </p:nvCxnSpPr>
        <p:spPr bwMode="auto">
          <a:xfrm rot="16200000" flipH="1">
            <a:off x="6204266" y="3264462"/>
            <a:ext cx="1855787" cy="1331913"/>
          </a:xfrm>
          <a:prstGeom prst="straightConnector1">
            <a:avLst/>
          </a:prstGeom>
          <a:noFill/>
          <a:ln w="19050">
            <a:solidFill>
              <a:srgbClr val="FF0000"/>
            </a:solidFill>
            <a:prstDash val="sysDash"/>
            <a:round/>
            <a:headEnd/>
            <a:tailEnd type="triangle" w="med" len="med"/>
          </a:ln>
        </p:spPr>
      </p:cxnSp>
      <p:sp>
        <p:nvSpPr>
          <p:cNvPr id="76807" name="Text Box 14"/>
          <p:cNvSpPr txBox="1">
            <a:spLocks noChangeArrowheads="1"/>
          </p:cNvSpPr>
          <p:nvPr/>
        </p:nvSpPr>
        <p:spPr bwMode="auto">
          <a:xfrm>
            <a:off x="5490884" y="2659341"/>
            <a:ext cx="2118204" cy="664826"/>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lIns="91399" tIns="45697" rIns="91399" bIns="45697">
            <a:spAutoFit/>
          </a:bodyPr>
          <a:lstStyle/>
          <a:p>
            <a:pPr algn="ctr">
              <a:defRPr/>
            </a:pPr>
            <a:r>
              <a:rPr lang="ja-JP" altLang="en-US" sz="2000">
                <a:solidFill>
                  <a:schemeClr val="bg1"/>
                </a:solidFill>
              </a:rPr>
              <a:t>超伝導偏向電磁石</a:t>
            </a:r>
          </a:p>
          <a:p>
            <a:pPr algn="ctr">
              <a:defRPr/>
            </a:pPr>
            <a:r>
              <a:rPr lang="en-US" altLang="ja-JP" sz="2000">
                <a:solidFill>
                  <a:schemeClr val="bg1"/>
                </a:solidFill>
              </a:rPr>
              <a:t>Superbend</a:t>
            </a:r>
            <a:endParaRPr lang="ja-JP" altLang="en-US" sz="2000">
              <a:solidFill>
                <a:schemeClr val="bg1"/>
              </a:solidFill>
            </a:endParaRPr>
          </a:p>
        </p:txBody>
      </p:sp>
      <p:sp>
        <p:nvSpPr>
          <p:cNvPr id="20496" name="Text Box 23"/>
          <p:cNvSpPr txBox="1">
            <a:spLocks noChangeArrowheads="1"/>
          </p:cNvSpPr>
          <p:nvPr/>
        </p:nvSpPr>
        <p:spPr bwMode="auto">
          <a:xfrm>
            <a:off x="863225" y="4548750"/>
            <a:ext cx="4067175" cy="2246769"/>
          </a:xfrm>
          <a:prstGeom prst="rect">
            <a:avLst/>
          </a:prstGeom>
          <a:noFill/>
          <a:ln w="9525">
            <a:noFill/>
            <a:miter lim="800000"/>
            <a:headEnd/>
            <a:tailEnd/>
          </a:ln>
        </p:spPr>
        <p:txBody>
          <a:bodyPr>
            <a:spAutoFit/>
          </a:bodyPr>
          <a:lstStyle/>
          <a:p>
            <a:r>
              <a:rPr lang="ja-JP" altLang="en-US" sz="1400" dirty="0">
                <a:solidFill>
                  <a:schemeClr val="tx1"/>
                </a:solidFill>
              </a:rPr>
              <a:t>蓄積リング　周長　　 蓄積エネルギー</a:t>
            </a:r>
          </a:p>
          <a:p>
            <a:r>
              <a:rPr lang="ja-JP" altLang="en-US" sz="1400" dirty="0">
                <a:solidFill>
                  <a:schemeClr val="tx1"/>
                </a:solidFill>
              </a:rPr>
              <a:t> 立命館大</a:t>
            </a:r>
            <a:r>
              <a:rPr lang="en-US" altLang="ja-JP" sz="1400" dirty="0">
                <a:solidFill>
                  <a:schemeClr val="tx1"/>
                </a:solidFill>
              </a:rPr>
              <a:t>:     3  m     0.575GeV</a:t>
            </a:r>
          </a:p>
          <a:p>
            <a:r>
              <a:rPr lang="en-US" altLang="ja-JP" sz="1400" dirty="0">
                <a:solidFill>
                  <a:schemeClr val="tx1"/>
                </a:solidFill>
              </a:rPr>
              <a:t> </a:t>
            </a:r>
            <a:r>
              <a:rPr lang="ja-JP" altLang="en-US" sz="1400" dirty="0">
                <a:solidFill>
                  <a:schemeClr val="tx1"/>
                </a:solidFill>
              </a:rPr>
              <a:t>広島大</a:t>
            </a:r>
            <a:r>
              <a:rPr lang="en-US" altLang="ja-JP" sz="1400" dirty="0">
                <a:solidFill>
                  <a:schemeClr val="tx1"/>
                </a:solidFill>
              </a:rPr>
              <a:t>:       22  m     0.7GeV</a:t>
            </a:r>
          </a:p>
          <a:p>
            <a:r>
              <a:rPr lang="en-US" altLang="ja-JP" sz="1400" dirty="0">
                <a:solidFill>
                  <a:schemeClr val="tx1"/>
                </a:solidFill>
              </a:rPr>
              <a:t> </a:t>
            </a:r>
            <a:r>
              <a:rPr lang="ja-JP" altLang="en-US" sz="1400" dirty="0">
                <a:solidFill>
                  <a:schemeClr val="tx1"/>
                </a:solidFill>
              </a:rPr>
              <a:t>分子研</a:t>
            </a:r>
            <a:r>
              <a:rPr lang="en-US" altLang="ja-JP" sz="1400" dirty="0">
                <a:solidFill>
                  <a:schemeClr val="tx1"/>
                </a:solidFill>
              </a:rPr>
              <a:t>:      53.2m</a:t>
            </a:r>
            <a:r>
              <a:rPr lang="ja-JP" altLang="en-US" sz="1400" dirty="0">
                <a:solidFill>
                  <a:schemeClr val="tx1"/>
                </a:solidFill>
              </a:rPr>
              <a:t>　　 </a:t>
            </a:r>
            <a:r>
              <a:rPr lang="en-US" altLang="ja-JP" sz="1400" dirty="0">
                <a:solidFill>
                  <a:schemeClr val="tx1"/>
                </a:solidFill>
              </a:rPr>
              <a:t>0.75GeV</a:t>
            </a:r>
          </a:p>
          <a:p>
            <a:r>
              <a:rPr lang="en-US" altLang="ja-JP" sz="1400" dirty="0">
                <a:solidFill>
                  <a:schemeClr val="tx1"/>
                </a:solidFill>
              </a:rPr>
              <a:t> </a:t>
            </a:r>
            <a:r>
              <a:rPr lang="ja-JP" altLang="en-US" sz="1400" dirty="0">
                <a:solidFill>
                  <a:srgbClr val="FF0000"/>
                </a:solidFill>
              </a:rPr>
              <a:t>本光源</a:t>
            </a:r>
            <a:r>
              <a:rPr lang="en-US" altLang="ja-JP" sz="1400" dirty="0">
                <a:solidFill>
                  <a:srgbClr val="FF0000"/>
                </a:solidFill>
              </a:rPr>
              <a:t>        72  m     1.2GeV</a:t>
            </a:r>
          </a:p>
          <a:p>
            <a:r>
              <a:rPr lang="en-US" altLang="ja-JP" sz="1400" dirty="0">
                <a:solidFill>
                  <a:schemeClr val="tx1"/>
                </a:solidFill>
              </a:rPr>
              <a:t> </a:t>
            </a:r>
            <a:r>
              <a:rPr lang="ja-JP" altLang="en-US" sz="1400" dirty="0">
                <a:solidFill>
                  <a:schemeClr val="tx1"/>
                </a:solidFill>
              </a:rPr>
              <a:t>佐賀県</a:t>
            </a:r>
            <a:r>
              <a:rPr lang="en-US" altLang="ja-JP" sz="1400" dirty="0">
                <a:solidFill>
                  <a:schemeClr val="tx1"/>
                </a:solidFill>
              </a:rPr>
              <a:t>:      75.6m     1.4GeV</a:t>
            </a:r>
          </a:p>
          <a:p>
            <a:r>
              <a:rPr lang="en-US" altLang="ja-JP" sz="1400" dirty="0">
                <a:solidFill>
                  <a:schemeClr val="tx1"/>
                </a:solidFill>
              </a:rPr>
              <a:t> </a:t>
            </a:r>
            <a:r>
              <a:rPr lang="ja-JP" altLang="en-US" sz="1400" dirty="0">
                <a:solidFill>
                  <a:schemeClr val="tx1"/>
                </a:solidFill>
              </a:rPr>
              <a:t>兵庫県</a:t>
            </a:r>
            <a:r>
              <a:rPr lang="en-US" altLang="ja-JP" sz="1400" dirty="0">
                <a:solidFill>
                  <a:schemeClr val="tx1"/>
                </a:solidFill>
              </a:rPr>
              <a:t>:    118.7m     1.0GeV</a:t>
            </a:r>
            <a:r>
              <a:rPr lang="ja-JP" altLang="en-US" sz="1400" dirty="0">
                <a:solidFill>
                  <a:schemeClr val="tx1"/>
                </a:solidFill>
              </a:rPr>
              <a:t>および</a:t>
            </a:r>
            <a:r>
              <a:rPr lang="en-US" altLang="ja-JP" sz="1400" dirty="0">
                <a:solidFill>
                  <a:schemeClr val="tx1"/>
                </a:solidFill>
              </a:rPr>
              <a:t>1.5GeV</a:t>
            </a:r>
          </a:p>
          <a:p>
            <a:r>
              <a:rPr lang="en-US" altLang="ja-JP" sz="1400" dirty="0">
                <a:solidFill>
                  <a:schemeClr val="tx1"/>
                </a:solidFill>
              </a:rPr>
              <a:t> PF:           187  m</a:t>
            </a:r>
            <a:r>
              <a:rPr lang="ja-JP" altLang="en-US" sz="1400" dirty="0">
                <a:solidFill>
                  <a:schemeClr val="tx1"/>
                </a:solidFill>
              </a:rPr>
              <a:t>　　 </a:t>
            </a:r>
            <a:r>
              <a:rPr lang="en-US" altLang="ja-JP" sz="1400" dirty="0">
                <a:solidFill>
                  <a:schemeClr val="tx1"/>
                </a:solidFill>
              </a:rPr>
              <a:t>2.5GeV</a:t>
            </a:r>
          </a:p>
          <a:p>
            <a:r>
              <a:rPr lang="en-US" altLang="ja-JP" sz="1400" dirty="0">
                <a:solidFill>
                  <a:schemeClr val="tx1"/>
                </a:solidFill>
              </a:rPr>
              <a:t> SPring-8  1436  m     8GeV</a:t>
            </a:r>
          </a:p>
          <a:p>
            <a:endParaRPr lang="ja-JP" altLang="en-US" sz="1400" dirty="0">
              <a:solidFill>
                <a:schemeClr val="tx1"/>
              </a:solidFill>
            </a:endParaRPr>
          </a:p>
        </p:txBody>
      </p:sp>
      <p:sp>
        <p:nvSpPr>
          <p:cNvPr id="20497" name="Line 24"/>
          <p:cNvSpPr>
            <a:spLocks noChangeShapeType="1"/>
          </p:cNvSpPr>
          <p:nvPr/>
        </p:nvSpPr>
        <p:spPr bwMode="auto">
          <a:xfrm>
            <a:off x="269051" y="5453399"/>
            <a:ext cx="4032250" cy="0"/>
          </a:xfrm>
          <a:prstGeom prst="line">
            <a:avLst/>
          </a:prstGeom>
          <a:noFill/>
          <a:ln w="9525">
            <a:solidFill>
              <a:schemeClr val="tx1"/>
            </a:solidFill>
            <a:round/>
            <a:headEnd/>
            <a:tailEnd/>
          </a:ln>
        </p:spPr>
        <p:txBody>
          <a:bodyPr/>
          <a:lstStyle/>
          <a:p>
            <a:endParaRPr lang="ja-JP" altLang="en-US"/>
          </a:p>
        </p:txBody>
      </p:sp>
      <p:sp>
        <p:nvSpPr>
          <p:cNvPr id="20498" name="Line 25"/>
          <p:cNvSpPr>
            <a:spLocks noChangeShapeType="1"/>
          </p:cNvSpPr>
          <p:nvPr/>
        </p:nvSpPr>
        <p:spPr bwMode="auto">
          <a:xfrm>
            <a:off x="289689" y="6301350"/>
            <a:ext cx="4032250" cy="0"/>
          </a:xfrm>
          <a:prstGeom prst="line">
            <a:avLst/>
          </a:prstGeom>
          <a:noFill/>
          <a:ln w="9525">
            <a:solidFill>
              <a:schemeClr val="tx1"/>
            </a:solidFill>
            <a:round/>
            <a:headEnd/>
            <a:tailEnd/>
          </a:ln>
        </p:spPr>
        <p:txBody>
          <a:bodyPr/>
          <a:lstStyle/>
          <a:p>
            <a:endParaRPr lang="ja-JP" altLang="en-US"/>
          </a:p>
        </p:txBody>
      </p:sp>
      <p:sp>
        <p:nvSpPr>
          <p:cNvPr id="20499" name="Line 26"/>
          <p:cNvSpPr>
            <a:spLocks noChangeShapeType="1"/>
          </p:cNvSpPr>
          <p:nvPr/>
        </p:nvSpPr>
        <p:spPr bwMode="auto">
          <a:xfrm>
            <a:off x="296039" y="4813636"/>
            <a:ext cx="4032250" cy="0"/>
          </a:xfrm>
          <a:prstGeom prst="line">
            <a:avLst/>
          </a:prstGeom>
          <a:noFill/>
          <a:ln w="38100" cmpd="dbl">
            <a:solidFill>
              <a:schemeClr val="tx1"/>
            </a:solidFill>
            <a:round/>
            <a:headEnd/>
            <a:tailEnd/>
          </a:ln>
        </p:spPr>
        <p:txBody>
          <a:bodyPr/>
          <a:lstStyle/>
          <a:p>
            <a:endParaRPr lang="ja-JP" altLang="en-US"/>
          </a:p>
        </p:txBody>
      </p:sp>
      <p:sp>
        <p:nvSpPr>
          <p:cNvPr id="20500" name="Text Box 27"/>
          <p:cNvSpPr txBox="1">
            <a:spLocks noChangeArrowheads="1"/>
          </p:cNvSpPr>
          <p:nvPr/>
        </p:nvSpPr>
        <p:spPr bwMode="auto">
          <a:xfrm>
            <a:off x="232988" y="4972613"/>
            <a:ext cx="720725" cy="304800"/>
          </a:xfrm>
          <a:prstGeom prst="rect">
            <a:avLst/>
          </a:prstGeom>
          <a:noFill/>
          <a:ln w="9525">
            <a:noFill/>
            <a:miter lim="800000"/>
            <a:headEnd/>
            <a:tailEnd/>
          </a:ln>
        </p:spPr>
        <p:txBody>
          <a:bodyPr>
            <a:spAutoFit/>
          </a:bodyPr>
          <a:lstStyle/>
          <a:p>
            <a:pPr>
              <a:spcBef>
                <a:spcPct val="50000"/>
              </a:spcBef>
            </a:pPr>
            <a:r>
              <a:rPr lang="ja-JP" altLang="en-US" sz="1400">
                <a:solidFill>
                  <a:schemeClr val="tx1"/>
                </a:solidFill>
                <a:latin typeface="Arial" charset="0"/>
              </a:rPr>
              <a:t>小型</a:t>
            </a:r>
          </a:p>
        </p:txBody>
      </p:sp>
      <p:sp>
        <p:nvSpPr>
          <p:cNvPr id="20501" name="Text Box 28"/>
          <p:cNvSpPr txBox="1">
            <a:spLocks noChangeArrowheads="1"/>
          </p:cNvSpPr>
          <p:nvPr/>
        </p:nvSpPr>
        <p:spPr bwMode="auto">
          <a:xfrm>
            <a:off x="213938" y="5713975"/>
            <a:ext cx="720725" cy="304800"/>
          </a:xfrm>
          <a:prstGeom prst="rect">
            <a:avLst/>
          </a:prstGeom>
          <a:noFill/>
          <a:ln w="9525">
            <a:noFill/>
            <a:miter lim="800000"/>
            <a:headEnd/>
            <a:tailEnd/>
          </a:ln>
        </p:spPr>
        <p:txBody>
          <a:bodyPr>
            <a:spAutoFit/>
          </a:bodyPr>
          <a:lstStyle/>
          <a:p>
            <a:pPr>
              <a:spcBef>
                <a:spcPct val="50000"/>
              </a:spcBef>
            </a:pPr>
            <a:r>
              <a:rPr lang="ja-JP" altLang="en-US" sz="1400">
                <a:solidFill>
                  <a:schemeClr val="tx1"/>
                </a:solidFill>
                <a:latin typeface="Arial" charset="0"/>
              </a:rPr>
              <a:t>中型</a:t>
            </a:r>
          </a:p>
        </p:txBody>
      </p:sp>
      <p:sp>
        <p:nvSpPr>
          <p:cNvPr id="20502" name="Text Box 29"/>
          <p:cNvSpPr txBox="1">
            <a:spLocks noChangeArrowheads="1"/>
          </p:cNvSpPr>
          <p:nvPr/>
        </p:nvSpPr>
        <p:spPr bwMode="auto">
          <a:xfrm>
            <a:off x="218700" y="6268013"/>
            <a:ext cx="720725" cy="304800"/>
          </a:xfrm>
          <a:prstGeom prst="rect">
            <a:avLst/>
          </a:prstGeom>
          <a:noFill/>
          <a:ln w="9525">
            <a:noFill/>
            <a:miter lim="800000"/>
            <a:headEnd/>
            <a:tailEnd/>
          </a:ln>
        </p:spPr>
        <p:txBody>
          <a:bodyPr>
            <a:spAutoFit/>
          </a:bodyPr>
          <a:lstStyle/>
          <a:p>
            <a:pPr>
              <a:spcBef>
                <a:spcPct val="50000"/>
              </a:spcBef>
            </a:pPr>
            <a:r>
              <a:rPr lang="ja-JP" altLang="en-US" sz="1400">
                <a:solidFill>
                  <a:schemeClr val="tx1"/>
                </a:solidFill>
                <a:latin typeface="Arial" charset="0"/>
              </a:rPr>
              <a:t>大型</a:t>
            </a:r>
          </a:p>
        </p:txBody>
      </p:sp>
      <p:sp>
        <p:nvSpPr>
          <p:cNvPr id="26" name="正方形/長方形 25"/>
          <p:cNvSpPr/>
          <p:nvPr/>
        </p:nvSpPr>
        <p:spPr>
          <a:xfrm>
            <a:off x="-2" y="-2698"/>
            <a:ext cx="9144001" cy="681571"/>
          </a:xfrm>
          <a:prstGeom prst="rect">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ja-JP" altLang="en-US" sz="2400" dirty="0">
                <a:solidFill>
                  <a:schemeClr val="bg1"/>
                </a:solidFill>
                <a:latin typeface="ＭＳ 明朝" panose="02020609040205080304" pitchFamily="17" charset="-128"/>
                <a:ea typeface="ＭＳ 明朝" panose="02020609040205080304" pitchFamily="17" charset="-128"/>
              </a:rPr>
              <a:t>あいち</a:t>
            </a:r>
            <a:r>
              <a:rPr lang="en-US" altLang="ja-JP" sz="2400" dirty="0">
                <a:solidFill>
                  <a:schemeClr val="bg1"/>
                </a:solidFill>
                <a:latin typeface="ＭＳ 明朝" panose="02020609040205080304" pitchFamily="17" charset="-128"/>
                <a:ea typeface="ＭＳ 明朝" panose="02020609040205080304" pitchFamily="17" charset="-128"/>
              </a:rPr>
              <a:t>SR</a:t>
            </a:r>
            <a:r>
              <a:rPr lang="ja-JP" altLang="en-US" sz="2400" dirty="0">
                <a:solidFill>
                  <a:schemeClr val="bg1"/>
                </a:solidFill>
                <a:latin typeface="ＭＳ 明朝" panose="02020609040205080304" pitchFamily="17" charset="-128"/>
                <a:ea typeface="ＭＳ 明朝" panose="02020609040205080304" pitchFamily="17" charset="-128"/>
              </a:rPr>
              <a:t>の光源</a:t>
            </a:r>
            <a:endParaRPr lang="en-US" altLang="ja-JP" sz="2400" dirty="0">
              <a:solidFill>
                <a:schemeClr val="bg1"/>
              </a:solidFill>
              <a:latin typeface="ＭＳ 明朝" panose="02020609040205080304" pitchFamily="17" charset="-128"/>
              <a:ea typeface="ＭＳ 明朝" panose="02020609040205080304" pitchFamily="17" charset="-128"/>
            </a:endParaRPr>
          </a:p>
        </p:txBody>
      </p:sp>
      <p:sp>
        <p:nvSpPr>
          <p:cNvPr id="3" name="テキスト ボックス 2">
            <a:extLst>
              <a:ext uri="{FF2B5EF4-FFF2-40B4-BE49-F238E27FC236}">
                <a16:creationId xmlns:a16="http://schemas.microsoft.com/office/drawing/2014/main" id="{F0D0DEF8-BBD9-4040-9754-224285372C8A}"/>
              </a:ext>
            </a:extLst>
          </p:cNvPr>
          <p:cNvSpPr txBox="1"/>
          <p:nvPr/>
        </p:nvSpPr>
        <p:spPr>
          <a:xfrm>
            <a:off x="2677798" y="2257193"/>
            <a:ext cx="1843774" cy="369332"/>
          </a:xfrm>
          <a:prstGeom prst="rect">
            <a:avLst/>
          </a:prstGeom>
          <a:solidFill>
            <a:schemeClr val="accent6">
              <a:lumMod val="20000"/>
              <a:lumOff val="80000"/>
            </a:schemeClr>
          </a:solidFill>
        </p:spPr>
        <p:txBody>
          <a:bodyPr wrap="none" rtlCol="0">
            <a:spAutoFit/>
          </a:bodyPr>
          <a:lstStyle/>
          <a:p>
            <a:r>
              <a:rPr kumimoji="1" lang="ja-JP" altLang="en-US" dirty="0"/>
              <a:t>真空紫外、軟</a:t>
            </a:r>
            <a:r>
              <a:rPr kumimoji="1" lang="en-US" altLang="ja-JP" dirty="0"/>
              <a:t>X</a:t>
            </a:r>
            <a:r>
              <a:rPr kumimoji="1" lang="ja-JP" altLang="en-US" dirty="0"/>
              <a:t>線</a:t>
            </a:r>
          </a:p>
        </p:txBody>
      </p:sp>
      <p:sp>
        <p:nvSpPr>
          <p:cNvPr id="27" name="テキスト ボックス 26">
            <a:extLst>
              <a:ext uri="{FF2B5EF4-FFF2-40B4-BE49-F238E27FC236}">
                <a16:creationId xmlns:a16="http://schemas.microsoft.com/office/drawing/2014/main" id="{492A2911-14BE-4C88-9743-B594E99EA03B}"/>
              </a:ext>
            </a:extLst>
          </p:cNvPr>
          <p:cNvSpPr txBox="1"/>
          <p:nvPr/>
        </p:nvSpPr>
        <p:spPr>
          <a:xfrm>
            <a:off x="3630809" y="3380086"/>
            <a:ext cx="766557" cy="369332"/>
          </a:xfrm>
          <a:prstGeom prst="rect">
            <a:avLst/>
          </a:prstGeom>
          <a:solidFill>
            <a:schemeClr val="accent6">
              <a:lumMod val="20000"/>
              <a:lumOff val="80000"/>
            </a:schemeClr>
          </a:solidFill>
        </p:spPr>
        <p:txBody>
          <a:bodyPr wrap="none" rtlCol="0">
            <a:spAutoFit/>
          </a:bodyPr>
          <a:lstStyle/>
          <a:p>
            <a:r>
              <a:rPr lang="ja-JP" altLang="en-US" dirty="0"/>
              <a:t>硬</a:t>
            </a:r>
            <a:r>
              <a:rPr kumimoji="1" lang="en-US" altLang="ja-JP" dirty="0"/>
              <a:t>X</a:t>
            </a:r>
            <a:r>
              <a:rPr kumimoji="1" lang="ja-JP" altLang="en-US" dirty="0"/>
              <a:t>線</a:t>
            </a:r>
          </a:p>
        </p:txBody>
      </p:sp>
      <p:sp>
        <p:nvSpPr>
          <p:cNvPr id="4" name="テキスト ボックス 3">
            <a:extLst>
              <a:ext uri="{FF2B5EF4-FFF2-40B4-BE49-F238E27FC236}">
                <a16:creationId xmlns:a16="http://schemas.microsoft.com/office/drawing/2014/main" id="{6C0F5885-5216-401E-96BE-B7A097EB7DDA}"/>
              </a:ext>
            </a:extLst>
          </p:cNvPr>
          <p:cNvSpPr txBox="1"/>
          <p:nvPr/>
        </p:nvSpPr>
        <p:spPr>
          <a:xfrm>
            <a:off x="2952947" y="1896780"/>
            <a:ext cx="2156681" cy="369332"/>
          </a:xfrm>
          <a:prstGeom prst="rect">
            <a:avLst/>
          </a:prstGeom>
          <a:solidFill>
            <a:schemeClr val="bg1"/>
          </a:solidFill>
        </p:spPr>
        <p:txBody>
          <a:bodyPr wrap="none" rtlCol="0">
            <a:spAutoFit/>
          </a:bodyPr>
          <a:lstStyle/>
          <a:p>
            <a:r>
              <a:rPr kumimoji="1" lang="ja-JP" altLang="en-US" dirty="0"/>
              <a:t>軽元素 </a:t>
            </a:r>
            <a:r>
              <a:rPr kumimoji="1" lang="en-US" altLang="ja-JP" dirty="0" err="1"/>
              <a:t>C,O,N,Al,Si</a:t>
            </a:r>
            <a:r>
              <a:rPr kumimoji="1" lang="en-US" altLang="ja-JP" dirty="0"/>
              <a:t>,...</a:t>
            </a:r>
            <a:endParaRPr kumimoji="1" lang="ja-JP" altLang="en-US" dirty="0"/>
          </a:p>
        </p:txBody>
      </p:sp>
      <p:sp>
        <p:nvSpPr>
          <p:cNvPr id="28" name="テキスト ボックス 27">
            <a:extLst>
              <a:ext uri="{FF2B5EF4-FFF2-40B4-BE49-F238E27FC236}">
                <a16:creationId xmlns:a16="http://schemas.microsoft.com/office/drawing/2014/main" id="{3239E8B9-87DA-4795-91E0-5A5708CE0AAA}"/>
              </a:ext>
            </a:extLst>
          </p:cNvPr>
          <p:cNvSpPr txBox="1"/>
          <p:nvPr/>
        </p:nvSpPr>
        <p:spPr>
          <a:xfrm>
            <a:off x="3493657" y="3045459"/>
            <a:ext cx="1577676" cy="369332"/>
          </a:xfrm>
          <a:prstGeom prst="rect">
            <a:avLst/>
          </a:prstGeom>
          <a:solidFill>
            <a:schemeClr val="bg1"/>
          </a:solidFill>
        </p:spPr>
        <p:txBody>
          <a:bodyPr wrap="none" rtlCol="0">
            <a:spAutoFit/>
          </a:bodyPr>
          <a:lstStyle/>
          <a:p>
            <a:r>
              <a:rPr lang="en-US" altLang="ja-JP" dirty="0"/>
              <a:t>3d</a:t>
            </a:r>
            <a:r>
              <a:rPr lang="ja-JP" altLang="en-US" dirty="0"/>
              <a:t>遷移金属～</a:t>
            </a:r>
            <a:endParaRPr kumimoji="1" lang="ja-JP" altLang="en-US" dirty="0"/>
          </a:p>
        </p:txBody>
      </p:sp>
    </p:spTree>
    <p:extLst>
      <p:ext uri="{BB962C8B-B14F-4D97-AF65-F5344CB8AC3E}">
        <p14:creationId xmlns:p14="http://schemas.microsoft.com/office/powerpoint/2010/main" val="2051359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3" cstate="print"/>
          <a:srcRect/>
          <a:stretch>
            <a:fillRect/>
          </a:stretch>
        </p:blipFill>
        <p:spPr bwMode="auto">
          <a:xfrm>
            <a:off x="5622925" y="987675"/>
            <a:ext cx="3086100" cy="2676525"/>
          </a:xfrm>
          <a:prstGeom prst="rect">
            <a:avLst/>
          </a:prstGeom>
          <a:noFill/>
          <a:ln w="9525">
            <a:noFill/>
            <a:miter lim="800000"/>
            <a:headEnd/>
            <a:tailEnd/>
          </a:ln>
        </p:spPr>
      </p:pic>
      <p:pic>
        <p:nvPicPr>
          <p:cNvPr id="21507"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8275" y="1700463"/>
            <a:ext cx="5487988" cy="4283075"/>
          </a:xfrm>
          <a:prstGeom prst="rect">
            <a:avLst/>
          </a:prstGeom>
          <a:noFill/>
          <a:ln w="9525">
            <a:noFill/>
            <a:miter lim="800000"/>
            <a:headEnd/>
            <a:tailEnd/>
          </a:ln>
        </p:spPr>
      </p:pic>
      <p:sp>
        <p:nvSpPr>
          <p:cNvPr id="21508" name="Text Box 9"/>
          <p:cNvSpPr txBox="1">
            <a:spLocks noChangeArrowheads="1"/>
          </p:cNvSpPr>
          <p:nvPr/>
        </p:nvSpPr>
        <p:spPr bwMode="auto">
          <a:xfrm>
            <a:off x="1979613" y="6142288"/>
            <a:ext cx="2305050" cy="314325"/>
          </a:xfrm>
          <a:prstGeom prst="rect">
            <a:avLst/>
          </a:prstGeom>
          <a:noFill/>
          <a:ln w="9525">
            <a:solidFill>
              <a:srgbClr val="6699FF"/>
            </a:solidFill>
            <a:miter lim="800000"/>
            <a:headEnd/>
            <a:tailEnd/>
          </a:ln>
        </p:spPr>
        <p:txBody>
          <a:bodyPr>
            <a:spAutoFit/>
          </a:bodyPr>
          <a:lstStyle/>
          <a:p>
            <a:pPr algn="ctr" defTabSz="914400">
              <a:spcBef>
                <a:spcPct val="50000"/>
              </a:spcBef>
            </a:pPr>
            <a:r>
              <a:rPr lang="ja-JP" altLang="en-US" sz="1400">
                <a:solidFill>
                  <a:schemeClr val="tx1"/>
                </a:solidFill>
              </a:rPr>
              <a:t>偏向電磁石</a:t>
            </a:r>
          </a:p>
        </p:txBody>
      </p:sp>
      <p:sp>
        <p:nvSpPr>
          <p:cNvPr id="21509" name="Text Box 10"/>
          <p:cNvSpPr txBox="1">
            <a:spLocks noChangeArrowheads="1"/>
          </p:cNvSpPr>
          <p:nvPr/>
        </p:nvSpPr>
        <p:spPr bwMode="auto">
          <a:xfrm>
            <a:off x="6246813" y="3789613"/>
            <a:ext cx="2305050" cy="314325"/>
          </a:xfrm>
          <a:prstGeom prst="rect">
            <a:avLst/>
          </a:prstGeom>
          <a:noFill/>
          <a:ln w="9525">
            <a:solidFill>
              <a:srgbClr val="6699FF"/>
            </a:solidFill>
            <a:miter lim="800000"/>
            <a:headEnd/>
            <a:tailEnd/>
          </a:ln>
        </p:spPr>
        <p:txBody>
          <a:bodyPr>
            <a:spAutoFit/>
          </a:bodyPr>
          <a:lstStyle/>
          <a:p>
            <a:pPr algn="ctr">
              <a:spcBef>
                <a:spcPct val="50000"/>
              </a:spcBef>
            </a:pPr>
            <a:r>
              <a:rPr lang="ja-JP" altLang="en-US" sz="1400">
                <a:solidFill>
                  <a:schemeClr val="tx1"/>
                </a:solidFill>
              </a:rPr>
              <a:t>アンジュレータ</a:t>
            </a:r>
          </a:p>
        </p:txBody>
      </p:sp>
      <p:pic>
        <p:nvPicPr>
          <p:cNvPr id="6" name="Picture 570" descr="無題-スキャンされた画像-02"/>
          <p:cNvPicPr>
            <a:picLocks noChangeAspect="1" noChangeArrowheads="1"/>
          </p:cNvPicPr>
          <p:nvPr/>
        </p:nvPicPr>
        <p:blipFill>
          <a:blip r:embed="rId5" cstate="print"/>
          <a:srcRect/>
          <a:stretch>
            <a:fillRect/>
          </a:stretch>
        </p:blipFill>
        <p:spPr bwMode="auto">
          <a:xfrm>
            <a:off x="5940152" y="4342112"/>
            <a:ext cx="2808000" cy="1294989"/>
          </a:xfrm>
          <a:prstGeom prst="rect">
            <a:avLst/>
          </a:prstGeom>
          <a:noFill/>
          <a:ln w="9525">
            <a:noFill/>
            <a:miter lim="800000"/>
            <a:headEnd/>
            <a:tailEnd/>
          </a:ln>
        </p:spPr>
      </p:pic>
      <p:sp>
        <p:nvSpPr>
          <p:cNvPr id="7" name="正方形/長方形 6"/>
          <p:cNvSpPr/>
          <p:nvPr/>
        </p:nvSpPr>
        <p:spPr>
          <a:xfrm>
            <a:off x="-2" y="-2698"/>
            <a:ext cx="9144001" cy="681571"/>
          </a:xfrm>
          <a:prstGeom prst="rect">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ja-JP" altLang="en-US" sz="2400" dirty="0">
                <a:solidFill>
                  <a:schemeClr val="bg1"/>
                </a:solidFill>
                <a:latin typeface="ＭＳ 明朝" panose="02020609040205080304" pitchFamily="17" charset="-128"/>
                <a:ea typeface="ＭＳ 明朝" panose="02020609040205080304" pitchFamily="17" charset="-128"/>
              </a:rPr>
              <a:t>あいち</a:t>
            </a:r>
            <a:r>
              <a:rPr lang="en-US" altLang="ja-JP" sz="2400" dirty="0">
                <a:solidFill>
                  <a:schemeClr val="bg1"/>
                </a:solidFill>
                <a:latin typeface="ＭＳ 明朝" panose="02020609040205080304" pitchFamily="17" charset="-128"/>
                <a:ea typeface="ＭＳ 明朝" panose="02020609040205080304" pitchFamily="17" charset="-128"/>
              </a:rPr>
              <a:t>SR</a:t>
            </a:r>
            <a:r>
              <a:rPr lang="ja-JP" altLang="en-US" sz="2400" dirty="0">
                <a:solidFill>
                  <a:schemeClr val="bg1"/>
                </a:solidFill>
                <a:latin typeface="ＭＳ 明朝" panose="02020609040205080304" pitchFamily="17" charset="-128"/>
                <a:ea typeface="ＭＳ 明朝" panose="02020609040205080304" pitchFamily="17" charset="-128"/>
              </a:rPr>
              <a:t>の光源スペクトル</a:t>
            </a:r>
            <a:endParaRPr lang="en-US" altLang="ja-JP" sz="2400" dirty="0">
              <a:solidFill>
                <a:schemeClr val="bg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225514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2">
            <a:extLst>
              <a:ext uri="{FF2B5EF4-FFF2-40B4-BE49-F238E27FC236}">
                <a16:creationId xmlns:a16="http://schemas.microsoft.com/office/drawing/2014/main" id="{6342408A-2381-4763-A0BB-469298D4686F}"/>
              </a:ext>
            </a:extLst>
          </p:cNvPr>
          <p:cNvGrpSpPr>
            <a:grpSpLocks noChangeAspect="1"/>
          </p:cNvGrpSpPr>
          <p:nvPr/>
        </p:nvGrpSpPr>
        <p:grpSpPr bwMode="auto">
          <a:xfrm>
            <a:off x="645030" y="648372"/>
            <a:ext cx="7640319" cy="6241415"/>
            <a:chOff x="200923" y="8832"/>
            <a:chExt cx="8685069" cy="6847977"/>
          </a:xfrm>
        </p:grpSpPr>
        <p:pic>
          <p:nvPicPr>
            <p:cNvPr id="3" name="Picture 2">
              <a:extLst>
                <a:ext uri="{FF2B5EF4-FFF2-40B4-BE49-F238E27FC236}">
                  <a16:creationId xmlns:a16="http://schemas.microsoft.com/office/drawing/2014/main" id="{7F986680-98D9-450F-9EC4-AA5B63106D4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0923" y="85572"/>
              <a:ext cx="8619550" cy="6656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a:extLst>
                <a:ext uri="{FF2B5EF4-FFF2-40B4-BE49-F238E27FC236}">
                  <a16:creationId xmlns:a16="http://schemas.microsoft.com/office/drawing/2014/main" id="{153A3E58-6D56-4990-AB6A-FA3673CAD198}"/>
                </a:ext>
              </a:extLst>
            </p:cNvPr>
            <p:cNvSpPr/>
            <p:nvPr/>
          </p:nvSpPr>
          <p:spPr>
            <a:xfrm>
              <a:off x="2925834" y="5304536"/>
              <a:ext cx="1121725" cy="602655"/>
            </a:xfrm>
            <a:prstGeom prst="rect">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rgbClr val="FF0000"/>
                  </a:solidFill>
                  <a:latin typeface="+mn-ea"/>
                </a:rPr>
                <a:t>単結晶Ｘ線回折</a:t>
              </a:r>
              <a:endParaRPr lang="en-US" altLang="ja-JP" sz="900" b="1" dirty="0">
                <a:solidFill>
                  <a:srgbClr val="FF0000"/>
                </a:solidFill>
                <a:latin typeface="+mn-ea"/>
              </a:endParaRPr>
            </a:p>
            <a:p>
              <a:pPr algn="ctr">
                <a:defRPr/>
              </a:pPr>
              <a:r>
                <a:rPr lang="ja-JP" altLang="en-US" sz="900" b="1" dirty="0">
                  <a:solidFill>
                    <a:srgbClr val="FF0000"/>
                  </a:solidFill>
                  <a:latin typeface="+mn-ea"/>
                </a:rPr>
                <a:t>（名古屋大学）</a:t>
              </a:r>
              <a:endParaRPr lang="en-US" altLang="ja-JP" sz="900" b="1" dirty="0">
                <a:solidFill>
                  <a:srgbClr val="FF0000"/>
                </a:solidFill>
                <a:latin typeface="+mn-ea"/>
              </a:endParaRPr>
            </a:p>
            <a:p>
              <a:pPr algn="ctr">
                <a:defRPr/>
              </a:pPr>
              <a:r>
                <a:rPr lang="en-US" altLang="ja-JP" sz="900" b="1" dirty="0">
                  <a:solidFill>
                    <a:srgbClr val="FF0000"/>
                  </a:solidFill>
                  <a:latin typeface="+mn-ea"/>
                </a:rPr>
                <a:t>BL2S1 </a:t>
              </a:r>
            </a:p>
          </p:txBody>
        </p:sp>
        <p:sp>
          <p:nvSpPr>
            <p:cNvPr id="5" name="正方形/長方形 4">
              <a:extLst>
                <a:ext uri="{FF2B5EF4-FFF2-40B4-BE49-F238E27FC236}">
                  <a16:creationId xmlns:a16="http://schemas.microsoft.com/office/drawing/2014/main" id="{481A2592-7367-4BA2-85B8-7083E664CE1A}"/>
                </a:ext>
              </a:extLst>
            </p:cNvPr>
            <p:cNvSpPr/>
            <p:nvPr/>
          </p:nvSpPr>
          <p:spPr>
            <a:xfrm>
              <a:off x="443457" y="2392282"/>
              <a:ext cx="137869" cy="4464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0"/>
            </a:p>
          </p:txBody>
        </p:sp>
        <p:sp>
          <p:nvSpPr>
            <p:cNvPr id="6" name="正方形/長方形 5">
              <a:extLst>
                <a:ext uri="{FF2B5EF4-FFF2-40B4-BE49-F238E27FC236}">
                  <a16:creationId xmlns:a16="http://schemas.microsoft.com/office/drawing/2014/main" id="{99E24B2C-8BF6-4A01-95AB-3603BCACC063}"/>
                </a:ext>
              </a:extLst>
            </p:cNvPr>
            <p:cNvSpPr/>
            <p:nvPr/>
          </p:nvSpPr>
          <p:spPr>
            <a:xfrm>
              <a:off x="473774" y="8832"/>
              <a:ext cx="137869" cy="1908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0"/>
            </a:p>
          </p:txBody>
        </p:sp>
        <p:sp>
          <p:nvSpPr>
            <p:cNvPr id="7" name="正方形/長方形 6">
              <a:extLst>
                <a:ext uri="{FF2B5EF4-FFF2-40B4-BE49-F238E27FC236}">
                  <a16:creationId xmlns:a16="http://schemas.microsoft.com/office/drawing/2014/main" id="{A2CC7084-2833-4D4B-B2A9-B46E307AC16C}"/>
                </a:ext>
              </a:extLst>
            </p:cNvPr>
            <p:cNvSpPr>
              <a:spLocks noChangeAspect="1"/>
            </p:cNvSpPr>
            <p:nvPr/>
          </p:nvSpPr>
          <p:spPr>
            <a:xfrm rot="-2700000">
              <a:off x="486767" y="2301013"/>
              <a:ext cx="147254" cy="215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0"/>
            </a:p>
          </p:txBody>
        </p:sp>
        <p:sp>
          <p:nvSpPr>
            <p:cNvPr id="8" name="正方形/長方形 7">
              <a:extLst>
                <a:ext uri="{FF2B5EF4-FFF2-40B4-BE49-F238E27FC236}">
                  <a16:creationId xmlns:a16="http://schemas.microsoft.com/office/drawing/2014/main" id="{881A3251-958F-45DD-89BE-EA510140D54D}"/>
                </a:ext>
              </a:extLst>
            </p:cNvPr>
            <p:cNvSpPr>
              <a:spLocks noChangeAspect="1"/>
            </p:cNvSpPr>
            <p:nvPr/>
          </p:nvSpPr>
          <p:spPr>
            <a:xfrm rot="-2700000">
              <a:off x="409531" y="1808438"/>
              <a:ext cx="147254" cy="216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0"/>
            </a:p>
          </p:txBody>
        </p:sp>
        <p:sp>
          <p:nvSpPr>
            <p:cNvPr id="9" name="正方形/長方形 8">
              <a:extLst>
                <a:ext uri="{FF2B5EF4-FFF2-40B4-BE49-F238E27FC236}">
                  <a16:creationId xmlns:a16="http://schemas.microsoft.com/office/drawing/2014/main" id="{5CCBBC02-CC06-4A60-BFC7-C46B3898C594}"/>
                </a:ext>
              </a:extLst>
            </p:cNvPr>
            <p:cNvSpPr/>
            <p:nvPr/>
          </p:nvSpPr>
          <p:spPr>
            <a:xfrm>
              <a:off x="2825499" y="147478"/>
              <a:ext cx="1353433" cy="436838"/>
            </a:xfrm>
            <a:prstGeom prst="rect">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rgbClr val="FF0000"/>
                  </a:solidFill>
                  <a:latin typeface="+mn-ea"/>
                </a:rPr>
                <a:t>広角・小角Ｘ線散乱</a:t>
              </a:r>
              <a:endParaRPr lang="en-US" altLang="ja-JP" sz="900" b="1" dirty="0">
                <a:solidFill>
                  <a:srgbClr val="FF0000"/>
                </a:solidFill>
                <a:latin typeface="+mn-ea"/>
              </a:endParaRPr>
            </a:p>
            <a:p>
              <a:pPr algn="ctr">
                <a:defRPr/>
              </a:pPr>
              <a:r>
                <a:rPr lang="en-US" altLang="ja-JP" sz="900" b="1" dirty="0">
                  <a:solidFill>
                    <a:srgbClr val="FF0000"/>
                  </a:solidFill>
                  <a:latin typeface="+mn-ea"/>
                </a:rPr>
                <a:t>BL8S3 </a:t>
              </a:r>
            </a:p>
          </p:txBody>
        </p:sp>
        <p:sp>
          <p:nvSpPr>
            <p:cNvPr id="10" name="正方形/長方形 9">
              <a:extLst>
                <a:ext uri="{FF2B5EF4-FFF2-40B4-BE49-F238E27FC236}">
                  <a16:creationId xmlns:a16="http://schemas.microsoft.com/office/drawing/2014/main" id="{485DCECB-D7B7-439E-860D-A66A4E58DED4}"/>
                </a:ext>
              </a:extLst>
            </p:cNvPr>
            <p:cNvSpPr/>
            <p:nvPr/>
          </p:nvSpPr>
          <p:spPr>
            <a:xfrm>
              <a:off x="7756326" y="459605"/>
              <a:ext cx="1129666" cy="413150"/>
            </a:xfrm>
            <a:prstGeom prst="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rgbClr val="0000FF"/>
                  </a:solidFill>
                  <a:latin typeface="+mn-ea"/>
                </a:rPr>
                <a:t>真空紫外分光</a:t>
              </a:r>
              <a:endParaRPr lang="en-US" altLang="ja-JP" sz="900" b="1" dirty="0">
                <a:solidFill>
                  <a:srgbClr val="0000FF"/>
                </a:solidFill>
                <a:latin typeface="+mn-ea"/>
              </a:endParaRPr>
            </a:p>
            <a:p>
              <a:pPr algn="ctr">
                <a:defRPr/>
              </a:pPr>
              <a:r>
                <a:rPr lang="en-US" altLang="ja-JP" sz="900" b="1" dirty="0">
                  <a:solidFill>
                    <a:srgbClr val="0000FF"/>
                  </a:solidFill>
                  <a:latin typeface="+mn-ea"/>
                </a:rPr>
                <a:t>BL7U </a:t>
              </a:r>
            </a:p>
          </p:txBody>
        </p:sp>
        <p:sp>
          <p:nvSpPr>
            <p:cNvPr id="11" name="正方形/長方形 10">
              <a:extLst>
                <a:ext uri="{FF2B5EF4-FFF2-40B4-BE49-F238E27FC236}">
                  <a16:creationId xmlns:a16="http://schemas.microsoft.com/office/drawing/2014/main" id="{2C4B4752-86A0-4CEC-998A-ED9530CE5D40}"/>
                </a:ext>
              </a:extLst>
            </p:cNvPr>
            <p:cNvSpPr/>
            <p:nvPr/>
          </p:nvSpPr>
          <p:spPr>
            <a:xfrm>
              <a:off x="6820112" y="3741115"/>
              <a:ext cx="2036285" cy="408273"/>
            </a:xfrm>
            <a:prstGeom prst="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rgbClr val="0000FF"/>
                  </a:solidFill>
                  <a:latin typeface="+mn-ea"/>
                </a:rPr>
                <a:t>軟Ｘ線ＸＡＦＳ・光電子分光</a:t>
              </a:r>
              <a:r>
                <a:rPr lang="en-US" altLang="ja-JP" sz="900" b="1" dirty="0">
                  <a:solidFill>
                    <a:srgbClr val="0000FF"/>
                  </a:solidFill>
                  <a:latin typeface="+mn-ea"/>
                </a:rPr>
                <a:t>Ⅰ</a:t>
              </a:r>
            </a:p>
            <a:p>
              <a:pPr algn="ctr">
                <a:defRPr/>
              </a:pPr>
              <a:r>
                <a:rPr lang="en-US" altLang="ja-JP" sz="900" b="1" dirty="0">
                  <a:solidFill>
                    <a:srgbClr val="0000FF"/>
                  </a:solidFill>
                  <a:latin typeface="+mn-ea"/>
                </a:rPr>
                <a:t>BL6N1 </a:t>
              </a:r>
            </a:p>
          </p:txBody>
        </p:sp>
        <p:sp>
          <p:nvSpPr>
            <p:cNvPr id="12" name="正方形/長方形 11">
              <a:extLst>
                <a:ext uri="{FF2B5EF4-FFF2-40B4-BE49-F238E27FC236}">
                  <a16:creationId xmlns:a16="http://schemas.microsoft.com/office/drawing/2014/main" id="{40A8639F-1FFF-4CD6-8F4A-262933E34F1F}"/>
                </a:ext>
              </a:extLst>
            </p:cNvPr>
            <p:cNvSpPr/>
            <p:nvPr/>
          </p:nvSpPr>
          <p:spPr>
            <a:xfrm>
              <a:off x="6106221" y="1378567"/>
              <a:ext cx="975915" cy="438232"/>
            </a:xfrm>
            <a:prstGeom prst="rect">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900" b="1" dirty="0">
                  <a:solidFill>
                    <a:srgbClr val="FF0000"/>
                  </a:solidFill>
                  <a:latin typeface="+mn-ea"/>
                </a:rPr>
                <a:t>薄膜Ｘ線回折</a:t>
              </a:r>
              <a:endParaRPr lang="en-US" altLang="ja-JP" sz="900" b="1" dirty="0">
                <a:solidFill>
                  <a:srgbClr val="FF0000"/>
                </a:solidFill>
                <a:latin typeface="+mn-ea"/>
              </a:endParaRPr>
            </a:p>
            <a:p>
              <a:pPr algn="ctr">
                <a:defRPr/>
              </a:pPr>
              <a:r>
                <a:rPr lang="en-US" altLang="ja-JP" sz="900" b="1" dirty="0">
                  <a:solidFill>
                    <a:srgbClr val="FF0000"/>
                  </a:solidFill>
                  <a:latin typeface="+mn-ea"/>
                </a:rPr>
                <a:t>BL8S1 </a:t>
              </a:r>
            </a:p>
          </p:txBody>
        </p:sp>
        <p:sp>
          <p:nvSpPr>
            <p:cNvPr id="13" name="正方形/長方形 12">
              <a:extLst>
                <a:ext uri="{FF2B5EF4-FFF2-40B4-BE49-F238E27FC236}">
                  <a16:creationId xmlns:a16="http://schemas.microsoft.com/office/drawing/2014/main" id="{FD555581-4D8E-4111-9070-B26B32D0C5DB}"/>
                </a:ext>
              </a:extLst>
            </p:cNvPr>
            <p:cNvSpPr/>
            <p:nvPr/>
          </p:nvSpPr>
          <p:spPr>
            <a:xfrm>
              <a:off x="7458210" y="4548604"/>
              <a:ext cx="1001901" cy="392249"/>
            </a:xfrm>
            <a:prstGeom prst="rect">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rgbClr val="FF0000"/>
                  </a:solidFill>
                  <a:latin typeface="+mn-ea"/>
                </a:rPr>
                <a:t>粉末Ｘ線回折</a:t>
              </a:r>
              <a:r>
                <a:rPr lang="en-US" altLang="ja-JP" sz="900" b="1" dirty="0">
                  <a:solidFill>
                    <a:srgbClr val="FF0000"/>
                  </a:solidFill>
                  <a:latin typeface="+mn-ea"/>
                </a:rPr>
                <a:t> </a:t>
              </a:r>
            </a:p>
            <a:p>
              <a:pPr algn="ctr">
                <a:defRPr/>
              </a:pPr>
              <a:r>
                <a:rPr lang="en-US" altLang="ja-JP" sz="900" b="1" dirty="0">
                  <a:solidFill>
                    <a:srgbClr val="FF0000"/>
                  </a:solidFill>
                  <a:latin typeface="+mn-ea"/>
                </a:rPr>
                <a:t>BL5S2</a:t>
              </a:r>
            </a:p>
          </p:txBody>
        </p:sp>
        <p:sp>
          <p:nvSpPr>
            <p:cNvPr id="14" name="正方形/長方形 13">
              <a:extLst>
                <a:ext uri="{FF2B5EF4-FFF2-40B4-BE49-F238E27FC236}">
                  <a16:creationId xmlns:a16="http://schemas.microsoft.com/office/drawing/2014/main" id="{6C515F43-9AD6-48B4-A773-CEBEF514F6E3}"/>
                </a:ext>
              </a:extLst>
            </p:cNvPr>
            <p:cNvSpPr/>
            <p:nvPr/>
          </p:nvSpPr>
          <p:spPr>
            <a:xfrm>
              <a:off x="231651" y="6125660"/>
              <a:ext cx="1907799" cy="519747"/>
            </a:xfrm>
            <a:prstGeom prst="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rgbClr val="0000FF"/>
                  </a:solidFill>
                  <a:latin typeface="+mn-ea"/>
                </a:rPr>
                <a:t>軟Ｘ線ＸＡＦＳ・光電子分光</a:t>
              </a:r>
              <a:r>
                <a:rPr lang="en-US" altLang="ja-JP" sz="900" b="1" dirty="0">
                  <a:solidFill>
                    <a:srgbClr val="0000FF"/>
                  </a:solidFill>
                  <a:latin typeface="+mn-ea"/>
                </a:rPr>
                <a:t>Ⅱ</a:t>
              </a:r>
            </a:p>
            <a:p>
              <a:pPr algn="ctr">
                <a:defRPr/>
              </a:pPr>
              <a:r>
                <a:rPr lang="en-US" altLang="ja-JP" sz="900" b="1" dirty="0">
                  <a:solidFill>
                    <a:srgbClr val="0000FF"/>
                  </a:solidFill>
                  <a:latin typeface="+mn-ea"/>
                </a:rPr>
                <a:t>BL1N2 </a:t>
              </a:r>
            </a:p>
          </p:txBody>
        </p:sp>
        <p:sp>
          <p:nvSpPr>
            <p:cNvPr id="15" name="正方形/長方形 14">
              <a:extLst>
                <a:ext uri="{FF2B5EF4-FFF2-40B4-BE49-F238E27FC236}">
                  <a16:creationId xmlns:a16="http://schemas.microsoft.com/office/drawing/2014/main" id="{850CEFB3-CEA4-4E28-9D1A-A7644A7D4DD9}"/>
                </a:ext>
              </a:extLst>
            </p:cNvPr>
            <p:cNvSpPr/>
            <p:nvPr/>
          </p:nvSpPr>
          <p:spPr>
            <a:xfrm>
              <a:off x="6232541" y="5585310"/>
              <a:ext cx="1175862" cy="452862"/>
            </a:xfrm>
            <a:prstGeom prst="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rgbClr val="FF0000"/>
                  </a:solidFill>
                  <a:latin typeface="+mn-ea"/>
                </a:rPr>
                <a:t>硬Ｘ線ＸＡＦＳ</a:t>
              </a:r>
              <a:r>
                <a:rPr lang="en-US" altLang="ja-JP" sz="900" b="1" dirty="0">
                  <a:solidFill>
                    <a:srgbClr val="FF0000"/>
                  </a:solidFill>
                  <a:latin typeface="+mn-ea"/>
                </a:rPr>
                <a:t> Ⅰ</a:t>
              </a:r>
            </a:p>
            <a:p>
              <a:pPr algn="ctr">
                <a:defRPr/>
              </a:pPr>
              <a:r>
                <a:rPr lang="en-US" altLang="ja-JP" sz="900" b="1" dirty="0">
                  <a:solidFill>
                    <a:srgbClr val="FF0000"/>
                  </a:solidFill>
                  <a:latin typeface="+mn-ea"/>
                </a:rPr>
                <a:t>BL5S1</a:t>
              </a:r>
            </a:p>
          </p:txBody>
        </p:sp>
        <p:sp>
          <p:nvSpPr>
            <p:cNvPr id="16" name="正方形/長方形 15">
              <a:extLst>
                <a:ext uri="{FF2B5EF4-FFF2-40B4-BE49-F238E27FC236}">
                  <a16:creationId xmlns:a16="http://schemas.microsoft.com/office/drawing/2014/main" id="{4121D75D-EA5A-4A64-ADCB-CEBE965F3250}"/>
                </a:ext>
              </a:extLst>
            </p:cNvPr>
            <p:cNvSpPr/>
            <p:nvPr/>
          </p:nvSpPr>
          <p:spPr>
            <a:xfrm>
              <a:off x="251450" y="2643795"/>
              <a:ext cx="1295686" cy="432658"/>
            </a:xfrm>
            <a:prstGeom prst="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rgbClr val="FF0000"/>
                  </a:solidFill>
                  <a:latin typeface="+mn-ea"/>
                </a:rPr>
                <a:t>硬Ｘ線ＸＡＦＳ</a:t>
              </a:r>
              <a:r>
                <a:rPr lang="en-US" altLang="ja-JP" sz="900" b="1" dirty="0">
                  <a:solidFill>
                    <a:srgbClr val="FF0000"/>
                  </a:solidFill>
                  <a:latin typeface="+mn-ea"/>
                </a:rPr>
                <a:t>  Ⅱ</a:t>
              </a:r>
            </a:p>
            <a:p>
              <a:pPr algn="ctr">
                <a:defRPr/>
              </a:pPr>
              <a:r>
                <a:rPr lang="en-US" altLang="ja-JP" sz="900" b="1" dirty="0">
                  <a:solidFill>
                    <a:srgbClr val="FF0000"/>
                  </a:solidFill>
                  <a:latin typeface="+mn-ea"/>
                </a:rPr>
                <a:t>BL11S2</a:t>
              </a:r>
            </a:p>
          </p:txBody>
        </p:sp>
        <p:sp>
          <p:nvSpPr>
            <p:cNvPr id="17" name="正方形/長方形 16">
              <a:extLst>
                <a:ext uri="{FF2B5EF4-FFF2-40B4-BE49-F238E27FC236}">
                  <a16:creationId xmlns:a16="http://schemas.microsoft.com/office/drawing/2014/main" id="{2A7A4348-248E-40F6-A8A9-6E214161365E}"/>
                </a:ext>
              </a:extLst>
            </p:cNvPr>
            <p:cNvSpPr/>
            <p:nvPr/>
          </p:nvSpPr>
          <p:spPr>
            <a:xfrm>
              <a:off x="3105571" y="6301891"/>
              <a:ext cx="924667" cy="415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latin typeface="+mn-ea"/>
                </a:rPr>
                <a:t>企業専用</a:t>
              </a:r>
              <a:endParaRPr lang="en-US" altLang="ja-JP" sz="900" b="1" dirty="0">
                <a:solidFill>
                  <a:schemeClr val="tx1"/>
                </a:solidFill>
                <a:latin typeface="+mn-ea"/>
              </a:endParaRPr>
            </a:p>
            <a:p>
              <a:pPr algn="ctr">
                <a:defRPr/>
              </a:pPr>
              <a:r>
                <a:rPr lang="en-US" altLang="ja-JP" sz="900" b="1" dirty="0">
                  <a:solidFill>
                    <a:schemeClr val="tx1"/>
                  </a:solidFill>
                  <a:latin typeface="+mn-ea"/>
                </a:rPr>
                <a:t>BL2S3 </a:t>
              </a:r>
            </a:p>
          </p:txBody>
        </p:sp>
        <p:sp>
          <p:nvSpPr>
            <p:cNvPr id="18" name="正方形/長方形 17">
              <a:extLst>
                <a:ext uri="{FF2B5EF4-FFF2-40B4-BE49-F238E27FC236}">
                  <a16:creationId xmlns:a16="http://schemas.microsoft.com/office/drawing/2014/main" id="{EE338B76-4CC0-4730-9AB1-C12243381294}"/>
                </a:ext>
              </a:extLst>
            </p:cNvPr>
            <p:cNvSpPr/>
            <p:nvPr/>
          </p:nvSpPr>
          <p:spPr>
            <a:xfrm>
              <a:off x="5196714" y="86167"/>
              <a:ext cx="743486" cy="876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0"/>
            </a:p>
          </p:txBody>
        </p:sp>
        <p:sp>
          <p:nvSpPr>
            <p:cNvPr id="19" name="正方形/長方形 18">
              <a:extLst>
                <a:ext uri="{FF2B5EF4-FFF2-40B4-BE49-F238E27FC236}">
                  <a16:creationId xmlns:a16="http://schemas.microsoft.com/office/drawing/2014/main" id="{01AF7CE8-AA2F-431F-8B05-7B59F3DC9D37}"/>
                </a:ext>
              </a:extLst>
            </p:cNvPr>
            <p:cNvSpPr/>
            <p:nvPr/>
          </p:nvSpPr>
          <p:spPr>
            <a:xfrm>
              <a:off x="5359126" y="937549"/>
              <a:ext cx="215827" cy="431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0"/>
            </a:p>
          </p:txBody>
        </p:sp>
        <p:sp>
          <p:nvSpPr>
            <p:cNvPr id="20" name="正方形/長方形 19">
              <a:extLst>
                <a:ext uri="{FF2B5EF4-FFF2-40B4-BE49-F238E27FC236}">
                  <a16:creationId xmlns:a16="http://schemas.microsoft.com/office/drawing/2014/main" id="{29FF9991-EE2A-424C-9410-E3D5FA9BA4DC}"/>
                </a:ext>
              </a:extLst>
            </p:cNvPr>
            <p:cNvSpPr/>
            <p:nvPr/>
          </p:nvSpPr>
          <p:spPr>
            <a:xfrm>
              <a:off x="5425534" y="1165373"/>
              <a:ext cx="108275" cy="252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0"/>
            </a:p>
          </p:txBody>
        </p:sp>
        <p:cxnSp>
          <p:nvCxnSpPr>
            <p:cNvPr id="21" name="直線コネクタ 20">
              <a:extLst>
                <a:ext uri="{FF2B5EF4-FFF2-40B4-BE49-F238E27FC236}">
                  <a16:creationId xmlns:a16="http://schemas.microsoft.com/office/drawing/2014/main" id="{355FCE27-3414-40DD-9A24-F1ABAE8FA573}"/>
                </a:ext>
              </a:extLst>
            </p:cNvPr>
            <p:cNvCxnSpPr/>
            <p:nvPr/>
          </p:nvCxnSpPr>
          <p:spPr>
            <a:xfrm flipH="1">
              <a:off x="4555728" y="4497744"/>
              <a:ext cx="448257" cy="1954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EF9F6D3F-4DB2-4002-9819-3FD94B425FAB}"/>
                </a:ext>
              </a:extLst>
            </p:cNvPr>
            <p:cNvSpPr/>
            <p:nvPr/>
          </p:nvSpPr>
          <p:spPr>
            <a:xfrm>
              <a:off x="4556450" y="6237432"/>
              <a:ext cx="1095739" cy="215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900" b="1" dirty="0">
                  <a:solidFill>
                    <a:schemeClr val="tx1"/>
                  </a:solidFill>
                  <a:latin typeface="+mn-ea"/>
                </a:rPr>
                <a:t>アンジュレータ</a:t>
              </a:r>
            </a:p>
          </p:txBody>
        </p:sp>
        <p:cxnSp>
          <p:nvCxnSpPr>
            <p:cNvPr id="23" name="直線コネクタ 22">
              <a:extLst>
                <a:ext uri="{FF2B5EF4-FFF2-40B4-BE49-F238E27FC236}">
                  <a16:creationId xmlns:a16="http://schemas.microsoft.com/office/drawing/2014/main" id="{5F053342-61BD-40D1-9288-B97C4648238E}"/>
                </a:ext>
              </a:extLst>
            </p:cNvPr>
            <p:cNvCxnSpPr/>
            <p:nvPr/>
          </p:nvCxnSpPr>
          <p:spPr>
            <a:xfrm>
              <a:off x="4555728" y="6452716"/>
              <a:ext cx="9246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3E53C97-6EA2-4B22-8D64-A843988FA0E9}"/>
                </a:ext>
              </a:extLst>
            </p:cNvPr>
            <p:cNvCxnSpPr/>
            <p:nvPr/>
          </p:nvCxnSpPr>
          <p:spPr>
            <a:xfrm flipH="1" flipV="1">
              <a:off x="2891908" y="937549"/>
              <a:ext cx="1079859" cy="979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8DFBFDCB-CED1-4011-921A-4C5FE695A323}"/>
                </a:ext>
              </a:extLst>
            </p:cNvPr>
            <p:cNvCxnSpPr/>
            <p:nvPr/>
          </p:nvCxnSpPr>
          <p:spPr>
            <a:xfrm flipH="1">
              <a:off x="1763686" y="937549"/>
              <a:ext cx="11282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D7072577-0D7D-468F-AD79-B5564FFDA10B}"/>
                </a:ext>
              </a:extLst>
            </p:cNvPr>
            <p:cNvSpPr/>
            <p:nvPr/>
          </p:nvSpPr>
          <p:spPr>
            <a:xfrm>
              <a:off x="1670570" y="764764"/>
              <a:ext cx="1253099" cy="215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900" b="1" dirty="0">
                  <a:solidFill>
                    <a:schemeClr val="tx1"/>
                  </a:solidFill>
                  <a:latin typeface="+mn-ea"/>
                </a:rPr>
                <a:t>超伝導偏向電磁石</a:t>
              </a:r>
            </a:p>
          </p:txBody>
        </p:sp>
        <p:cxnSp>
          <p:nvCxnSpPr>
            <p:cNvPr id="27" name="直線コネクタ 26">
              <a:extLst>
                <a:ext uri="{FF2B5EF4-FFF2-40B4-BE49-F238E27FC236}">
                  <a16:creationId xmlns:a16="http://schemas.microsoft.com/office/drawing/2014/main" id="{5C5AEE10-892D-43B7-9BB3-951BD18B6FAA}"/>
                </a:ext>
              </a:extLst>
            </p:cNvPr>
            <p:cNvCxnSpPr/>
            <p:nvPr/>
          </p:nvCxnSpPr>
          <p:spPr>
            <a:xfrm flipH="1" flipV="1">
              <a:off x="2627718" y="1292174"/>
              <a:ext cx="803398" cy="753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0655BAE5-4423-45E9-A57D-DF3529199AC0}"/>
                </a:ext>
              </a:extLst>
            </p:cNvPr>
            <p:cNvCxnSpPr/>
            <p:nvPr/>
          </p:nvCxnSpPr>
          <p:spPr>
            <a:xfrm flipH="1">
              <a:off x="1547136" y="1292174"/>
              <a:ext cx="10805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正方形/長方形 28">
              <a:extLst>
                <a:ext uri="{FF2B5EF4-FFF2-40B4-BE49-F238E27FC236}">
                  <a16:creationId xmlns:a16="http://schemas.microsoft.com/office/drawing/2014/main" id="{C191055A-A8C4-4419-B23F-23C5EAC1E13D}"/>
                </a:ext>
              </a:extLst>
            </p:cNvPr>
            <p:cNvSpPr/>
            <p:nvPr/>
          </p:nvSpPr>
          <p:spPr>
            <a:xfrm>
              <a:off x="1461239" y="1124267"/>
              <a:ext cx="1253099" cy="215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900" b="1" dirty="0">
                  <a:solidFill>
                    <a:srgbClr val="002060"/>
                  </a:solidFill>
                  <a:latin typeface="+mn-ea"/>
                </a:rPr>
                <a:t>常伝導偏向電磁石</a:t>
              </a:r>
            </a:p>
          </p:txBody>
        </p:sp>
        <p:sp>
          <p:nvSpPr>
            <p:cNvPr id="30" name="正方形/長方形 29">
              <a:extLst>
                <a:ext uri="{FF2B5EF4-FFF2-40B4-BE49-F238E27FC236}">
                  <a16:creationId xmlns:a16="http://schemas.microsoft.com/office/drawing/2014/main" id="{F736E6B8-EE65-4E1A-9921-DEED923931F9}"/>
                </a:ext>
              </a:extLst>
            </p:cNvPr>
            <p:cNvSpPr/>
            <p:nvPr/>
          </p:nvSpPr>
          <p:spPr>
            <a:xfrm>
              <a:off x="2627718" y="6038173"/>
              <a:ext cx="288010" cy="559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0"/>
            </a:p>
          </p:txBody>
        </p:sp>
        <p:pic>
          <p:nvPicPr>
            <p:cNvPr id="31" name="Picture 4">
              <a:extLst>
                <a:ext uri="{FF2B5EF4-FFF2-40B4-BE49-F238E27FC236}">
                  <a16:creationId xmlns:a16="http://schemas.microsoft.com/office/drawing/2014/main" id="{BDAAE411-1221-4BAB-ADA1-57D7503C06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7424" y="260649"/>
              <a:ext cx="740654"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正方形/長方形 31">
              <a:extLst>
                <a:ext uri="{FF2B5EF4-FFF2-40B4-BE49-F238E27FC236}">
                  <a16:creationId xmlns:a16="http://schemas.microsoft.com/office/drawing/2014/main" id="{70AF3584-9C9B-45B4-BDD5-353B1E22105C}"/>
                </a:ext>
              </a:extLst>
            </p:cNvPr>
            <p:cNvSpPr/>
            <p:nvPr/>
          </p:nvSpPr>
          <p:spPr>
            <a:xfrm>
              <a:off x="5877401" y="296574"/>
              <a:ext cx="1219889" cy="53995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rgbClr val="FF0000"/>
                  </a:solidFill>
                  <a:latin typeface="+mj-ea"/>
                  <a:ea typeface="+mj-ea"/>
                </a:rPr>
                <a:t>Ｘ線トポグラフィ・</a:t>
              </a:r>
              <a:endParaRPr lang="en-US" altLang="ja-JP" sz="900" b="1" dirty="0">
                <a:solidFill>
                  <a:srgbClr val="FF0000"/>
                </a:solidFill>
                <a:latin typeface="+mj-ea"/>
                <a:ea typeface="+mj-ea"/>
              </a:endParaRPr>
            </a:p>
            <a:p>
              <a:pPr algn="ctr">
                <a:defRPr/>
              </a:pPr>
              <a:r>
                <a:rPr lang="en-US" altLang="ja-JP" sz="900" b="1" dirty="0">
                  <a:solidFill>
                    <a:srgbClr val="FF0000"/>
                  </a:solidFill>
                  <a:latin typeface="+mj-ea"/>
                  <a:ea typeface="+mj-ea"/>
                </a:rPr>
                <a:t>X</a:t>
              </a:r>
              <a:r>
                <a:rPr lang="ja-JP" altLang="en-US" sz="900" b="1" dirty="0">
                  <a:solidFill>
                    <a:srgbClr val="FF0000"/>
                  </a:solidFill>
                  <a:latin typeface="+mj-ea"/>
                  <a:ea typeface="+mj-ea"/>
                </a:rPr>
                <a:t>線</a:t>
              </a:r>
              <a:r>
                <a:rPr lang="en-US" altLang="ja-JP" sz="900" b="1" dirty="0">
                  <a:solidFill>
                    <a:srgbClr val="FF0000"/>
                  </a:solidFill>
                  <a:latin typeface="+mj-ea"/>
                  <a:ea typeface="+mj-ea"/>
                </a:rPr>
                <a:t>CT</a:t>
              </a:r>
              <a:r>
                <a:rPr lang="ja-JP" altLang="en-US" sz="900" b="1" dirty="0">
                  <a:solidFill>
                    <a:srgbClr val="FF0000"/>
                  </a:solidFill>
                  <a:latin typeface="+mj-ea"/>
                  <a:ea typeface="+mj-ea"/>
                </a:rPr>
                <a:t>（愛知県）</a:t>
              </a:r>
              <a:endParaRPr lang="en-US" altLang="ja-JP" sz="900" b="1" dirty="0">
                <a:solidFill>
                  <a:srgbClr val="FF0000"/>
                </a:solidFill>
                <a:latin typeface="+mj-ea"/>
                <a:ea typeface="+mj-ea"/>
              </a:endParaRPr>
            </a:p>
            <a:p>
              <a:pPr algn="ctr">
                <a:defRPr/>
              </a:pPr>
              <a:r>
                <a:rPr lang="en-US" altLang="ja-JP" sz="900" b="1" dirty="0">
                  <a:solidFill>
                    <a:srgbClr val="FF0000"/>
                  </a:solidFill>
                  <a:latin typeface="+mj-ea"/>
                  <a:ea typeface="+mj-ea"/>
                </a:rPr>
                <a:t>BL8S2 </a:t>
              </a:r>
            </a:p>
          </p:txBody>
        </p:sp>
        <p:sp>
          <p:nvSpPr>
            <p:cNvPr id="33" name="正方形/長方形 32">
              <a:extLst>
                <a:ext uri="{FF2B5EF4-FFF2-40B4-BE49-F238E27FC236}">
                  <a16:creationId xmlns:a16="http://schemas.microsoft.com/office/drawing/2014/main" id="{09085B05-8DF4-4744-81C0-F67D08A0C2E7}"/>
                </a:ext>
              </a:extLst>
            </p:cNvPr>
            <p:cNvSpPr/>
            <p:nvPr/>
          </p:nvSpPr>
          <p:spPr>
            <a:xfrm>
              <a:off x="3623844" y="2045320"/>
              <a:ext cx="848151" cy="23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rPr>
                <a:t>蓄積リング</a:t>
              </a:r>
            </a:p>
          </p:txBody>
        </p:sp>
        <p:sp>
          <p:nvSpPr>
            <p:cNvPr id="34" name="正方形/長方形 33">
              <a:extLst>
                <a:ext uri="{FF2B5EF4-FFF2-40B4-BE49-F238E27FC236}">
                  <a16:creationId xmlns:a16="http://schemas.microsoft.com/office/drawing/2014/main" id="{A025A2F6-D09B-4650-8230-38C92D138A20}"/>
                </a:ext>
              </a:extLst>
            </p:cNvPr>
            <p:cNvSpPr/>
            <p:nvPr/>
          </p:nvSpPr>
          <p:spPr>
            <a:xfrm>
              <a:off x="3851118" y="2912128"/>
              <a:ext cx="910229" cy="456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latin typeface="+mn-ea"/>
                </a:rPr>
                <a:t>ブースター・</a:t>
              </a:r>
              <a:endParaRPr lang="en-US" altLang="ja-JP" sz="900" b="1" dirty="0">
                <a:solidFill>
                  <a:schemeClr val="tx1"/>
                </a:solidFill>
                <a:latin typeface="+mn-ea"/>
              </a:endParaRPr>
            </a:p>
            <a:p>
              <a:pPr algn="ctr">
                <a:defRPr/>
              </a:pPr>
              <a:r>
                <a:rPr lang="ja-JP" altLang="en-US" sz="900" b="1" dirty="0">
                  <a:solidFill>
                    <a:schemeClr val="tx1"/>
                  </a:solidFill>
                  <a:latin typeface="+mn-ea"/>
                </a:rPr>
                <a:t>リング</a:t>
              </a:r>
            </a:p>
          </p:txBody>
        </p:sp>
        <p:sp>
          <p:nvSpPr>
            <p:cNvPr id="35" name="正方形/長方形 34">
              <a:extLst>
                <a:ext uri="{FF2B5EF4-FFF2-40B4-BE49-F238E27FC236}">
                  <a16:creationId xmlns:a16="http://schemas.microsoft.com/office/drawing/2014/main" id="{0FBD21D6-74F8-4C49-B1F0-E314CB3FBB05}"/>
                </a:ext>
              </a:extLst>
            </p:cNvPr>
            <p:cNvSpPr/>
            <p:nvPr/>
          </p:nvSpPr>
          <p:spPr>
            <a:xfrm rot="1796344">
              <a:off x="2979971" y="3642879"/>
              <a:ext cx="1453045" cy="314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rPr>
                <a:t>電子銃　直線加速器</a:t>
              </a:r>
            </a:p>
          </p:txBody>
        </p:sp>
      </p:grpSp>
      <p:sp>
        <p:nvSpPr>
          <p:cNvPr id="36" name="正方形/長方形 35"/>
          <p:cNvSpPr/>
          <p:nvPr/>
        </p:nvSpPr>
        <p:spPr>
          <a:xfrm>
            <a:off x="-2" y="-2698"/>
            <a:ext cx="9144001" cy="681571"/>
          </a:xfrm>
          <a:prstGeom prst="rect">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ja-JP" altLang="en-US" sz="2400" dirty="0">
                <a:solidFill>
                  <a:schemeClr val="bg1"/>
                </a:solidFill>
                <a:latin typeface="ＭＳ 明朝" panose="02020609040205080304" pitchFamily="17" charset="-128"/>
                <a:ea typeface="ＭＳ 明朝" panose="02020609040205080304" pitchFamily="17" charset="-128"/>
              </a:rPr>
              <a:t>あいち</a:t>
            </a:r>
            <a:r>
              <a:rPr lang="en-US" altLang="ja-JP" sz="2400" dirty="0">
                <a:solidFill>
                  <a:schemeClr val="bg1"/>
                </a:solidFill>
                <a:latin typeface="ＭＳ 明朝" panose="02020609040205080304" pitchFamily="17" charset="-128"/>
                <a:ea typeface="ＭＳ 明朝" panose="02020609040205080304" pitchFamily="17" charset="-128"/>
              </a:rPr>
              <a:t>SR</a:t>
            </a:r>
            <a:r>
              <a:rPr lang="ja-JP" altLang="en-US" sz="2400" dirty="0">
                <a:solidFill>
                  <a:schemeClr val="bg1"/>
                </a:solidFill>
                <a:latin typeface="ＭＳ 明朝" panose="02020609040205080304" pitchFamily="17" charset="-128"/>
                <a:ea typeface="ＭＳ 明朝" panose="02020609040205080304" pitchFamily="17" charset="-128"/>
              </a:rPr>
              <a:t>のビームライン構成</a:t>
            </a:r>
            <a:endParaRPr lang="en-US" altLang="ja-JP" sz="2400" dirty="0">
              <a:solidFill>
                <a:schemeClr val="bg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132015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4" descr="http://www.jmj.co.jp/car/img/csf_0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2336" y="4577110"/>
            <a:ext cx="1361912" cy="1326849"/>
          </a:xfrm>
          <a:prstGeom prst="rect">
            <a:avLst/>
          </a:prstGeom>
          <a:noFill/>
          <a:extLst>
            <a:ext uri="{909E8E84-426E-40DD-AFC4-6F175D3DCCD1}">
              <a14:hiddenFill xmlns:a14="http://schemas.microsoft.com/office/drawing/2010/main">
                <a:solidFill>
                  <a:srgbClr val="FFFFFF"/>
                </a:solidFill>
              </a14:hiddenFill>
            </a:ext>
          </a:extLst>
        </p:spPr>
      </p:pic>
      <p:sp>
        <p:nvSpPr>
          <p:cNvPr id="85" name="二等辺三角形 84"/>
          <p:cNvSpPr/>
          <p:nvPr/>
        </p:nvSpPr>
        <p:spPr>
          <a:xfrm rot="14647375">
            <a:off x="1430608" y="4583905"/>
            <a:ext cx="309602" cy="1335075"/>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9" name="Picture 6" descr="http://t2.gstatic.com/images?q=tbn:ANd9GcRhFCWN0wJ1b-vFCqv4eFy_4FUyEKyR1RmY-zAi5q3wmBQ9E_ZAlcrt0z8"/>
          <p:cNvPicPr>
            <a:picLocks noChangeAspect="1" noChangeArrowheads="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16106" t="18119" r="15445" b="20158"/>
          <a:stretch/>
        </p:blipFill>
        <p:spPr bwMode="auto">
          <a:xfrm>
            <a:off x="1965382" y="4071415"/>
            <a:ext cx="1637975" cy="1169191"/>
          </a:xfrm>
          <a:prstGeom prst="rect">
            <a:avLst/>
          </a:prstGeom>
          <a:noFill/>
          <a:extLst>
            <a:ext uri="{909E8E84-426E-40DD-AFC4-6F175D3DCCD1}">
              <a14:hiddenFill xmlns:a14="http://schemas.microsoft.com/office/drawing/2010/main">
                <a:solidFill>
                  <a:srgbClr val="FFFFFF"/>
                </a:solidFill>
              </a14:hiddenFill>
            </a:ext>
          </a:extLst>
        </p:spPr>
      </p:pic>
      <p:sp>
        <p:nvSpPr>
          <p:cNvPr id="153" name="フリーフォーム 152">
            <a:extLst>
              <a:ext uri="{FF2B5EF4-FFF2-40B4-BE49-F238E27FC236}">
                <a16:creationId xmlns:a16="http://schemas.microsoft.com/office/drawing/2014/main" id="{E443859A-A9D9-5F4A-88EA-F651447BE754}"/>
              </a:ext>
            </a:extLst>
          </p:cNvPr>
          <p:cNvSpPr/>
          <p:nvPr/>
        </p:nvSpPr>
        <p:spPr>
          <a:xfrm rot="3393648">
            <a:off x="4767996" y="726476"/>
            <a:ext cx="806574" cy="5255372"/>
          </a:xfrm>
          <a:custGeom>
            <a:avLst/>
            <a:gdLst>
              <a:gd name="connsiteX0" fmla="*/ 276225 w 619125"/>
              <a:gd name="connsiteY0" fmla="*/ 0 h 1543050"/>
              <a:gd name="connsiteX1" fmla="*/ 0 w 619125"/>
              <a:gd name="connsiteY1" fmla="*/ 1543050 h 1543050"/>
              <a:gd name="connsiteX2" fmla="*/ 619125 w 619125"/>
              <a:gd name="connsiteY2" fmla="*/ 85725 h 1543050"/>
              <a:gd name="connsiteX3" fmla="*/ 619125 w 619125"/>
              <a:gd name="connsiteY3" fmla="*/ 85725 h 1543050"/>
            </a:gdLst>
            <a:ahLst/>
            <a:cxnLst>
              <a:cxn ang="0">
                <a:pos x="connsiteX0" y="connsiteY0"/>
              </a:cxn>
              <a:cxn ang="0">
                <a:pos x="connsiteX1" y="connsiteY1"/>
              </a:cxn>
              <a:cxn ang="0">
                <a:pos x="connsiteX2" y="connsiteY2"/>
              </a:cxn>
              <a:cxn ang="0">
                <a:pos x="connsiteX3" y="connsiteY3"/>
              </a:cxn>
            </a:cxnLst>
            <a:rect l="l" t="t" r="r" b="b"/>
            <a:pathLst>
              <a:path w="619125" h="1543050">
                <a:moveTo>
                  <a:pt x="276225" y="0"/>
                </a:moveTo>
                <a:lnTo>
                  <a:pt x="0" y="1543050"/>
                </a:lnTo>
                <a:lnTo>
                  <a:pt x="619125" y="85725"/>
                </a:lnTo>
                <a:lnTo>
                  <a:pt x="619125" y="85725"/>
                </a:lnTo>
              </a:path>
            </a:pathLst>
          </a:cu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59"/>
          <p:cNvSpPr/>
          <p:nvPr/>
        </p:nvSpPr>
        <p:spPr>
          <a:xfrm rot="4510850">
            <a:off x="4069333" y="2656908"/>
            <a:ext cx="806574" cy="3473369"/>
          </a:xfrm>
          <a:custGeom>
            <a:avLst/>
            <a:gdLst>
              <a:gd name="connsiteX0" fmla="*/ 276225 w 619125"/>
              <a:gd name="connsiteY0" fmla="*/ 0 h 1543050"/>
              <a:gd name="connsiteX1" fmla="*/ 0 w 619125"/>
              <a:gd name="connsiteY1" fmla="*/ 1543050 h 1543050"/>
              <a:gd name="connsiteX2" fmla="*/ 619125 w 619125"/>
              <a:gd name="connsiteY2" fmla="*/ 85725 h 1543050"/>
              <a:gd name="connsiteX3" fmla="*/ 619125 w 619125"/>
              <a:gd name="connsiteY3" fmla="*/ 85725 h 1543050"/>
            </a:gdLst>
            <a:ahLst/>
            <a:cxnLst>
              <a:cxn ang="0">
                <a:pos x="connsiteX0" y="connsiteY0"/>
              </a:cxn>
              <a:cxn ang="0">
                <a:pos x="connsiteX1" y="connsiteY1"/>
              </a:cxn>
              <a:cxn ang="0">
                <a:pos x="connsiteX2" y="connsiteY2"/>
              </a:cxn>
              <a:cxn ang="0">
                <a:pos x="connsiteX3" y="connsiteY3"/>
              </a:cxn>
            </a:cxnLst>
            <a:rect l="l" t="t" r="r" b="b"/>
            <a:pathLst>
              <a:path w="619125" h="1543050">
                <a:moveTo>
                  <a:pt x="276225" y="0"/>
                </a:moveTo>
                <a:lnTo>
                  <a:pt x="0" y="1543050"/>
                </a:lnTo>
                <a:lnTo>
                  <a:pt x="619125" y="85725"/>
                </a:lnTo>
                <a:lnTo>
                  <a:pt x="619125" y="85725"/>
                </a:lnTo>
              </a:path>
            </a:pathLst>
          </a:cu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p:nvPr/>
        </p:nvSpPr>
        <p:spPr>
          <a:xfrm>
            <a:off x="864908" y="5474054"/>
            <a:ext cx="132483" cy="1654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 y="-2698"/>
            <a:ext cx="9144001" cy="681571"/>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dirty="0">
                <a:solidFill>
                  <a:schemeClr val="bg1"/>
                </a:solidFill>
                <a:latin typeface="ＭＳ 明朝" panose="02020609040205080304" pitchFamily="17" charset="-128"/>
                <a:ea typeface="ＭＳ 明朝" panose="02020609040205080304" pitchFamily="17" charset="-128"/>
              </a:rPr>
              <a:t>評価・計測グループ</a:t>
            </a:r>
            <a:endParaRPr kumimoji="1" lang="en-US" altLang="ja-JP" sz="2400" dirty="0">
              <a:solidFill>
                <a:schemeClr val="bg1"/>
              </a:solidFill>
              <a:latin typeface="ＭＳ 明朝" panose="02020609040205080304" pitchFamily="17" charset="-128"/>
              <a:ea typeface="ＭＳ 明朝" panose="02020609040205080304" pitchFamily="17" charset="-128"/>
            </a:endParaRPr>
          </a:p>
        </p:txBody>
      </p:sp>
      <p:grpSp>
        <p:nvGrpSpPr>
          <p:cNvPr id="2" name="グループ化 1"/>
          <p:cNvGrpSpPr/>
          <p:nvPr/>
        </p:nvGrpSpPr>
        <p:grpSpPr>
          <a:xfrm rot="1146958">
            <a:off x="671808" y="3546850"/>
            <a:ext cx="2154092" cy="637744"/>
            <a:chOff x="875604" y="3480640"/>
            <a:chExt cx="2154092" cy="637744"/>
          </a:xfrm>
        </p:grpSpPr>
        <p:sp>
          <p:nvSpPr>
            <p:cNvPr id="78" name="二等辺三角形 77"/>
            <p:cNvSpPr/>
            <p:nvPr/>
          </p:nvSpPr>
          <p:spPr>
            <a:xfrm rot="17821966">
              <a:off x="1908265" y="2447979"/>
              <a:ext cx="88770" cy="2154092"/>
            </a:xfrm>
            <a:prstGeom prst="triangle">
              <a:avLst/>
            </a:prstGeom>
            <a:gradFill>
              <a:gsLst>
                <a:gs pos="0">
                  <a:schemeClr val="bg1"/>
                </a:gs>
                <a:gs pos="59000">
                  <a:srgbClr val="FF0000"/>
                </a:gs>
                <a:gs pos="80000">
                  <a:srgbClr val="FF0000"/>
                </a:gs>
              </a:gsLst>
              <a:path path="circle">
                <a:fillToRect l="50000" t="50000" r="50000" b="50000"/>
              </a:path>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右矢印 78"/>
            <p:cNvSpPr/>
            <p:nvPr/>
          </p:nvSpPr>
          <p:spPr>
            <a:xfrm rot="1682634">
              <a:off x="2885223" y="3940972"/>
              <a:ext cx="109537" cy="177412"/>
            </a:xfrm>
            <a:prstGeom prst="rightArrow">
              <a:avLst/>
            </a:prstGeom>
            <a:gradFill flip="none" rotWithShape="1">
              <a:gsLst>
                <a:gs pos="0">
                  <a:schemeClr val="bg1"/>
                </a:gs>
                <a:gs pos="59000">
                  <a:srgbClr val="FF0000"/>
                </a:gs>
                <a:gs pos="80000">
                  <a:srgbClr val="FF0000"/>
                </a:gs>
              </a:gsLst>
              <a:lin ang="27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3" name="円/楕円 92"/>
          <p:cNvSpPr/>
          <p:nvPr/>
        </p:nvSpPr>
        <p:spPr>
          <a:xfrm>
            <a:off x="2606029" y="4377683"/>
            <a:ext cx="132483" cy="165466"/>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8" name="グループ化 117"/>
          <p:cNvGrpSpPr/>
          <p:nvPr/>
        </p:nvGrpSpPr>
        <p:grpSpPr>
          <a:xfrm>
            <a:off x="296983" y="1420978"/>
            <a:ext cx="2035639" cy="1998497"/>
            <a:chOff x="296983" y="1420978"/>
            <a:chExt cx="2035639" cy="1998497"/>
          </a:xfrm>
        </p:grpSpPr>
        <p:pic>
          <p:nvPicPr>
            <p:cNvPr id="95" name="Picture 16"/>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b="7393"/>
            <a:stretch/>
          </p:blipFill>
          <p:spPr bwMode="auto">
            <a:xfrm>
              <a:off x="296983" y="1420978"/>
              <a:ext cx="2035639" cy="199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正方形/長方形 5"/>
            <p:cNvSpPr/>
            <p:nvPr/>
          </p:nvSpPr>
          <p:spPr>
            <a:xfrm>
              <a:off x="296983" y="3168189"/>
              <a:ext cx="550742" cy="178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6" name="テキスト ボックス 95"/>
          <p:cNvSpPr txBox="1"/>
          <p:nvPr/>
        </p:nvSpPr>
        <p:spPr>
          <a:xfrm>
            <a:off x="1933157" y="5046603"/>
            <a:ext cx="2404826" cy="646331"/>
          </a:xfrm>
          <a:prstGeom prst="rect">
            <a:avLst/>
          </a:prstGeom>
          <a:noFill/>
        </p:spPr>
        <p:txBody>
          <a:bodyPr wrap="none" rtlCol="0">
            <a:spAutoFit/>
          </a:bodyPr>
          <a:lstStyle/>
          <a:p>
            <a:r>
              <a:rPr kumimoji="1" lang="ja-JP" altLang="en-US" sz="1200" b="1" dirty="0">
                <a:solidFill>
                  <a:srgbClr val="FF0000"/>
                </a:solidFill>
              </a:rPr>
              <a:t>一つの対象を</a:t>
            </a:r>
            <a:endParaRPr kumimoji="1" lang="en-US" altLang="ja-JP" sz="1200" b="1" dirty="0">
              <a:solidFill>
                <a:srgbClr val="FF0000"/>
              </a:solidFill>
            </a:endParaRPr>
          </a:p>
          <a:p>
            <a:r>
              <a:rPr kumimoji="1" lang="ja-JP" altLang="en-US" sz="1200" b="1" dirty="0">
                <a:solidFill>
                  <a:srgbClr val="FF0000"/>
                </a:solidFill>
              </a:rPr>
              <a:t>多角的に、最適のスケールで</a:t>
            </a:r>
            <a:endParaRPr kumimoji="1" lang="en-US" altLang="ja-JP" sz="1200" b="1" dirty="0">
              <a:solidFill>
                <a:srgbClr val="FF0000"/>
              </a:solidFill>
            </a:endParaRPr>
          </a:p>
          <a:p>
            <a:r>
              <a:rPr kumimoji="1" lang="ja-JP" altLang="en-US" sz="1200" b="1" dirty="0">
                <a:solidFill>
                  <a:srgbClr val="FF0000"/>
                </a:solidFill>
              </a:rPr>
              <a:t>必要な場所を集中的に計測</a:t>
            </a:r>
            <a:r>
              <a:rPr kumimoji="1" lang="en-US" altLang="ja-JP" sz="1200" b="1" dirty="0">
                <a:solidFill>
                  <a:srgbClr val="FF0000"/>
                </a:solidFill>
              </a:rPr>
              <a:t>/</a:t>
            </a:r>
            <a:r>
              <a:rPr kumimoji="1" lang="ja-JP" altLang="en-US" sz="1200" b="1" dirty="0">
                <a:solidFill>
                  <a:srgbClr val="FF0000"/>
                </a:solidFill>
              </a:rPr>
              <a:t>観察</a:t>
            </a:r>
            <a:endParaRPr kumimoji="1" lang="en-US" altLang="ja-JP" sz="1200" b="1" dirty="0">
              <a:solidFill>
                <a:srgbClr val="FF0000"/>
              </a:solidFill>
            </a:endParaRPr>
          </a:p>
        </p:txBody>
      </p:sp>
      <p:sp>
        <p:nvSpPr>
          <p:cNvPr id="119" name="テキスト ボックス 118"/>
          <p:cNvSpPr txBox="1"/>
          <p:nvPr/>
        </p:nvSpPr>
        <p:spPr>
          <a:xfrm>
            <a:off x="2573505" y="5661713"/>
            <a:ext cx="1569660" cy="461665"/>
          </a:xfrm>
          <a:prstGeom prst="rect">
            <a:avLst/>
          </a:prstGeom>
          <a:noFill/>
        </p:spPr>
        <p:txBody>
          <a:bodyPr wrap="none" rtlCol="0">
            <a:spAutoFit/>
          </a:bodyPr>
          <a:lstStyle/>
          <a:p>
            <a:r>
              <a:rPr kumimoji="1" lang="ja-JP" altLang="en-US" sz="1200" b="1" dirty="0">
                <a:solidFill>
                  <a:srgbClr val="FF0000"/>
                </a:solidFill>
              </a:rPr>
              <a:t>有機的に関連付いた</a:t>
            </a:r>
            <a:endParaRPr kumimoji="1" lang="en-US" altLang="ja-JP" sz="1200" b="1" dirty="0">
              <a:solidFill>
                <a:srgbClr val="FF0000"/>
              </a:solidFill>
            </a:endParaRPr>
          </a:p>
          <a:p>
            <a:r>
              <a:rPr kumimoji="1" lang="ja-JP" altLang="en-US" sz="1200" b="1" dirty="0">
                <a:solidFill>
                  <a:srgbClr val="FF0000"/>
                </a:solidFill>
              </a:rPr>
              <a:t>大量のデータ</a:t>
            </a:r>
            <a:endParaRPr kumimoji="1" lang="en-US" altLang="ja-JP" sz="1200" b="1" dirty="0">
              <a:solidFill>
                <a:srgbClr val="FF0000"/>
              </a:solidFill>
            </a:endParaRPr>
          </a:p>
        </p:txBody>
      </p:sp>
      <p:sp>
        <p:nvSpPr>
          <p:cNvPr id="120" name="右矢印 119"/>
          <p:cNvSpPr/>
          <p:nvPr/>
        </p:nvSpPr>
        <p:spPr>
          <a:xfrm>
            <a:off x="2351467" y="5633162"/>
            <a:ext cx="279296" cy="42352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123" name="フリーフォーム 122"/>
          <p:cNvSpPr/>
          <p:nvPr/>
        </p:nvSpPr>
        <p:spPr>
          <a:xfrm rot="194534">
            <a:off x="2728931" y="2336967"/>
            <a:ext cx="743838" cy="2163977"/>
          </a:xfrm>
          <a:custGeom>
            <a:avLst/>
            <a:gdLst>
              <a:gd name="connsiteX0" fmla="*/ 276225 w 619125"/>
              <a:gd name="connsiteY0" fmla="*/ 0 h 1543050"/>
              <a:gd name="connsiteX1" fmla="*/ 0 w 619125"/>
              <a:gd name="connsiteY1" fmla="*/ 1543050 h 1543050"/>
              <a:gd name="connsiteX2" fmla="*/ 619125 w 619125"/>
              <a:gd name="connsiteY2" fmla="*/ 85725 h 1543050"/>
              <a:gd name="connsiteX3" fmla="*/ 619125 w 619125"/>
              <a:gd name="connsiteY3" fmla="*/ 85725 h 1543050"/>
            </a:gdLst>
            <a:ahLst/>
            <a:cxnLst>
              <a:cxn ang="0">
                <a:pos x="connsiteX0" y="connsiteY0"/>
              </a:cxn>
              <a:cxn ang="0">
                <a:pos x="connsiteX1" y="connsiteY1"/>
              </a:cxn>
              <a:cxn ang="0">
                <a:pos x="connsiteX2" y="connsiteY2"/>
              </a:cxn>
              <a:cxn ang="0">
                <a:pos x="connsiteX3" y="connsiteY3"/>
              </a:cxn>
            </a:cxnLst>
            <a:rect l="l" t="t" r="r" b="b"/>
            <a:pathLst>
              <a:path w="619125" h="1543050">
                <a:moveTo>
                  <a:pt x="276225" y="0"/>
                </a:moveTo>
                <a:lnTo>
                  <a:pt x="0" y="1543050"/>
                </a:lnTo>
                <a:lnTo>
                  <a:pt x="619125" y="85725"/>
                </a:lnTo>
                <a:lnTo>
                  <a:pt x="619125" y="85725"/>
                </a:lnTo>
              </a:path>
            </a:pathLst>
          </a:cu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Text Box 3"/>
          <p:cNvSpPr txBox="1">
            <a:spLocks noChangeArrowheads="1"/>
          </p:cNvSpPr>
          <p:nvPr/>
        </p:nvSpPr>
        <p:spPr bwMode="auto">
          <a:xfrm>
            <a:off x="-15916" y="1110299"/>
            <a:ext cx="22821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20000"/>
              </a:spcBef>
              <a:defRPr kumimoji="1" sz="3200">
                <a:solidFill>
                  <a:schemeClr val="tx1"/>
                </a:solidFill>
                <a:latin typeface="Arial" panose="020B0604020202020204" pitchFamily="34" charset="0"/>
                <a:ea typeface="ＭＳ Ｐゴシック" panose="020B0600070205080204" pitchFamily="50" charset="-128"/>
              </a:defRPr>
            </a:lvl1pPr>
            <a:lvl2pPr marL="742950" indent="-285750" algn="ctr">
              <a:spcBef>
                <a:spcPct val="20000"/>
              </a:spcBef>
              <a:defRPr kumimoji="1" sz="2800">
                <a:solidFill>
                  <a:schemeClr val="tx1"/>
                </a:solidFill>
                <a:latin typeface="Arial" panose="020B0604020202020204" pitchFamily="34" charset="0"/>
                <a:ea typeface="ＭＳ Ｐゴシック" panose="020B0600070205080204" pitchFamily="50" charset="-128"/>
              </a:defRPr>
            </a:lvl2pPr>
            <a:lvl3pPr marL="1143000" indent="-228600" algn="ctr">
              <a:spcBef>
                <a:spcPct val="20000"/>
              </a:spcBef>
              <a:defRPr kumimoji="1" sz="2400">
                <a:solidFill>
                  <a:schemeClr val="tx1"/>
                </a:solidFill>
                <a:latin typeface="Arial" panose="020B0604020202020204" pitchFamily="34" charset="0"/>
                <a:ea typeface="ＭＳ Ｐゴシック" panose="020B0600070205080204" pitchFamily="50" charset="-128"/>
              </a:defRPr>
            </a:lvl3pPr>
            <a:lvl4pPr marL="1600200" indent="-228600" algn="ctr">
              <a:spcBef>
                <a:spcPct val="20000"/>
              </a:spcBef>
              <a:defRPr kumimoji="1" sz="2000">
                <a:solidFill>
                  <a:schemeClr val="tx1"/>
                </a:solidFill>
                <a:latin typeface="Arial" panose="020B0604020202020204" pitchFamily="34" charset="0"/>
                <a:ea typeface="ＭＳ Ｐゴシック" panose="020B0600070205080204" pitchFamily="50" charset="-128"/>
              </a:defRPr>
            </a:lvl4pPr>
            <a:lvl5pPr marL="2057400" indent="-228600" algn="ctr">
              <a:spcBef>
                <a:spcPct val="20000"/>
              </a:spcBef>
              <a:defRPr kumimoji="1" sz="2000">
                <a:solidFill>
                  <a:schemeClr val="tx1"/>
                </a:solidFill>
                <a:latin typeface="Arial" panose="020B0604020202020204" pitchFamily="34" charset="0"/>
                <a:ea typeface="ＭＳ Ｐゴシック" panose="020B0600070205080204" pitchFamily="50" charset="-128"/>
              </a:defRPr>
            </a:lvl5pPr>
            <a:lvl6pPr marL="2514600" indent="-228600" algn="ctr" fontAlgn="base">
              <a:spcBef>
                <a:spcPct val="2000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algn="ctr" fontAlgn="base">
              <a:spcBef>
                <a:spcPct val="2000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algn="ctr" fontAlgn="base">
              <a:spcBef>
                <a:spcPct val="2000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algn="ctr" fontAlgn="base">
              <a:spcBef>
                <a:spcPct val="2000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ts val="0"/>
              </a:spcBef>
              <a:defRPr/>
            </a:pPr>
            <a:r>
              <a:rPr lang="ja-JP" altLang="en-US"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シンクロトロン光</a:t>
            </a:r>
            <a:r>
              <a:rPr lang="en-US" altLang="ja-JP"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(SR)</a:t>
            </a:r>
          </a:p>
          <a:p>
            <a:pPr algn="r" eaLnBrk="1" hangingPunct="1">
              <a:spcBef>
                <a:spcPts val="0"/>
              </a:spcBef>
              <a:defRPr/>
            </a:pPr>
            <a:r>
              <a:rPr lang="en-US" altLang="ja-JP"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知の拠点・あいち</a:t>
            </a:r>
            <a:r>
              <a:rPr lang="en-US" altLang="ja-JP"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SR)</a:t>
            </a:r>
            <a:endParaRPr lang="ja-JP" altLang="en-US"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テキスト ボックス 124"/>
          <p:cNvSpPr txBox="1"/>
          <p:nvPr/>
        </p:nvSpPr>
        <p:spPr>
          <a:xfrm>
            <a:off x="31746" y="3355295"/>
            <a:ext cx="2047355" cy="523220"/>
          </a:xfrm>
          <a:prstGeom prst="rect">
            <a:avLst/>
          </a:prstGeom>
          <a:noFill/>
        </p:spPr>
        <p:txBody>
          <a:bodyPr wrap="none" rtlCol="0">
            <a:spAutoFit/>
          </a:bodyPr>
          <a:lstStyle/>
          <a:p>
            <a:pPr indent="-457200"/>
            <a:r>
              <a:rPr kumimoji="1" lang="ja-JP" altLang="en-US" sz="1400" b="1" dirty="0">
                <a:solidFill>
                  <a:srgbClr val="0000FF"/>
                </a:solidFill>
              </a:rPr>
              <a:t>・マクロ～</a:t>
            </a:r>
            <a:r>
              <a:rPr kumimoji="1" lang="en-US" altLang="ja-JP" sz="1400" b="1" dirty="0" err="1">
                <a:solidFill>
                  <a:srgbClr val="0000FF"/>
                </a:solidFill>
              </a:rPr>
              <a:t>μm</a:t>
            </a:r>
            <a:r>
              <a:rPr kumimoji="1" lang="ja-JP" altLang="en-US" sz="1400" b="1" dirty="0">
                <a:solidFill>
                  <a:srgbClr val="0000FF"/>
                </a:solidFill>
              </a:rPr>
              <a:t>スケール</a:t>
            </a:r>
            <a:endParaRPr kumimoji="1" lang="en-US" altLang="ja-JP" sz="1400" b="1" dirty="0">
              <a:solidFill>
                <a:srgbClr val="0000FF"/>
              </a:solidFill>
            </a:endParaRPr>
          </a:p>
          <a:p>
            <a:pPr indent="-457200"/>
            <a:r>
              <a:rPr kumimoji="1" lang="ja-JP" altLang="en-US" sz="1400" b="1" dirty="0">
                <a:solidFill>
                  <a:srgbClr val="0000FF"/>
                </a:solidFill>
              </a:rPr>
              <a:t>・</a:t>
            </a:r>
            <a:r>
              <a:rPr kumimoji="1" lang="en-US" altLang="ja-JP" sz="1400" b="1" dirty="0">
                <a:solidFill>
                  <a:srgbClr val="0000FF"/>
                </a:solidFill>
              </a:rPr>
              <a:t>in-situ</a:t>
            </a:r>
            <a:r>
              <a:rPr kumimoji="1" lang="ja-JP" altLang="en-US" sz="1400" b="1" dirty="0" err="1">
                <a:solidFill>
                  <a:srgbClr val="0000FF"/>
                </a:solidFill>
              </a:rPr>
              <a:t>、</a:t>
            </a:r>
            <a:r>
              <a:rPr kumimoji="1" lang="ja-JP" altLang="en-US" sz="1400" b="1" dirty="0">
                <a:solidFill>
                  <a:srgbClr val="0000FF"/>
                </a:solidFill>
              </a:rPr>
              <a:t>オペランド</a:t>
            </a:r>
          </a:p>
        </p:txBody>
      </p:sp>
      <p:pic>
        <p:nvPicPr>
          <p:cNvPr id="121" name="図 120"/>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84155" y="871218"/>
            <a:ext cx="2108725" cy="1629752"/>
          </a:xfrm>
          <a:prstGeom prst="rect">
            <a:avLst/>
          </a:prstGeom>
        </p:spPr>
      </p:pic>
      <p:sp>
        <p:nvSpPr>
          <p:cNvPr id="128" name="テキスト ボックス 127"/>
          <p:cNvSpPr txBox="1"/>
          <p:nvPr/>
        </p:nvSpPr>
        <p:spPr>
          <a:xfrm>
            <a:off x="2473779" y="1931433"/>
            <a:ext cx="2031325" cy="646331"/>
          </a:xfrm>
          <a:prstGeom prst="rect">
            <a:avLst/>
          </a:prstGeom>
          <a:solidFill>
            <a:schemeClr val="bg1">
              <a:alpha val="83000"/>
            </a:schemeClr>
          </a:solidFill>
          <a:effectLst/>
        </p:spPr>
        <p:txBody>
          <a:bodyPr wrap="none" rtlCol="0">
            <a:spAutoFit/>
          </a:bodyPr>
          <a:lstStyle/>
          <a:p>
            <a:r>
              <a:rPr kumimoji="1" lang="ja-JP" altLang="en-US" sz="1200" b="1" dirty="0">
                <a:solidFill>
                  <a:srgbClr val="0000FF"/>
                </a:solidFill>
              </a:rPr>
              <a:t>原子種を指定して</a:t>
            </a:r>
            <a:endParaRPr kumimoji="1" lang="en-US" altLang="ja-JP" sz="1200" b="1" dirty="0">
              <a:solidFill>
                <a:srgbClr val="0000FF"/>
              </a:solidFill>
            </a:endParaRPr>
          </a:p>
          <a:p>
            <a:r>
              <a:rPr kumimoji="1" lang="ja-JP" altLang="en-US" sz="1200" b="1" dirty="0">
                <a:solidFill>
                  <a:srgbClr val="0000FF"/>
                </a:solidFill>
              </a:rPr>
              <a:t>原子レベルの構造</a:t>
            </a:r>
            <a:endParaRPr kumimoji="1" lang="en-US" altLang="ja-JP" sz="1200" b="1" dirty="0">
              <a:solidFill>
                <a:srgbClr val="0000FF"/>
              </a:solidFill>
            </a:endParaRPr>
          </a:p>
          <a:p>
            <a:r>
              <a:rPr kumimoji="1" lang="ja-JP" altLang="en-US" sz="1200" b="1" dirty="0">
                <a:solidFill>
                  <a:srgbClr val="0000FF"/>
                </a:solidFill>
              </a:rPr>
              <a:t>個々の元素の化学状態解明</a:t>
            </a:r>
          </a:p>
        </p:txBody>
      </p:sp>
      <p:cxnSp>
        <p:nvCxnSpPr>
          <p:cNvPr id="130" name="直線矢印コネクタ 129"/>
          <p:cNvCxnSpPr/>
          <p:nvPr/>
        </p:nvCxnSpPr>
        <p:spPr>
          <a:xfrm flipV="1">
            <a:off x="2810987" y="910060"/>
            <a:ext cx="422917" cy="282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1" name="テキスト ボックス 130"/>
          <p:cNvSpPr txBox="1"/>
          <p:nvPr/>
        </p:nvSpPr>
        <p:spPr>
          <a:xfrm>
            <a:off x="2648491" y="940347"/>
            <a:ext cx="441146" cy="246221"/>
          </a:xfrm>
          <a:prstGeom prst="rect">
            <a:avLst/>
          </a:prstGeom>
          <a:noFill/>
        </p:spPr>
        <p:txBody>
          <a:bodyPr wrap="none" rtlCol="0">
            <a:spAutoFit/>
          </a:bodyPr>
          <a:lstStyle/>
          <a:p>
            <a:r>
              <a:rPr kumimoji="1" lang="ja-JP" altLang="en-US" sz="1000" dirty="0"/>
              <a:t>時間</a:t>
            </a:r>
          </a:p>
        </p:txBody>
      </p:sp>
      <p:sp>
        <p:nvSpPr>
          <p:cNvPr id="53" name="フリーフォーム 52"/>
          <p:cNvSpPr/>
          <p:nvPr/>
        </p:nvSpPr>
        <p:spPr>
          <a:xfrm rot="2643974">
            <a:off x="3788782" y="1742963"/>
            <a:ext cx="806574" cy="3473369"/>
          </a:xfrm>
          <a:custGeom>
            <a:avLst/>
            <a:gdLst>
              <a:gd name="connsiteX0" fmla="*/ 276225 w 619125"/>
              <a:gd name="connsiteY0" fmla="*/ 0 h 1543050"/>
              <a:gd name="connsiteX1" fmla="*/ 0 w 619125"/>
              <a:gd name="connsiteY1" fmla="*/ 1543050 h 1543050"/>
              <a:gd name="connsiteX2" fmla="*/ 619125 w 619125"/>
              <a:gd name="connsiteY2" fmla="*/ 85725 h 1543050"/>
              <a:gd name="connsiteX3" fmla="*/ 619125 w 619125"/>
              <a:gd name="connsiteY3" fmla="*/ 85725 h 1543050"/>
            </a:gdLst>
            <a:ahLst/>
            <a:cxnLst>
              <a:cxn ang="0">
                <a:pos x="connsiteX0" y="connsiteY0"/>
              </a:cxn>
              <a:cxn ang="0">
                <a:pos x="connsiteX1" y="connsiteY1"/>
              </a:cxn>
              <a:cxn ang="0">
                <a:pos x="connsiteX2" y="connsiteY2"/>
              </a:cxn>
              <a:cxn ang="0">
                <a:pos x="connsiteX3" y="connsiteY3"/>
              </a:cxn>
            </a:cxnLst>
            <a:rect l="l" t="t" r="r" b="b"/>
            <a:pathLst>
              <a:path w="619125" h="1543050">
                <a:moveTo>
                  <a:pt x="276225" y="0"/>
                </a:moveTo>
                <a:lnTo>
                  <a:pt x="0" y="1543050"/>
                </a:lnTo>
                <a:lnTo>
                  <a:pt x="619125" y="85725"/>
                </a:lnTo>
                <a:lnTo>
                  <a:pt x="619125" y="85725"/>
                </a:lnTo>
              </a:path>
            </a:pathLst>
          </a:cu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16392" y="3262371"/>
            <a:ext cx="892347" cy="892347"/>
          </a:xfrm>
          <a:prstGeom prst="rect">
            <a:avLst/>
          </a:prstGeom>
        </p:spPr>
      </p:pic>
      <p:pic>
        <p:nvPicPr>
          <p:cNvPr id="8" name="図 7"/>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830552" y="4159039"/>
            <a:ext cx="1799869" cy="876503"/>
          </a:xfrm>
          <a:prstGeom prst="rect">
            <a:avLst/>
          </a:prstGeom>
        </p:spPr>
      </p:pic>
      <p:sp>
        <p:nvSpPr>
          <p:cNvPr id="57" name="テキスト ボックス 56"/>
          <p:cNvSpPr txBox="1"/>
          <p:nvPr/>
        </p:nvSpPr>
        <p:spPr>
          <a:xfrm>
            <a:off x="3615997" y="3970039"/>
            <a:ext cx="1181734" cy="738664"/>
          </a:xfrm>
          <a:prstGeom prst="rect">
            <a:avLst/>
          </a:prstGeom>
          <a:noFill/>
        </p:spPr>
        <p:txBody>
          <a:bodyPr wrap="none" rtlCol="0">
            <a:spAutoFit/>
          </a:bodyPr>
          <a:lstStyle/>
          <a:p>
            <a:r>
              <a:rPr kumimoji="1" lang="en-US" altLang="ja-JP" sz="1400" b="1" dirty="0"/>
              <a:t>X</a:t>
            </a:r>
            <a:r>
              <a:rPr kumimoji="1" lang="ja-JP" altLang="en-US" sz="1400" b="1" dirty="0"/>
              <a:t>線回折</a:t>
            </a:r>
            <a:endParaRPr kumimoji="1" lang="en-US" altLang="ja-JP" sz="1400" b="1" dirty="0"/>
          </a:p>
          <a:p>
            <a:r>
              <a:rPr kumimoji="1" lang="ja-JP" altLang="en-US" sz="1400" b="1" dirty="0"/>
              <a:t>電子線回折</a:t>
            </a:r>
            <a:endParaRPr kumimoji="1" lang="en-US" altLang="ja-JP" sz="1400" b="1" dirty="0"/>
          </a:p>
          <a:p>
            <a:r>
              <a:rPr kumimoji="1" lang="en-US" altLang="ja-JP" sz="1400" b="1" dirty="0"/>
              <a:t>X</a:t>
            </a:r>
            <a:r>
              <a:rPr kumimoji="1" lang="ja-JP" altLang="en-US" sz="1400" b="1" dirty="0"/>
              <a:t>線小角散乱</a:t>
            </a:r>
          </a:p>
        </p:txBody>
      </p:sp>
      <p:sp>
        <p:nvSpPr>
          <p:cNvPr id="58" name="テキスト ボックス 57"/>
          <p:cNvSpPr txBox="1"/>
          <p:nvPr/>
        </p:nvSpPr>
        <p:spPr>
          <a:xfrm>
            <a:off x="4387693" y="3659805"/>
            <a:ext cx="702436" cy="400110"/>
          </a:xfrm>
          <a:prstGeom prst="rect">
            <a:avLst/>
          </a:prstGeom>
          <a:solidFill>
            <a:schemeClr val="bg1">
              <a:alpha val="90000"/>
            </a:schemeClr>
          </a:solidFill>
          <a:effectLst/>
        </p:spPr>
        <p:txBody>
          <a:bodyPr wrap="none" rtlCol="0">
            <a:spAutoFit/>
          </a:bodyPr>
          <a:lstStyle/>
          <a:p>
            <a:r>
              <a:rPr kumimoji="1" lang="en-US" altLang="ja-JP" sz="1000" b="1" dirty="0">
                <a:solidFill>
                  <a:srgbClr val="0000FF"/>
                </a:solidFill>
              </a:rPr>
              <a:t>SR: </a:t>
            </a:r>
            <a:r>
              <a:rPr kumimoji="1" lang="ja-JP" altLang="en-US" sz="1000" b="1" dirty="0">
                <a:solidFill>
                  <a:srgbClr val="0000FF"/>
                </a:solidFill>
              </a:rPr>
              <a:t>小角</a:t>
            </a:r>
            <a:r>
              <a:rPr kumimoji="1" lang="en-US" altLang="ja-JP" sz="1000" b="1" dirty="0">
                <a:solidFill>
                  <a:srgbClr val="0000FF"/>
                </a:solidFill>
              </a:rPr>
              <a:t>: </a:t>
            </a:r>
          </a:p>
          <a:p>
            <a:r>
              <a:rPr kumimoji="1" lang="en-US" altLang="ja-JP" sz="1000" b="1" dirty="0" err="1">
                <a:solidFill>
                  <a:srgbClr val="0000FF"/>
                </a:solidFill>
              </a:rPr>
              <a:t>μm〜nm</a:t>
            </a:r>
            <a:endParaRPr kumimoji="1" lang="en-US" altLang="ja-JP" sz="1000" b="1" dirty="0">
              <a:solidFill>
                <a:srgbClr val="0000FF"/>
              </a:solidFill>
            </a:endParaRPr>
          </a:p>
        </p:txBody>
      </p:sp>
      <p:sp>
        <p:nvSpPr>
          <p:cNvPr id="9" name="テキスト ボックス 8"/>
          <p:cNvSpPr txBox="1"/>
          <p:nvPr/>
        </p:nvSpPr>
        <p:spPr>
          <a:xfrm>
            <a:off x="3503851" y="1578735"/>
            <a:ext cx="1107996" cy="338554"/>
          </a:xfrm>
          <a:prstGeom prst="rect">
            <a:avLst/>
          </a:prstGeom>
          <a:noFill/>
        </p:spPr>
        <p:txBody>
          <a:bodyPr wrap="none" rtlCol="0">
            <a:spAutoFit/>
          </a:bodyPr>
          <a:lstStyle/>
          <a:p>
            <a:r>
              <a:rPr kumimoji="1" lang="ja-JP" altLang="en-US" sz="800" dirty="0"/>
              <a:t>金属の還元過程での</a:t>
            </a:r>
            <a:endParaRPr kumimoji="1" lang="en-US" altLang="ja-JP" sz="800" dirty="0"/>
          </a:p>
          <a:p>
            <a:r>
              <a:rPr kumimoji="1" lang="en-US" altLang="ja-JP" sz="800" dirty="0"/>
              <a:t>XAFS</a:t>
            </a:r>
            <a:r>
              <a:rPr kumimoji="1" lang="ja-JP" altLang="en-US" sz="800" dirty="0"/>
              <a:t>スペクトル変化</a:t>
            </a:r>
          </a:p>
        </p:txBody>
      </p:sp>
      <p:sp>
        <p:nvSpPr>
          <p:cNvPr id="10" name="テキスト ボックス 9"/>
          <p:cNvSpPr txBox="1"/>
          <p:nvPr/>
        </p:nvSpPr>
        <p:spPr>
          <a:xfrm>
            <a:off x="4703256" y="1226569"/>
            <a:ext cx="800219" cy="215444"/>
          </a:xfrm>
          <a:prstGeom prst="rect">
            <a:avLst/>
          </a:prstGeom>
          <a:noFill/>
        </p:spPr>
        <p:txBody>
          <a:bodyPr wrap="none" rtlCol="0">
            <a:spAutoFit/>
          </a:bodyPr>
          <a:lstStyle/>
          <a:p>
            <a:r>
              <a:rPr kumimoji="1" lang="ja-JP" altLang="en-US" sz="800" dirty="0"/>
              <a:t>米籾の透過像</a:t>
            </a:r>
          </a:p>
        </p:txBody>
      </p:sp>
      <p:sp>
        <p:nvSpPr>
          <p:cNvPr id="65" name="テキスト ボックス 64"/>
          <p:cNvSpPr txBox="1"/>
          <p:nvPr/>
        </p:nvSpPr>
        <p:spPr>
          <a:xfrm>
            <a:off x="4900503" y="4111687"/>
            <a:ext cx="1005403" cy="215444"/>
          </a:xfrm>
          <a:prstGeom prst="rect">
            <a:avLst/>
          </a:prstGeom>
          <a:noFill/>
        </p:spPr>
        <p:txBody>
          <a:bodyPr wrap="none" rtlCol="0">
            <a:spAutoFit/>
          </a:bodyPr>
          <a:lstStyle/>
          <a:p>
            <a:r>
              <a:rPr kumimoji="1" lang="ja-JP" altLang="en-US" sz="800" dirty="0"/>
              <a:t>酸化物の粉末回折</a:t>
            </a:r>
          </a:p>
        </p:txBody>
      </p:sp>
      <p:sp>
        <p:nvSpPr>
          <p:cNvPr id="66" name="テキスト ボックス 65"/>
          <p:cNvSpPr txBox="1"/>
          <p:nvPr/>
        </p:nvSpPr>
        <p:spPr>
          <a:xfrm>
            <a:off x="5453687" y="4502629"/>
            <a:ext cx="1249060" cy="215444"/>
          </a:xfrm>
          <a:prstGeom prst="rect">
            <a:avLst/>
          </a:prstGeom>
          <a:noFill/>
        </p:spPr>
        <p:txBody>
          <a:bodyPr wrap="none" rtlCol="0">
            <a:spAutoFit/>
          </a:bodyPr>
          <a:lstStyle/>
          <a:p>
            <a:r>
              <a:rPr kumimoji="1" lang="en-US" altLang="ja-JP" sz="800" dirty="0"/>
              <a:t>Izumi and Momma, 2007.</a:t>
            </a:r>
            <a:endParaRPr kumimoji="1" lang="ja-JP" altLang="en-US" sz="800" dirty="0"/>
          </a:p>
        </p:txBody>
      </p:sp>
      <p:sp>
        <p:nvSpPr>
          <p:cNvPr id="67" name="正方形/長方形 66"/>
          <p:cNvSpPr/>
          <p:nvPr/>
        </p:nvSpPr>
        <p:spPr>
          <a:xfrm>
            <a:off x="629947" y="5978830"/>
            <a:ext cx="5712488" cy="646331"/>
          </a:xfrm>
          <a:prstGeom prst="rect">
            <a:avLst/>
          </a:prstGeom>
        </p:spPr>
        <p:txBody>
          <a:bodyPr wrap="square">
            <a:spAutoFit/>
          </a:bodyPr>
          <a:lstStyle/>
          <a:p>
            <a:r>
              <a:rPr kumimoji="1" lang="ja-JP" altLang="en-US" sz="1200" dirty="0">
                <a:solidFill>
                  <a:srgbClr val="FF0000"/>
                </a:solidFill>
              </a:rPr>
              <a:t>シーズ</a:t>
            </a:r>
            <a:r>
              <a:rPr kumimoji="1" lang="en-US" altLang="ja-JP" sz="1200" dirty="0">
                <a:solidFill>
                  <a:srgbClr val="FF0000"/>
                </a:solidFill>
              </a:rPr>
              <a:t>: SR, </a:t>
            </a:r>
            <a:r>
              <a:rPr kumimoji="1" lang="ja-JP" altLang="en-US" sz="1200" dirty="0">
                <a:solidFill>
                  <a:srgbClr val="FF0000"/>
                </a:solidFill>
              </a:rPr>
              <a:t>超高圧</a:t>
            </a:r>
            <a:r>
              <a:rPr kumimoji="1" lang="en-US" altLang="ja-JP" sz="1200" dirty="0">
                <a:solidFill>
                  <a:srgbClr val="FF0000"/>
                </a:solidFill>
              </a:rPr>
              <a:t>TEM </a:t>
            </a:r>
            <a:r>
              <a:rPr kumimoji="1" lang="ja-JP" altLang="en-US" sz="1200" dirty="0">
                <a:solidFill>
                  <a:srgbClr val="FF0000"/>
                </a:solidFill>
              </a:rPr>
              <a:t>を有する</a:t>
            </a:r>
            <a:endParaRPr kumimoji="1" lang="en-US" altLang="ja-JP" sz="1200" dirty="0">
              <a:solidFill>
                <a:srgbClr val="FF0000"/>
              </a:solidFill>
            </a:endParaRPr>
          </a:p>
          <a:p>
            <a:r>
              <a:rPr kumimoji="1" lang="ja-JP" altLang="en-US" sz="1200" dirty="0">
                <a:solidFill>
                  <a:srgbClr val="FF0000"/>
                </a:solidFill>
              </a:rPr>
              <a:t>国際的優位 </a:t>
            </a:r>
            <a:r>
              <a:rPr kumimoji="1" lang="en-US" altLang="ja-JP" sz="1200" dirty="0">
                <a:solidFill>
                  <a:srgbClr val="FF0000"/>
                </a:solidFill>
              </a:rPr>
              <a:t>: SR : </a:t>
            </a:r>
            <a:r>
              <a:rPr kumimoji="1" lang="ja-JP" altLang="en-US" sz="1200" dirty="0">
                <a:solidFill>
                  <a:srgbClr val="FF0000"/>
                </a:solidFill>
              </a:rPr>
              <a:t>産業利用を指向し成功した</a:t>
            </a:r>
            <a:r>
              <a:rPr kumimoji="1" lang="en-US" altLang="ja-JP" sz="1200" dirty="0">
                <a:solidFill>
                  <a:srgbClr val="FF0000"/>
                </a:solidFill>
              </a:rPr>
              <a:t>SR(</a:t>
            </a:r>
            <a:r>
              <a:rPr kumimoji="1" lang="ja-JP" altLang="en-US" sz="1200" dirty="0">
                <a:solidFill>
                  <a:srgbClr val="FF0000"/>
                </a:solidFill>
              </a:rPr>
              <a:t>利便性</a:t>
            </a:r>
            <a:r>
              <a:rPr kumimoji="1" lang="en-US" altLang="ja-JP" sz="1200" dirty="0">
                <a:solidFill>
                  <a:srgbClr val="FF0000"/>
                </a:solidFill>
              </a:rPr>
              <a:t>, </a:t>
            </a:r>
            <a:r>
              <a:rPr kumimoji="1" lang="ja-JP" altLang="en-US" sz="1200" dirty="0">
                <a:solidFill>
                  <a:srgbClr val="FF0000"/>
                </a:solidFill>
              </a:rPr>
              <a:t>サポート体制</a:t>
            </a:r>
            <a:r>
              <a:rPr kumimoji="1" lang="en-US" altLang="ja-JP" sz="1200" dirty="0">
                <a:solidFill>
                  <a:srgbClr val="FF0000"/>
                </a:solidFill>
              </a:rPr>
              <a:t>)</a:t>
            </a:r>
          </a:p>
          <a:p>
            <a:r>
              <a:rPr kumimoji="1" lang="ja-JP" altLang="en-US" sz="1200" dirty="0">
                <a:solidFill>
                  <a:srgbClr val="FF0000"/>
                </a:solidFill>
              </a:rPr>
              <a:t>　　　　　　</a:t>
            </a:r>
            <a:r>
              <a:rPr kumimoji="1" lang="en-US" altLang="ja-JP" sz="1200" dirty="0">
                <a:solidFill>
                  <a:srgbClr val="FF0000"/>
                </a:solidFill>
              </a:rPr>
              <a:t>TEM : </a:t>
            </a:r>
            <a:r>
              <a:rPr kumimoji="1" lang="ja-JP" altLang="en-US" sz="1200" dirty="0">
                <a:solidFill>
                  <a:srgbClr val="FF0000"/>
                </a:solidFill>
              </a:rPr>
              <a:t>世界最高性能の装置群</a:t>
            </a:r>
            <a:endParaRPr kumimoji="1" lang="en-US" altLang="ja-JP" sz="1200" dirty="0">
              <a:solidFill>
                <a:srgbClr val="FF0000"/>
              </a:solidFill>
            </a:endParaRPr>
          </a:p>
        </p:txBody>
      </p:sp>
      <p:sp>
        <p:nvSpPr>
          <p:cNvPr id="68" name="正方形/長方形 67"/>
          <p:cNvSpPr/>
          <p:nvPr/>
        </p:nvSpPr>
        <p:spPr>
          <a:xfrm>
            <a:off x="183723" y="6597231"/>
            <a:ext cx="1094254" cy="276999"/>
          </a:xfrm>
          <a:prstGeom prst="rect">
            <a:avLst/>
          </a:prstGeom>
        </p:spPr>
        <p:txBody>
          <a:bodyPr wrap="square">
            <a:spAutoFit/>
          </a:bodyPr>
          <a:lstStyle/>
          <a:p>
            <a:r>
              <a:rPr kumimoji="1" lang="ja-JP" altLang="en-US" sz="1200" dirty="0">
                <a:solidFill>
                  <a:srgbClr val="FF0000"/>
                </a:solidFill>
              </a:rPr>
              <a:t>関連特許 </a:t>
            </a:r>
            <a:r>
              <a:rPr kumimoji="1" lang="en-US" altLang="ja-JP" sz="1200" dirty="0">
                <a:solidFill>
                  <a:srgbClr val="FF0000"/>
                </a:solidFill>
              </a:rPr>
              <a:t>1 </a:t>
            </a:r>
            <a:r>
              <a:rPr kumimoji="1" lang="ja-JP" altLang="en-US" sz="1200" dirty="0">
                <a:solidFill>
                  <a:srgbClr val="FF0000"/>
                </a:solidFill>
              </a:rPr>
              <a:t>件</a:t>
            </a:r>
            <a:endParaRPr lang="ja-JP" altLang="en-US" sz="1200" dirty="0">
              <a:solidFill>
                <a:srgbClr val="FF0000"/>
              </a:solidFill>
            </a:endParaRPr>
          </a:p>
        </p:txBody>
      </p:sp>
      <p:sp>
        <p:nvSpPr>
          <p:cNvPr id="69" name="テキスト ボックス 68"/>
          <p:cNvSpPr txBox="1"/>
          <p:nvPr/>
        </p:nvSpPr>
        <p:spPr>
          <a:xfrm>
            <a:off x="1169813" y="6597231"/>
            <a:ext cx="5561138" cy="276999"/>
          </a:xfrm>
          <a:prstGeom prst="rect">
            <a:avLst/>
          </a:prstGeom>
          <a:noFill/>
        </p:spPr>
        <p:txBody>
          <a:bodyPr wrap="none" rtlCol="0">
            <a:spAutoFit/>
          </a:bodyPr>
          <a:lstStyle/>
          <a:p>
            <a:r>
              <a:rPr kumimoji="1" lang="en-US" altLang="ja-JP" sz="1200" dirty="0"/>
              <a:t>SR : </a:t>
            </a:r>
            <a:r>
              <a:rPr kumimoji="1" lang="ja-JP" altLang="en-US" sz="1200" dirty="0"/>
              <a:t>名大 田渕、あいち</a:t>
            </a:r>
            <a:r>
              <a:rPr kumimoji="1" lang="en-US" altLang="ja-JP" sz="1200" dirty="0"/>
              <a:t>SR </a:t>
            </a:r>
            <a:r>
              <a:rPr kumimoji="1" lang="ja-JP" altLang="en-US" sz="1200" dirty="0"/>
              <a:t>竹田、渡辺　</a:t>
            </a:r>
            <a:r>
              <a:rPr kumimoji="1" lang="en-US" altLang="ja-JP" sz="1200" dirty="0"/>
              <a:t>TEM : </a:t>
            </a:r>
            <a:r>
              <a:rPr kumimoji="1" lang="ja-JP" altLang="en-US" sz="1200" dirty="0"/>
              <a:t>名大 武藤　機器開発 </a:t>
            </a:r>
            <a:r>
              <a:rPr kumimoji="1" lang="en-US" altLang="ja-JP" sz="1200" dirty="0"/>
              <a:t>: </a:t>
            </a:r>
            <a:r>
              <a:rPr kumimoji="1" lang="ja-JP" altLang="en-US" sz="1200" dirty="0"/>
              <a:t>トヤマ 竹中</a:t>
            </a:r>
          </a:p>
        </p:txBody>
      </p:sp>
      <p:sp>
        <p:nvSpPr>
          <p:cNvPr id="70" name="テキスト ボックス 69"/>
          <p:cNvSpPr txBox="1"/>
          <p:nvPr/>
        </p:nvSpPr>
        <p:spPr>
          <a:xfrm>
            <a:off x="4312780" y="5660998"/>
            <a:ext cx="991783" cy="461665"/>
          </a:xfrm>
          <a:prstGeom prst="rect">
            <a:avLst/>
          </a:prstGeom>
          <a:noFill/>
        </p:spPr>
        <p:txBody>
          <a:bodyPr wrap="square" rtlCol="0">
            <a:spAutoFit/>
          </a:bodyPr>
          <a:lstStyle/>
          <a:p>
            <a:r>
              <a:rPr kumimoji="1" lang="ja-JP" altLang="en-US" sz="1200" b="1" dirty="0">
                <a:solidFill>
                  <a:srgbClr val="FF0000"/>
                </a:solidFill>
              </a:rPr>
              <a:t>材料の本質の理解</a:t>
            </a:r>
            <a:endParaRPr kumimoji="1" lang="en-US" altLang="ja-JP" sz="1200" b="1" dirty="0">
              <a:solidFill>
                <a:srgbClr val="FF0000"/>
              </a:solidFill>
            </a:endParaRPr>
          </a:p>
        </p:txBody>
      </p:sp>
      <p:sp>
        <p:nvSpPr>
          <p:cNvPr id="71" name="右矢印 70"/>
          <p:cNvSpPr/>
          <p:nvPr/>
        </p:nvSpPr>
        <p:spPr>
          <a:xfrm>
            <a:off x="4085907" y="5680068"/>
            <a:ext cx="279296" cy="42352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grpSp>
        <p:nvGrpSpPr>
          <p:cNvPr id="116" name="グループ化 115"/>
          <p:cNvGrpSpPr/>
          <p:nvPr/>
        </p:nvGrpSpPr>
        <p:grpSpPr>
          <a:xfrm>
            <a:off x="6838501" y="3937012"/>
            <a:ext cx="2150372" cy="2607046"/>
            <a:chOff x="6774996" y="699900"/>
            <a:chExt cx="2150372" cy="2607046"/>
          </a:xfrm>
        </p:grpSpPr>
        <p:sp>
          <p:nvSpPr>
            <p:cNvPr id="88" name="正方形/長方形 87"/>
            <p:cNvSpPr/>
            <p:nvPr/>
          </p:nvSpPr>
          <p:spPr>
            <a:xfrm rot="4412627">
              <a:off x="6658533" y="3015983"/>
              <a:ext cx="523223" cy="58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2" name="グループ化 101"/>
            <p:cNvGrpSpPr/>
            <p:nvPr/>
          </p:nvGrpSpPr>
          <p:grpSpPr>
            <a:xfrm>
              <a:off x="6774996" y="707840"/>
              <a:ext cx="2150372" cy="2457568"/>
              <a:chOff x="251520" y="908720"/>
              <a:chExt cx="5040560" cy="5760640"/>
            </a:xfrm>
          </p:grpSpPr>
          <p:pic>
            <p:nvPicPr>
              <p:cNvPr id="103" name="図 102"/>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51520" y="908720"/>
                <a:ext cx="5040560" cy="5760640"/>
              </a:xfrm>
              <a:prstGeom prst="rect">
                <a:avLst/>
              </a:prstGeom>
            </p:spPr>
          </p:pic>
          <p:sp>
            <p:nvSpPr>
              <p:cNvPr id="104" name="正方形/長方形 103"/>
              <p:cNvSpPr/>
              <p:nvPr/>
            </p:nvSpPr>
            <p:spPr>
              <a:xfrm>
                <a:off x="251520" y="908720"/>
                <a:ext cx="1728192" cy="2806030"/>
              </a:xfrm>
              <a:prstGeom prst="rect">
                <a:avLst/>
              </a:prstGeom>
              <a:solidFill>
                <a:srgbClr val="D0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5" name="正方形/長方形 104"/>
              <p:cNvSpPr/>
              <p:nvPr/>
            </p:nvSpPr>
            <p:spPr>
              <a:xfrm>
                <a:off x="251520" y="948730"/>
                <a:ext cx="1728192" cy="2806030"/>
              </a:xfrm>
              <a:prstGeom prst="rect">
                <a:avLst/>
              </a:prstGeom>
              <a:solidFill>
                <a:srgbClr val="D0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6" name="正方形/長方形 105"/>
              <p:cNvSpPr/>
              <p:nvPr/>
            </p:nvSpPr>
            <p:spPr>
              <a:xfrm>
                <a:off x="251520" y="1018270"/>
                <a:ext cx="1296144" cy="2806030"/>
              </a:xfrm>
              <a:prstGeom prst="rect">
                <a:avLst/>
              </a:prstGeom>
              <a:solidFill>
                <a:srgbClr val="D0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107" name="グループ化 106"/>
            <p:cNvGrpSpPr/>
            <p:nvPr/>
          </p:nvGrpSpPr>
          <p:grpSpPr>
            <a:xfrm>
              <a:off x="6913891" y="699900"/>
              <a:ext cx="1747284" cy="1521969"/>
              <a:chOff x="504597" y="862274"/>
              <a:chExt cx="3993315" cy="3478371"/>
            </a:xfrm>
          </p:grpSpPr>
          <p:grpSp>
            <p:nvGrpSpPr>
              <p:cNvPr id="108" name="グループ化 107"/>
              <p:cNvGrpSpPr/>
              <p:nvPr/>
            </p:nvGrpSpPr>
            <p:grpSpPr>
              <a:xfrm>
                <a:off x="790958" y="3401449"/>
                <a:ext cx="3706954" cy="939196"/>
                <a:chOff x="790958" y="3401449"/>
                <a:chExt cx="3706954" cy="939196"/>
              </a:xfrm>
            </p:grpSpPr>
            <p:pic>
              <p:nvPicPr>
                <p:cNvPr id="111" name="図 110"/>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90958" y="3401449"/>
                  <a:ext cx="646894" cy="835521"/>
                </a:xfrm>
                <a:prstGeom prst="rect">
                  <a:avLst/>
                </a:prstGeom>
              </p:spPr>
            </p:pic>
            <p:cxnSp>
              <p:nvCxnSpPr>
                <p:cNvPr id="112" name="直線コネクタ 111"/>
                <p:cNvCxnSpPr/>
                <p:nvPr/>
              </p:nvCxnSpPr>
              <p:spPr>
                <a:xfrm>
                  <a:off x="1437852" y="4336529"/>
                  <a:ext cx="3060060" cy="4116"/>
                </a:xfrm>
                <a:prstGeom prst="line">
                  <a:avLst/>
                </a:prstGeom>
                <a:ln w="31750">
                  <a:solidFill>
                    <a:srgbClr val="0000FF"/>
                  </a:solidFill>
                  <a:prstDash val="sysDot"/>
                </a:ln>
              </p:spPr>
              <p:style>
                <a:lnRef idx="1">
                  <a:schemeClr val="accent1"/>
                </a:lnRef>
                <a:fillRef idx="0">
                  <a:schemeClr val="accent1"/>
                </a:fillRef>
                <a:effectRef idx="0">
                  <a:schemeClr val="accent1"/>
                </a:effectRef>
                <a:fontRef idx="minor">
                  <a:schemeClr val="tx1"/>
                </a:fontRef>
              </p:style>
            </p:cxnSp>
          </p:grpSp>
          <p:cxnSp>
            <p:nvCxnSpPr>
              <p:cNvPr id="109" name="直線矢印コネクタ 108"/>
              <p:cNvCxnSpPr/>
              <p:nvPr/>
            </p:nvCxnSpPr>
            <p:spPr>
              <a:xfrm>
                <a:off x="1525152" y="3401449"/>
                <a:ext cx="0" cy="835521"/>
              </a:xfrm>
              <a:prstGeom prst="straightConnector1">
                <a:avLst/>
              </a:prstGeom>
              <a:ln w="412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0" name="Text Box 20"/>
              <p:cNvSpPr txBox="1">
                <a:spLocks noChangeArrowheads="1"/>
              </p:cNvSpPr>
              <p:nvPr/>
            </p:nvSpPr>
            <p:spPr bwMode="auto">
              <a:xfrm>
                <a:off x="526366" y="2973849"/>
                <a:ext cx="1307398" cy="56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2.7 m</a:t>
                </a:r>
                <a:endParaRPr lang="en-US" altLang="ja-JP" sz="1000" b="1" i="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13" name="直線矢印コネクタ 112"/>
              <p:cNvCxnSpPr/>
              <p:nvPr/>
            </p:nvCxnSpPr>
            <p:spPr>
              <a:xfrm>
                <a:off x="1872148" y="987229"/>
                <a:ext cx="1305" cy="3271510"/>
              </a:xfrm>
              <a:prstGeom prst="straightConnector1">
                <a:avLst/>
              </a:prstGeom>
              <a:ln w="412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5" name="Text Box 20"/>
              <p:cNvSpPr txBox="1">
                <a:spLocks noChangeArrowheads="1"/>
              </p:cNvSpPr>
              <p:nvPr/>
            </p:nvSpPr>
            <p:spPr bwMode="auto">
              <a:xfrm>
                <a:off x="504597" y="862274"/>
                <a:ext cx="1548464" cy="56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10.3m</a:t>
                </a:r>
                <a:endParaRPr lang="en-US" altLang="ja-JP" sz="1000" b="1" i="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117" name="Text Box 3"/>
          <p:cNvSpPr txBox="1">
            <a:spLocks noChangeArrowheads="1"/>
          </p:cNvSpPr>
          <p:nvPr/>
        </p:nvSpPr>
        <p:spPr bwMode="auto">
          <a:xfrm>
            <a:off x="6545868" y="3307039"/>
            <a:ext cx="25135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20000"/>
              </a:spcBef>
              <a:defRPr kumimoji="1" sz="3200">
                <a:solidFill>
                  <a:schemeClr val="tx1"/>
                </a:solidFill>
                <a:latin typeface="Arial" panose="020B0604020202020204" pitchFamily="34" charset="0"/>
                <a:ea typeface="ＭＳ Ｐゴシック" panose="020B0600070205080204" pitchFamily="50" charset="-128"/>
              </a:defRPr>
            </a:lvl1pPr>
            <a:lvl2pPr marL="742950" indent="-285750" algn="ctr">
              <a:spcBef>
                <a:spcPct val="20000"/>
              </a:spcBef>
              <a:defRPr kumimoji="1" sz="2800">
                <a:solidFill>
                  <a:schemeClr val="tx1"/>
                </a:solidFill>
                <a:latin typeface="Arial" panose="020B0604020202020204" pitchFamily="34" charset="0"/>
                <a:ea typeface="ＭＳ Ｐゴシック" panose="020B0600070205080204" pitchFamily="50" charset="-128"/>
              </a:defRPr>
            </a:lvl2pPr>
            <a:lvl3pPr marL="1143000" indent="-228600" algn="ctr">
              <a:spcBef>
                <a:spcPct val="20000"/>
              </a:spcBef>
              <a:defRPr kumimoji="1" sz="2400">
                <a:solidFill>
                  <a:schemeClr val="tx1"/>
                </a:solidFill>
                <a:latin typeface="Arial" panose="020B0604020202020204" pitchFamily="34" charset="0"/>
                <a:ea typeface="ＭＳ Ｐゴシック" panose="020B0600070205080204" pitchFamily="50" charset="-128"/>
              </a:defRPr>
            </a:lvl3pPr>
            <a:lvl4pPr marL="1600200" indent="-228600" algn="ctr">
              <a:spcBef>
                <a:spcPct val="20000"/>
              </a:spcBef>
              <a:defRPr kumimoji="1" sz="2000">
                <a:solidFill>
                  <a:schemeClr val="tx1"/>
                </a:solidFill>
                <a:latin typeface="Arial" panose="020B0604020202020204" pitchFamily="34" charset="0"/>
                <a:ea typeface="ＭＳ Ｐゴシック" panose="020B0600070205080204" pitchFamily="50" charset="-128"/>
              </a:defRPr>
            </a:lvl4pPr>
            <a:lvl5pPr marL="2057400" indent="-228600" algn="ctr">
              <a:spcBef>
                <a:spcPct val="20000"/>
              </a:spcBef>
              <a:defRPr kumimoji="1" sz="2000">
                <a:solidFill>
                  <a:schemeClr val="tx1"/>
                </a:solidFill>
                <a:latin typeface="Arial" panose="020B0604020202020204" pitchFamily="34" charset="0"/>
                <a:ea typeface="ＭＳ Ｐゴシック" panose="020B0600070205080204" pitchFamily="50" charset="-128"/>
              </a:defRPr>
            </a:lvl5pPr>
            <a:lvl6pPr marL="2514600" indent="-228600" algn="ctr" fontAlgn="base">
              <a:spcBef>
                <a:spcPct val="2000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algn="ctr" fontAlgn="base">
              <a:spcBef>
                <a:spcPct val="2000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algn="ctr" fontAlgn="base">
              <a:spcBef>
                <a:spcPct val="2000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algn="ctr" fontAlgn="base">
              <a:spcBef>
                <a:spcPct val="2000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ts val="0"/>
              </a:spcBef>
              <a:defRPr/>
            </a:pPr>
            <a:r>
              <a:rPr lang="ja-JP" altLang="en-US"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反応科学</a:t>
            </a:r>
            <a:endParaRPr lang="en-US" altLang="ja-JP"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a:p>
            <a:pPr algn="r" eaLnBrk="1" hangingPunct="1">
              <a:spcBef>
                <a:spcPts val="0"/>
              </a:spcBef>
              <a:defRPr/>
            </a:pPr>
            <a:r>
              <a:rPr lang="ja-JP" altLang="en-US"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超高圧電子顕微鏡</a:t>
            </a:r>
            <a:r>
              <a:rPr lang="en-US" altLang="ja-JP"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(TEM)</a:t>
            </a:r>
          </a:p>
          <a:p>
            <a:pPr algn="r" eaLnBrk="1" hangingPunct="1">
              <a:spcBef>
                <a:spcPts val="0"/>
              </a:spcBef>
              <a:defRPr/>
            </a:pPr>
            <a:r>
              <a:rPr lang="en-US" altLang="ja-JP"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名大・超高圧電子顕微鏡施設</a:t>
            </a:r>
            <a:r>
              <a:rPr lang="en-US" altLang="ja-JP"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73" name="図 72">
            <a:extLst>
              <a:ext uri="{FF2B5EF4-FFF2-40B4-BE49-F238E27FC236}">
                <a16:creationId xmlns:a16="http://schemas.microsoft.com/office/drawing/2014/main" id="{5DE610A0-F8AE-DE42-A42B-C60800E03422}"/>
              </a:ext>
            </a:extLst>
          </p:cNvPr>
          <p:cNvPicPr>
            <a:picLocks noChangeAspect="1"/>
          </p:cNvPicPr>
          <p:nvPr/>
        </p:nvPicPr>
        <p:blipFill>
          <a:blip r:embed="rId12" cstate="print">
            <a:lum bright="-20000" contrast="40000"/>
            <a:extLst>
              <a:ext uri="{28A0092B-C50C-407E-A947-70E740481C1C}">
                <a14:useLocalDpi xmlns:a14="http://schemas.microsoft.com/office/drawing/2010/main"/>
              </a:ext>
            </a:extLst>
          </a:blip>
          <a:stretch>
            <a:fillRect/>
          </a:stretch>
        </p:blipFill>
        <p:spPr>
          <a:xfrm>
            <a:off x="2154814" y="2516572"/>
            <a:ext cx="2404132" cy="859136"/>
          </a:xfrm>
          <a:prstGeom prst="rect">
            <a:avLst/>
          </a:prstGeom>
        </p:spPr>
      </p:pic>
      <p:sp>
        <p:nvSpPr>
          <p:cNvPr id="126" name="テキスト ボックス 125"/>
          <p:cNvSpPr txBox="1"/>
          <p:nvPr/>
        </p:nvSpPr>
        <p:spPr>
          <a:xfrm>
            <a:off x="2167407" y="3304299"/>
            <a:ext cx="1472711" cy="523220"/>
          </a:xfrm>
          <a:prstGeom prst="rect">
            <a:avLst/>
          </a:prstGeom>
          <a:noFill/>
        </p:spPr>
        <p:txBody>
          <a:bodyPr wrap="none" rtlCol="0">
            <a:spAutoFit/>
          </a:bodyPr>
          <a:lstStyle/>
          <a:p>
            <a:r>
              <a:rPr kumimoji="1" lang="en-US" altLang="ja-JP" sz="1400" b="1" dirty="0"/>
              <a:t>X</a:t>
            </a:r>
            <a:r>
              <a:rPr kumimoji="1" lang="ja-JP" altLang="en-US" sz="1400" b="1" dirty="0"/>
              <a:t>線電子線分光</a:t>
            </a:r>
            <a:endParaRPr kumimoji="1" lang="en-US" altLang="ja-JP" sz="1400" b="1" dirty="0"/>
          </a:p>
          <a:p>
            <a:r>
              <a:rPr kumimoji="1" lang="en-US" altLang="ja-JP" sz="1400" b="1" dirty="0"/>
              <a:t>(XAS, XAFS, EELS)</a:t>
            </a:r>
          </a:p>
        </p:txBody>
      </p:sp>
      <p:sp>
        <p:nvSpPr>
          <p:cNvPr id="122" name="テキスト ボックス 121"/>
          <p:cNvSpPr txBox="1"/>
          <p:nvPr/>
        </p:nvSpPr>
        <p:spPr>
          <a:xfrm>
            <a:off x="6551144" y="6321408"/>
            <a:ext cx="2518638" cy="523220"/>
          </a:xfrm>
          <a:prstGeom prst="rect">
            <a:avLst/>
          </a:prstGeom>
          <a:solidFill>
            <a:schemeClr val="bg1">
              <a:alpha val="66000"/>
            </a:schemeClr>
          </a:solidFill>
        </p:spPr>
        <p:txBody>
          <a:bodyPr wrap="none" rtlCol="0">
            <a:spAutoFit/>
          </a:bodyPr>
          <a:lstStyle/>
          <a:p>
            <a:r>
              <a:rPr kumimoji="1" lang="ja-JP" altLang="en-US" sz="1400" b="1" dirty="0">
                <a:solidFill>
                  <a:srgbClr val="0000FF"/>
                </a:solidFill>
              </a:rPr>
              <a:t>・</a:t>
            </a:r>
            <a:r>
              <a:rPr kumimoji="1" lang="en-US" altLang="ja-JP" sz="1400" b="1" dirty="0" err="1">
                <a:solidFill>
                  <a:srgbClr val="0000FF"/>
                </a:solidFill>
              </a:rPr>
              <a:t>μm〜nm</a:t>
            </a:r>
            <a:r>
              <a:rPr kumimoji="1" lang="en-US" altLang="ja-JP" sz="1400" b="1" dirty="0">
                <a:solidFill>
                  <a:srgbClr val="0000FF"/>
                </a:solidFill>
              </a:rPr>
              <a:t>〜</a:t>
            </a:r>
            <a:r>
              <a:rPr kumimoji="1" lang="ja-JP" altLang="en-US" sz="1400" b="1" dirty="0">
                <a:solidFill>
                  <a:srgbClr val="0000FF"/>
                </a:solidFill>
              </a:rPr>
              <a:t>原子スケール</a:t>
            </a:r>
            <a:endParaRPr kumimoji="1" lang="en-US" altLang="ja-JP" sz="1400" b="1" dirty="0">
              <a:solidFill>
                <a:srgbClr val="0000FF"/>
              </a:solidFill>
            </a:endParaRPr>
          </a:p>
          <a:p>
            <a:r>
              <a:rPr kumimoji="1" lang="ja-JP" altLang="en-US" sz="1400" b="1" dirty="0">
                <a:solidFill>
                  <a:srgbClr val="0000FF"/>
                </a:solidFill>
              </a:rPr>
              <a:t>・試料環境制御、オペランド</a:t>
            </a:r>
          </a:p>
        </p:txBody>
      </p:sp>
      <p:grpSp>
        <p:nvGrpSpPr>
          <p:cNvPr id="30" name="グループ化 29">
            <a:extLst>
              <a:ext uri="{FF2B5EF4-FFF2-40B4-BE49-F238E27FC236}">
                <a16:creationId xmlns:a16="http://schemas.microsoft.com/office/drawing/2014/main" id="{3DAE3B7D-1065-0242-BE5D-3465659C36D5}"/>
              </a:ext>
            </a:extLst>
          </p:cNvPr>
          <p:cNvGrpSpPr/>
          <p:nvPr/>
        </p:nvGrpSpPr>
        <p:grpSpPr>
          <a:xfrm rot="174363">
            <a:off x="2960532" y="4519761"/>
            <a:ext cx="4604849" cy="805791"/>
            <a:chOff x="3273232" y="4603887"/>
            <a:chExt cx="3947426" cy="805791"/>
          </a:xfrm>
        </p:grpSpPr>
        <p:sp>
          <p:nvSpPr>
            <p:cNvPr id="14" name="フリーフォーム 13">
              <a:extLst>
                <a:ext uri="{FF2B5EF4-FFF2-40B4-BE49-F238E27FC236}">
                  <a16:creationId xmlns:a16="http://schemas.microsoft.com/office/drawing/2014/main" id="{829FA175-7A7A-7A4A-97CE-4D2156A89A7F}"/>
                </a:ext>
              </a:extLst>
            </p:cNvPr>
            <p:cNvSpPr/>
            <p:nvPr/>
          </p:nvSpPr>
          <p:spPr>
            <a:xfrm>
              <a:off x="3273232" y="4603887"/>
              <a:ext cx="3803748" cy="805791"/>
            </a:xfrm>
            <a:custGeom>
              <a:avLst/>
              <a:gdLst>
                <a:gd name="connsiteX0" fmla="*/ 24714 w 3744097"/>
                <a:gd name="connsiteY0" fmla="*/ 0 h 716692"/>
                <a:gd name="connsiteX1" fmla="*/ 3744097 w 3744097"/>
                <a:gd name="connsiteY1" fmla="*/ 716692 h 716692"/>
                <a:gd name="connsiteX2" fmla="*/ 0 w 3744097"/>
                <a:gd name="connsiteY2" fmla="*/ 358346 h 716692"/>
              </a:gdLst>
              <a:ahLst/>
              <a:cxnLst>
                <a:cxn ang="0">
                  <a:pos x="connsiteX0" y="connsiteY0"/>
                </a:cxn>
                <a:cxn ang="0">
                  <a:pos x="connsiteX1" y="connsiteY1"/>
                </a:cxn>
                <a:cxn ang="0">
                  <a:pos x="connsiteX2" y="connsiteY2"/>
                </a:cxn>
              </a:cxnLst>
              <a:rect l="l" t="t" r="r" b="b"/>
              <a:pathLst>
                <a:path w="3744097" h="716692">
                  <a:moveTo>
                    <a:pt x="24714" y="0"/>
                  </a:moveTo>
                  <a:lnTo>
                    <a:pt x="3744097" y="716692"/>
                  </a:lnTo>
                  <a:lnTo>
                    <a:pt x="0" y="358346"/>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DFEE2C71-5498-4C40-B5A3-5A3B65EF1151}"/>
                </a:ext>
              </a:extLst>
            </p:cNvPr>
            <p:cNvCxnSpPr>
              <a:cxnSpLocks/>
              <a:stCxn id="111" idx="2"/>
            </p:cNvCxnSpPr>
            <p:nvPr/>
          </p:nvCxnSpPr>
          <p:spPr>
            <a:xfrm flipH="1" flipV="1">
              <a:off x="3891989" y="4750308"/>
              <a:ext cx="3328666" cy="6550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4D482F02-963C-C147-9826-C980DD1A6697}"/>
                </a:ext>
              </a:extLst>
            </p:cNvPr>
            <p:cNvCxnSpPr>
              <a:cxnSpLocks/>
              <a:stCxn id="111" idx="2"/>
            </p:cNvCxnSpPr>
            <p:nvPr/>
          </p:nvCxnSpPr>
          <p:spPr>
            <a:xfrm flipH="1" flipV="1">
              <a:off x="3760367" y="4891622"/>
              <a:ext cx="3460291" cy="5136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DF3DB84E-C246-FB42-A1C7-880E0AFF7DB6}"/>
                </a:ext>
              </a:extLst>
            </p:cNvPr>
            <p:cNvCxnSpPr>
              <a:cxnSpLocks/>
              <a:stCxn id="111" idx="2"/>
            </p:cNvCxnSpPr>
            <p:nvPr/>
          </p:nvCxnSpPr>
          <p:spPr>
            <a:xfrm flipH="1" flipV="1">
              <a:off x="3859344" y="4823209"/>
              <a:ext cx="3361312" cy="5821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6A871480-529C-8E45-BDA2-2BC8F232E196}"/>
                </a:ext>
              </a:extLst>
            </p:cNvPr>
            <p:cNvCxnSpPr>
              <a:cxnSpLocks/>
              <a:stCxn id="111" idx="2"/>
            </p:cNvCxnSpPr>
            <p:nvPr/>
          </p:nvCxnSpPr>
          <p:spPr>
            <a:xfrm flipH="1" flipV="1">
              <a:off x="3644064" y="4942219"/>
              <a:ext cx="3576592" cy="4630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9" name="テキスト ボックス 58"/>
          <p:cNvSpPr txBox="1"/>
          <p:nvPr/>
        </p:nvSpPr>
        <p:spPr>
          <a:xfrm>
            <a:off x="4802663" y="4837262"/>
            <a:ext cx="1420582" cy="276999"/>
          </a:xfrm>
          <a:prstGeom prst="rect">
            <a:avLst/>
          </a:prstGeom>
          <a:solidFill>
            <a:schemeClr val="bg1">
              <a:alpha val="90000"/>
            </a:schemeClr>
          </a:solidFill>
          <a:effectLst/>
        </p:spPr>
        <p:txBody>
          <a:bodyPr wrap="none" rtlCol="0">
            <a:spAutoFit/>
          </a:bodyPr>
          <a:lstStyle/>
          <a:p>
            <a:r>
              <a:rPr kumimoji="1" lang="en-US" altLang="ja-JP" sz="1200" b="1" dirty="0">
                <a:solidFill>
                  <a:srgbClr val="0000FF"/>
                </a:solidFill>
              </a:rPr>
              <a:t>SR: </a:t>
            </a:r>
            <a:r>
              <a:rPr kumimoji="1" lang="ja-JP" altLang="en-US" sz="1200" b="1" dirty="0">
                <a:solidFill>
                  <a:srgbClr val="0000FF"/>
                </a:solidFill>
              </a:rPr>
              <a:t>回折</a:t>
            </a:r>
            <a:r>
              <a:rPr kumimoji="1" lang="en-US" altLang="ja-JP" sz="1200" b="1" dirty="0">
                <a:solidFill>
                  <a:srgbClr val="0000FF"/>
                </a:solidFill>
              </a:rPr>
              <a:t>: </a:t>
            </a:r>
            <a:r>
              <a:rPr kumimoji="1" lang="ja-JP" altLang="en-US" sz="1200" b="1" dirty="0">
                <a:solidFill>
                  <a:srgbClr val="0000FF"/>
                </a:solidFill>
              </a:rPr>
              <a:t>単位構造</a:t>
            </a:r>
            <a:endParaRPr kumimoji="1" lang="en-US" altLang="ja-JP" sz="1200" b="1" dirty="0">
              <a:solidFill>
                <a:srgbClr val="0000FF"/>
              </a:solidFill>
            </a:endParaRPr>
          </a:p>
        </p:txBody>
      </p:sp>
      <p:grpSp>
        <p:nvGrpSpPr>
          <p:cNvPr id="134" name="グループ化 133">
            <a:extLst>
              <a:ext uri="{FF2B5EF4-FFF2-40B4-BE49-F238E27FC236}">
                <a16:creationId xmlns:a16="http://schemas.microsoft.com/office/drawing/2014/main" id="{8FF9C73D-70FB-6B4A-AB8A-B177AD4E2483}"/>
              </a:ext>
            </a:extLst>
          </p:cNvPr>
          <p:cNvGrpSpPr/>
          <p:nvPr/>
        </p:nvGrpSpPr>
        <p:grpSpPr>
          <a:xfrm rot="17024663">
            <a:off x="2244013" y="4071642"/>
            <a:ext cx="1685273" cy="1345853"/>
            <a:chOff x="4407533" y="3683568"/>
            <a:chExt cx="1862734" cy="1345984"/>
          </a:xfrm>
        </p:grpSpPr>
        <p:sp>
          <p:nvSpPr>
            <p:cNvPr id="135" name="フリーフォーム 134">
              <a:extLst>
                <a:ext uri="{FF2B5EF4-FFF2-40B4-BE49-F238E27FC236}">
                  <a16:creationId xmlns:a16="http://schemas.microsoft.com/office/drawing/2014/main" id="{70CA7838-2C18-CD44-9380-ECDDCAE97B38}"/>
                </a:ext>
              </a:extLst>
            </p:cNvPr>
            <p:cNvSpPr/>
            <p:nvPr/>
          </p:nvSpPr>
          <p:spPr>
            <a:xfrm>
              <a:off x="5103707" y="4060613"/>
              <a:ext cx="717973" cy="291254"/>
            </a:xfrm>
            <a:custGeom>
              <a:avLst/>
              <a:gdLst>
                <a:gd name="connsiteX0" fmla="*/ 0 w 717973"/>
                <a:gd name="connsiteY0" fmla="*/ 165947 h 291254"/>
                <a:gd name="connsiteX1" fmla="*/ 111760 w 717973"/>
                <a:gd name="connsiteY1" fmla="*/ 77894 h 291254"/>
                <a:gd name="connsiteX2" fmla="*/ 226906 w 717973"/>
                <a:gd name="connsiteY2" fmla="*/ 30480 h 291254"/>
                <a:gd name="connsiteX3" fmla="*/ 342053 w 717973"/>
                <a:gd name="connsiteY3" fmla="*/ 0 h 291254"/>
                <a:gd name="connsiteX4" fmla="*/ 453813 w 717973"/>
                <a:gd name="connsiteY4" fmla="*/ 3387 h 291254"/>
                <a:gd name="connsiteX5" fmla="*/ 596053 w 717973"/>
                <a:gd name="connsiteY5" fmla="*/ 40640 h 291254"/>
                <a:gd name="connsiteX6" fmla="*/ 663786 w 717973"/>
                <a:gd name="connsiteY6" fmla="*/ 88054 h 291254"/>
                <a:gd name="connsiteX7" fmla="*/ 717973 w 717973"/>
                <a:gd name="connsiteY7" fmla="*/ 138854 h 291254"/>
                <a:gd name="connsiteX8" fmla="*/ 602826 w 717973"/>
                <a:gd name="connsiteY8" fmla="*/ 155787 h 291254"/>
                <a:gd name="connsiteX9" fmla="*/ 497840 w 717973"/>
                <a:gd name="connsiteY9" fmla="*/ 206587 h 291254"/>
                <a:gd name="connsiteX10" fmla="*/ 450426 w 717973"/>
                <a:gd name="connsiteY10" fmla="*/ 247227 h 291254"/>
                <a:gd name="connsiteX11" fmla="*/ 430106 w 717973"/>
                <a:gd name="connsiteY11" fmla="*/ 291254 h 291254"/>
                <a:gd name="connsiteX12" fmla="*/ 375920 w 717973"/>
                <a:gd name="connsiteY12" fmla="*/ 237067 h 291254"/>
                <a:gd name="connsiteX13" fmla="*/ 264160 w 717973"/>
                <a:gd name="connsiteY13" fmla="*/ 199814 h 291254"/>
                <a:gd name="connsiteX14" fmla="*/ 145626 w 717973"/>
                <a:gd name="connsiteY14" fmla="*/ 189654 h 291254"/>
                <a:gd name="connsiteX15" fmla="*/ 0 w 717973"/>
                <a:gd name="connsiteY15" fmla="*/ 165947 h 29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7973" h="291254">
                  <a:moveTo>
                    <a:pt x="0" y="165947"/>
                  </a:moveTo>
                  <a:lnTo>
                    <a:pt x="111760" y="77894"/>
                  </a:lnTo>
                  <a:lnTo>
                    <a:pt x="226906" y="30480"/>
                  </a:lnTo>
                  <a:lnTo>
                    <a:pt x="342053" y="0"/>
                  </a:lnTo>
                  <a:lnTo>
                    <a:pt x="453813" y="3387"/>
                  </a:lnTo>
                  <a:lnTo>
                    <a:pt x="596053" y="40640"/>
                  </a:lnTo>
                  <a:lnTo>
                    <a:pt x="663786" y="88054"/>
                  </a:lnTo>
                  <a:lnTo>
                    <a:pt x="717973" y="138854"/>
                  </a:lnTo>
                  <a:lnTo>
                    <a:pt x="602826" y="155787"/>
                  </a:lnTo>
                  <a:lnTo>
                    <a:pt x="497840" y="206587"/>
                  </a:lnTo>
                  <a:lnTo>
                    <a:pt x="450426" y="247227"/>
                  </a:lnTo>
                  <a:lnTo>
                    <a:pt x="430106" y="291254"/>
                  </a:lnTo>
                  <a:lnTo>
                    <a:pt x="375920" y="237067"/>
                  </a:lnTo>
                  <a:lnTo>
                    <a:pt x="264160" y="199814"/>
                  </a:lnTo>
                  <a:lnTo>
                    <a:pt x="145626" y="189654"/>
                  </a:lnTo>
                  <a:lnTo>
                    <a:pt x="0" y="16594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6" name="グループ化 135">
              <a:extLst>
                <a:ext uri="{FF2B5EF4-FFF2-40B4-BE49-F238E27FC236}">
                  <a16:creationId xmlns:a16="http://schemas.microsoft.com/office/drawing/2014/main" id="{6A4F2CB5-190A-5B43-98BA-34701BF13E76}"/>
                </a:ext>
              </a:extLst>
            </p:cNvPr>
            <p:cNvGrpSpPr/>
            <p:nvPr/>
          </p:nvGrpSpPr>
          <p:grpSpPr>
            <a:xfrm>
              <a:off x="4407533" y="3683568"/>
              <a:ext cx="1862734" cy="1345984"/>
              <a:chOff x="4407533" y="3683568"/>
              <a:chExt cx="1862734" cy="1345984"/>
            </a:xfrm>
          </p:grpSpPr>
          <p:sp>
            <p:nvSpPr>
              <p:cNvPr id="137" name="円弧 136">
                <a:extLst>
                  <a:ext uri="{FF2B5EF4-FFF2-40B4-BE49-F238E27FC236}">
                    <a16:creationId xmlns:a16="http://schemas.microsoft.com/office/drawing/2014/main" id="{2DBB38DD-97AE-9647-97C9-2AFA07E99B4A}"/>
                  </a:ext>
                </a:extLst>
              </p:cNvPr>
              <p:cNvSpPr/>
              <p:nvPr/>
            </p:nvSpPr>
            <p:spPr>
              <a:xfrm>
                <a:off x="4407533" y="4232714"/>
                <a:ext cx="1125143" cy="275032"/>
              </a:xfrm>
              <a:prstGeom prst="arc">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8" name="円弧 137">
                <a:extLst>
                  <a:ext uri="{FF2B5EF4-FFF2-40B4-BE49-F238E27FC236}">
                    <a16:creationId xmlns:a16="http://schemas.microsoft.com/office/drawing/2014/main" id="{16315DB7-E52D-604B-943B-9B6F268A544B}"/>
                  </a:ext>
                </a:extLst>
              </p:cNvPr>
              <p:cNvSpPr/>
              <p:nvPr/>
            </p:nvSpPr>
            <p:spPr>
              <a:xfrm flipH="1">
                <a:off x="5532676" y="4195210"/>
                <a:ext cx="737591" cy="387549"/>
              </a:xfrm>
              <a:prstGeom prst="arc">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9" name="円弧 138">
                <a:extLst>
                  <a:ext uri="{FF2B5EF4-FFF2-40B4-BE49-F238E27FC236}">
                    <a16:creationId xmlns:a16="http://schemas.microsoft.com/office/drawing/2014/main" id="{76CA0056-975A-724D-9B34-BD77D0F492D2}"/>
                  </a:ext>
                </a:extLst>
              </p:cNvPr>
              <p:cNvSpPr/>
              <p:nvPr/>
            </p:nvSpPr>
            <p:spPr>
              <a:xfrm rot="19044589">
                <a:off x="4877280" y="4090190"/>
                <a:ext cx="1088599" cy="93936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0" name="円弧 139">
                <a:extLst>
                  <a:ext uri="{FF2B5EF4-FFF2-40B4-BE49-F238E27FC236}">
                    <a16:creationId xmlns:a16="http://schemas.microsoft.com/office/drawing/2014/main" id="{F91C4E4F-5069-714E-8ACD-839474141D99}"/>
                  </a:ext>
                </a:extLst>
              </p:cNvPr>
              <p:cNvSpPr/>
              <p:nvPr/>
            </p:nvSpPr>
            <p:spPr>
              <a:xfrm rot="7899930">
                <a:off x="5371047" y="3854363"/>
                <a:ext cx="226368" cy="262839"/>
              </a:xfrm>
              <a:prstGeom prst="arc">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1" name="円弧 140">
                <a:extLst>
                  <a:ext uri="{FF2B5EF4-FFF2-40B4-BE49-F238E27FC236}">
                    <a16:creationId xmlns:a16="http://schemas.microsoft.com/office/drawing/2014/main" id="{5442878C-6420-8B4D-8FD7-083D499C5115}"/>
                  </a:ext>
                </a:extLst>
              </p:cNvPr>
              <p:cNvSpPr/>
              <p:nvPr/>
            </p:nvSpPr>
            <p:spPr>
              <a:xfrm rot="7899930">
                <a:off x="5239700" y="3654613"/>
                <a:ext cx="471596" cy="529505"/>
              </a:xfrm>
              <a:prstGeom prst="arc">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42" name="直線コネクタ 141">
                <a:extLst>
                  <a:ext uri="{FF2B5EF4-FFF2-40B4-BE49-F238E27FC236}">
                    <a16:creationId xmlns:a16="http://schemas.microsoft.com/office/drawing/2014/main" id="{FCAF82DD-9F6C-164E-A6B6-85EB5B914563}"/>
                  </a:ext>
                </a:extLst>
              </p:cNvPr>
              <p:cNvCxnSpPr>
                <a:cxnSpLocks/>
              </p:cNvCxnSpPr>
              <p:nvPr/>
            </p:nvCxnSpPr>
            <p:spPr>
              <a:xfrm flipH="1">
                <a:off x="5399482" y="4086483"/>
                <a:ext cx="41801" cy="655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521FE20B-8D4C-8743-B4CB-E6EE49DC656A}"/>
                  </a:ext>
                </a:extLst>
              </p:cNvPr>
              <p:cNvCxnSpPr>
                <a:cxnSpLocks/>
              </p:cNvCxnSpPr>
              <p:nvPr/>
            </p:nvCxnSpPr>
            <p:spPr>
              <a:xfrm flipV="1">
                <a:off x="5504444" y="4097506"/>
                <a:ext cx="0" cy="7145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9B5CCFB5-DF7B-C444-8A50-874729AD7D20}"/>
                  </a:ext>
                </a:extLst>
              </p:cNvPr>
              <p:cNvCxnSpPr>
                <a:cxnSpLocks/>
              </p:cNvCxnSpPr>
              <p:nvPr/>
            </p:nvCxnSpPr>
            <p:spPr>
              <a:xfrm>
                <a:off x="5551562" y="4089333"/>
                <a:ext cx="58970" cy="59849"/>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grpSp>
      <p:pic>
        <p:nvPicPr>
          <p:cNvPr id="149" name="図 148">
            <a:extLst>
              <a:ext uri="{FF2B5EF4-FFF2-40B4-BE49-F238E27FC236}">
                <a16:creationId xmlns:a16="http://schemas.microsoft.com/office/drawing/2014/main" id="{65969250-AD1E-914C-B9E7-D1CE6F90D5F8}"/>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655741" y="3290946"/>
            <a:ext cx="1167404" cy="781445"/>
          </a:xfrm>
          <a:prstGeom prst="rect">
            <a:avLst/>
          </a:prstGeom>
        </p:spPr>
      </p:pic>
      <p:sp>
        <p:nvSpPr>
          <p:cNvPr id="150" name="テキスト ボックス 149">
            <a:extLst>
              <a:ext uri="{FF2B5EF4-FFF2-40B4-BE49-F238E27FC236}">
                <a16:creationId xmlns:a16="http://schemas.microsoft.com/office/drawing/2014/main" id="{07C8506D-3868-534C-BFA9-EFCC4B7275F9}"/>
              </a:ext>
            </a:extLst>
          </p:cNvPr>
          <p:cNvSpPr txBox="1"/>
          <p:nvPr/>
        </p:nvSpPr>
        <p:spPr>
          <a:xfrm>
            <a:off x="5393940" y="3131247"/>
            <a:ext cx="1598515" cy="246221"/>
          </a:xfrm>
          <a:prstGeom prst="rect">
            <a:avLst/>
          </a:prstGeom>
          <a:solidFill>
            <a:schemeClr val="bg1">
              <a:alpha val="90000"/>
            </a:schemeClr>
          </a:solidFill>
          <a:effectLst/>
        </p:spPr>
        <p:txBody>
          <a:bodyPr wrap="none" rtlCol="0">
            <a:spAutoFit/>
          </a:bodyPr>
          <a:lstStyle/>
          <a:p>
            <a:r>
              <a:rPr kumimoji="1" lang="en-US" altLang="ja-JP" sz="1000" b="1" dirty="0">
                <a:solidFill>
                  <a:srgbClr val="0000FF"/>
                </a:solidFill>
              </a:rPr>
              <a:t>TEM:TED:</a:t>
            </a:r>
            <a:r>
              <a:rPr kumimoji="1" lang="ja-JP" altLang="en-US" sz="1000" b="1" dirty="0">
                <a:solidFill>
                  <a:srgbClr val="0000FF"/>
                </a:solidFill>
              </a:rPr>
              <a:t>その場所の構造</a:t>
            </a:r>
            <a:endParaRPr kumimoji="1" lang="en-US" altLang="ja-JP" sz="1000" b="1" dirty="0">
              <a:solidFill>
                <a:srgbClr val="0000FF"/>
              </a:solidFill>
            </a:endParaRPr>
          </a:p>
        </p:txBody>
      </p:sp>
      <p:sp>
        <p:nvSpPr>
          <p:cNvPr id="151" name="テキスト ボックス 150">
            <a:extLst>
              <a:ext uri="{FF2B5EF4-FFF2-40B4-BE49-F238E27FC236}">
                <a16:creationId xmlns:a16="http://schemas.microsoft.com/office/drawing/2014/main" id="{66C5B4E1-6D84-B04C-B332-B838C06850DD}"/>
              </a:ext>
            </a:extLst>
          </p:cNvPr>
          <p:cNvSpPr txBox="1"/>
          <p:nvPr/>
        </p:nvSpPr>
        <p:spPr>
          <a:xfrm>
            <a:off x="3672227" y="3024088"/>
            <a:ext cx="801823" cy="276999"/>
          </a:xfrm>
          <a:prstGeom prst="rect">
            <a:avLst/>
          </a:prstGeom>
          <a:solidFill>
            <a:schemeClr val="bg1">
              <a:alpha val="74000"/>
            </a:schemeClr>
          </a:solidFill>
          <a:effectLst/>
        </p:spPr>
        <p:txBody>
          <a:bodyPr wrap="none" rtlCol="0">
            <a:spAutoFit/>
          </a:bodyPr>
          <a:lstStyle/>
          <a:p>
            <a:r>
              <a:rPr kumimoji="1" lang="en-US" altLang="ja-JP" sz="1200" b="1" dirty="0">
                <a:solidFill>
                  <a:srgbClr val="0000FF"/>
                </a:solidFill>
              </a:rPr>
              <a:t>TEM:EELS</a:t>
            </a:r>
          </a:p>
        </p:txBody>
      </p:sp>
      <p:sp>
        <p:nvSpPr>
          <p:cNvPr id="152" name="テキスト ボックス 151">
            <a:extLst>
              <a:ext uri="{FF2B5EF4-FFF2-40B4-BE49-F238E27FC236}">
                <a16:creationId xmlns:a16="http://schemas.microsoft.com/office/drawing/2014/main" id="{80DB9DA3-48CF-BF4C-80F5-3C7224631FF4}"/>
              </a:ext>
            </a:extLst>
          </p:cNvPr>
          <p:cNvSpPr txBox="1"/>
          <p:nvPr/>
        </p:nvSpPr>
        <p:spPr>
          <a:xfrm>
            <a:off x="3744463" y="895510"/>
            <a:ext cx="738857" cy="276999"/>
          </a:xfrm>
          <a:prstGeom prst="rect">
            <a:avLst/>
          </a:prstGeom>
          <a:solidFill>
            <a:schemeClr val="bg1">
              <a:alpha val="74000"/>
            </a:schemeClr>
          </a:solidFill>
          <a:effectLst/>
        </p:spPr>
        <p:txBody>
          <a:bodyPr wrap="none" rtlCol="0">
            <a:spAutoFit/>
          </a:bodyPr>
          <a:lstStyle/>
          <a:p>
            <a:r>
              <a:rPr kumimoji="1" lang="en-US" altLang="ja-JP" sz="1200" b="1" dirty="0">
                <a:solidFill>
                  <a:srgbClr val="0000FF"/>
                </a:solidFill>
              </a:rPr>
              <a:t>SR: XAFS</a:t>
            </a:r>
          </a:p>
        </p:txBody>
      </p:sp>
      <p:pic>
        <p:nvPicPr>
          <p:cNvPr id="154" name="図 153">
            <a:extLst>
              <a:ext uri="{FF2B5EF4-FFF2-40B4-BE49-F238E27FC236}">
                <a16:creationId xmlns:a16="http://schemas.microsoft.com/office/drawing/2014/main" id="{5CEBCB97-6853-2A41-A608-07E18669D25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076928" y="2157596"/>
            <a:ext cx="1883190" cy="1072653"/>
          </a:xfrm>
          <a:prstGeom prst="rect">
            <a:avLst/>
          </a:prstGeom>
        </p:spPr>
      </p:pic>
      <p:pic>
        <p:nvPicPr>
          <p:cNvPr id="47" name="図 46">
            <a:extLst>
              <a:ext uri="{FF2B5EF4-FFF2-40B4-BE49-F238E27FC236}">
                <a16:creationId xmlns:a16="http://schemas.microsoft.com/office/drawing/2014/main" id="{67617C44-C519-427D-BFC2-7BC0522FAC44}"/>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5400000">
            <a:off x="4776613" y="1388903"/>
            <a:ext cx="1281895" cy="1281895"/>
          </a:xfrm>
          <a:prstGeom prst="rect">
            <a:avLst/>
          </a:prstGeom>
        </p:spPr>
      </p:pic>
      <p:grpSp>
        <p:nvGrpSpPr>
          <p:cNvPr id="145" name="グループ化 144">
            <a:extLst>
              <a:ext uri="{FF2B5EF4-FFF2-40B4-BE49-F238E27FC236}">
                <a16:creationId xmlns:a16="http://schemas.microsoft.com/office/drawing/2014/main" id="{C8722605-238C-B44E-BB4F-338D7D975BA1}"/>
              </a:ext>
            </a:extLst>
          </p:cNvPr>
          <p:cNvGrpSpPr/>
          <p:nvPr/>
        </p:nvGrpSpPr>
        <p:grpSpPr>
          <a:xfrm>
            <a:off x="5688092" y="989467"/>
            <a:ext cx="1114000" cy="1177386"/>
            <a:chOff x="4493886" y="2707442"/>
            <a:chExt cx="2149560" cy="2271867"/>
          </a:xfrm>
        </p:grpSpPr>
        <p:pic>
          <p:nvPicPr>
            <p:cNvPr id="146" name="Picture 2" descr="D:\180305-RhZrO2-MS-succeeded\18-0305-Rh\snap05.bmp">
              <a:extLst>
                <a:ext uri="{FF2B5EF4-FFF2-40B4-BE49-F238E27FC236}">
                  <a16:creationId xmlns:a16="http://schemas.microsoft.com/office/drawing/2014/main" id="{A2316B30-4C06-CD48-8EC6-75B64E48C99A}"/>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4493886" y="2707442"/>
              <a:ext cx="2149560" cy="2271867"/>
            </a:xfrm>
            <a:prstGeom prst="rect">
              <a:avLst/>
            </a:prstGeom>
            <a:noFill/>
            <a:extLst>
              <a:ext uri="{909E8E84-426E-40DD-AFC4-6F175D3DCCD1}">
                <a14:hiddenFill xmlns:a14="http://schemas.microsoft.com/office/drawing/2010/main">
                  <a:solidFill>
                    <a:srgbClr val="FFFFFF"/>
                  </a:solidFill>
                </a14:hiddenFill>
              </a:ext>
            </a:extLst>
          </p:spPr>
        </p:pic>
        <p:sp>
          <p:nvSpPr>
            <p:cNvPr id="147" name="二等辺三角形 19">
              <a:extLst>
                <a:ext uri="{FF2B5EF4-FFF2-40B4-BE49-F238E27FC236}">
                  <a16:creationId xmlns:a16="http://schemas.microsoft.com/office/drawing/2014/main" id="{328711AE-A73A-2547-9206-44FEAE184D21}"/>
                </a:ext>
              </a:extLst>
            </p:cNvPr>
            <p:cNvSpPr/>
            <p:nvPr/>
          </p:nvSpPr>
          <p:spPr>
            <a:xfrm rot="11871828">
              <a:off x="5858960" y="2788539"/>
              <a:ext cx="136134" cy="244332"/>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148" name="テキスト ボックス 147">
            <a:extLst>
              <a:ext uri="{FF2B5EF4-FFF2-40B4-BE49-F238E27FC236}">
                <a16:creationId xmlns:a16="http://schemas.microsoft.com/office/drawing/2014/main" id="{9FAFB559-A2CE-6549-8EE2-209BD15F313C}"/>
              </a:ext>
            </a:extLst>
          </p:cNvPr>
          <p:cNvSpPr txBox="1"/>
          <p:nvPr/>
        </p:nvSpPr>
        <p:spPr>
          <a:xfrm>
            <a:off x="5182985" y="948147"/>
            <a:ext cx="1010213" cy="276999"/>
          </a:xfrm>
          <a:prstGeom prst="rect">
            <a:avLst/>
          </a:prstGeom>
          <a:solidFill>
            <a:schemeClr val="bg1">
              <a:alpha val="74000"/>
            </a:schemeClr>
          </a:solidFill>
          <a:effectLst/>
        </p:spPr>
        <p:txBody>
          <a:bodyPr wrap="none" rtlCol="0">
            <a:spAutoFit/>
          </a:bodyPr>
          <a:lstStyle/>
          <a:p>
            <a:r>
              <a:rPr kumimoji="1" lang="en-US" altLang="ja-JP" sz="1200" b="1" dirty="0">
                <a:solidFill>
                  <a:srgbClr val="0000FF"/>
                </a:solidFill>
              </a:rPr>
              <a:t>TEM: </a:t>
            </a:r>
            <a:r>
              <a:rPr kumimoji="1" lang="ja-JP" altLang="en-US" sz="1200" b="1" dirty="0">
                <a:solidFill>
                  <a:srgbClr val="0000FF"/>
                </a:solidFill>
              </a:rPr>
              <a:t>原子像</a:t>
            </a:r>
            <a:endParaRPr kumimoji="1" lang="en-US" altLang="ja-JP" sz="1200" b="1" dirty="0">
              <a:solidFill>
                <a:srgbClr val="0000FF"/>
              </a:solidFill>
            </a:endParaRPr>
          </a:p>
        </p:txBody>
      </p:sp>
      <p:sp>
        <p:nvSpPr>
          <p:cNvPr id="50" name="テキスト ボックス 49"/>
          <p:cNvSpPr txBox="1"/>
          <p:nvPr/>
        </p:nvSpPr>
        <p:spPr>
          <a:xfrm>
            <a:off x="4426619" y="2644115"/>
            <a:ext cx="1056700" cy="523220"/>
          </a:xfrm>
          <a:prstGeom prst="rect">
            <a:avLst/>
          </a:prstGeom>
          <a:noFill/>
        </p:spPr>
        <p:txBody>
          <a:bodyPr wrap="none" rtlCol="0">
            <a:spAutoFit/>
          </a:bodyPr>
          <a:lstStyle/>
          <a:p>
            <a:r>
              <a:rPr kumimoji="1" lang="ja-JP" altLang="en-US" sz="1400" b="1" dirty="0"/>
              <a:t>透過</a:t>
            </a:r>
            <a:r>
              <a:rPr kumimoji="1" lang="en-US" altLang="ja-JP" sz="1400" b="1" dirty="0"/>
              <a:t>TEM</a:t>
            </a:r>
            <a:r>
              <a:rPr kumimoji="1" lang="ja-JP" altLang="en-US" sz="1400" b="1" dirty="0"/>
              <a:t>像</a:t>
            </a:r>
            <a:endParaRPr kumimoji="1" lang="en-US" altLang="ja-JP" sz="1400" b="1" dirty="0"/>
          </a:p>
          <a:p>
            <a:r>
              <a:rPr kumimoji="1" lang="en-US" altLang="ja-JP" sz="1400" b="1" dirty="0"/>
              <a:t>X</a:t>
            </a:r>
            <a:r>
              <a:rPr kumimoji="1" lang="ja-JP" altLang="en-US" sz="1400" b="1" dirty="0"/>
              <a:t>線</a:t>
            </a:r>
            <a:r>
              <a:rPr kumimoji="1" lang="en-US" altLang="ja-JP" sz="1400" b="1" dirty="0"/>
              <a:t>CT</a:t>
            </a:r>
            <a:endParaRPr kumimoji="1" lang="ja-JP" altLang="en-US" sz="1400" b="1" dirty="0"/>
          </a:p>
        </p:txBody>
      </p:sp>
      <p:sp>
        <p:nvSpPr>
          <p:cNvPr id="52" name="テキスト ボックス 51"/>
          <p:cNvSpPr txBox="1"/>
          <p:nvPr/>
        </p:nvSpPr>
        <p:spPr>
          <a:xfrm>
            <a:off x="4703898" y="2392031"/>
            <a:ext cx="1489299" cy="276999"/>
          </a:xfrm>
          <a:prstGeom prst="rect">
            <a:avLst/>
          </a:prstGeom>
          <a:solidFill>
            <a:schemeClr val="bg1">
              <a:alpha val="74000"/>
            </a:schemeClr>
          </a:solidFill>
          <a:effectLst/>
        </p:spPr>
        <p:txBody>
          <a:bodyPr wrap="square" rtlCol="0">
            <a:spAutoFit/>
          </a:bodyPr>
          <a:lstStyle/>
          <a:p>
            <a:r>
              <a:rPr kumimoji="1" lang="en-US" altLang="ja-JP" sz="1200" b="1" dirty="0">
                <a:solidFill>
                  <a:srgbClr val="0000FF"/>
                </a:solidFill>
              </a:rPr>
              <a:t>SR: CT: </a:t>
            </a:r>
            <a:r>
              <a:rPr kumimoji="1" lang="ja-JP" altLang="en-US" sz="1200" b="1" dirty="0">
                <a:solidFill>
                  <a:srgbClr val="0000FF"/>
                </a:solidFill>
              </a:rPr>
              <a:t>透過</a:t>
            </a:r>
            <a:r>
              <a:rPr kumimoji="1" lang="en-US" altLang="ja-JP" sz="1200" b="1" dirty="0">
                <a:solidFill>
                  <a:srgbClr val="0000FF"/>
                </a:solidFill>
              </a:rPr>
              <a:t>3</a:t>
            </a:r>
            <a:r>
              <a:rPr kumimoji="1" lang="ja-JP" altLang="en-US" sz="1200" b="1" dirty="0">
                <a:solidFill>
                  <a:srgbClr val="0000FF"/>
                </a:solidFill>
              </a:rPr>
              <a:t>次元像</a:t>
            </a:r>
            <a:endParaRPr kumimoji="1" lang="en-US" altLang="ja-JP" sz="1200" b="1" dirty="0">
              <a:solidFill>
                <a:srgbClr val="0000FF"/>
              </a:solidFill>
            </a:endParaRPr>
          </a:p>
        </p:txBody>
      </p:sp>
      <p:sp>
        <p:nvSpPr>
          <p:cNvPr id="155" name="テキスト ボックス 154">
            <a:extLst>
              <a:ext uri="{FF2B5EF4-FFF2-40B4-BE49-F238E27FC236}">
                <a16:creationId xmlns:a16="http://schemas.microsoft.com/office/drawing/2014/main" id="{FE04B68F-DD3E-5B41-99EE-2E2D1CCFAC31}"/>
              </a:ext>
            </a:extLst>
          </p:cNvPr>
          <p:cNvSpPr txBox="1"/>
          <p:nvPr/>
        </p:nvSpPr>
        <p:spPr>
          <a:xfrm>
            <a:off x="6141071" y="2541499"/>
            <a:ext cx="1181734" cy="523220"/>
          </a:xfrm>
          <a:prstGeom prst="rect">
            <a:avLst/>
          </a:prstGeom>
          <a:noFill/>
        </p:spPr>
        <p:txBody>
          <a:bodyPr wrap="none" rtlCol="0">
            <a:spAutoFit/>
          </a:bodyPr>
          <a:lstStyle/>
          <a:p>
            <a:r>
              <a:rPr kumimoji="1" lang="en-US" altLang="ja-JP" sz="1400" b="1" dirty="0"/>
              <a:t>SR, TEM : </a:t>
            </a:r>
          </a:p>
          <a:p>
            <a:r>
              <a:rPr kumimoji="1" lang="ja-JP" altLang="en-US" sz="1400" b="1" dirty="0"/>
              <a:t>蛍光</a:t>
            </a:r>
            <a:r>
              <a:rPr kumimoji="1" lang="en-US" altLang="ja-JP" sz="1400" b="1" dirty="0"/>
              <a:t>X</a:t>
            </a:r>
            <a:r>
              <a:rPr kumimoji="1" lang="ja-JP" altLang="en-US" sz="1400" b="1" dirty="0"/>
              <a:t>線分析</a:t>
            </a:r>
            <a:endParaRPr kumimoji="1" lang="en-US" altLang="ja-JP" sz="1400" b="1" dirty="0"/>
          </a:p>
        </p:txBody>
      </p:sp>
      <p:pic>
        <p:nvPicPr>
          <p:cNvPr id="156" name="図 155">
            <a:extLst>
              <a:ext uri="{FF2B5EF4-FFF2-40B4-BE49-F238E27FC236}">
                <a16:creationId xmlns:a16="http://schemas.microsoft.com/office/drawing/2014/main" id="{518EEC51-20E9-1447-92B9-4C8286217761}"/>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t="-2047"/>
          <a:stretch/>
        </p:blipFill>
        <p:spPr>
          <a:xfrm>
            <a:off x="7000656" y="947797"/>
            <a:ext cx="1286901" cy="1331733"/>
          </a:xfrm>
          <a:prstGeom prst="rect">
            <a:avLst/>
          </a:prstGeom>
        </p:spPr>
      </p:pic>
      <p:pic>
        <p:nvPicPr>
          <p:cNvPr id="157" name="図 156" descr="Kuki01-2-2D-0_5mm-SSD-Ca-01-Trim.png">
            <a:extLst>
              <a:ext uri="{FF2B5EF4-FFF2-40B4-BE49-F238E27FC236}">
                <a16:creationId xmlns:a16="http://schemas.microsoft.com/office/drawing/2014/main" id="{72811515-7930-0248-91C1-9E43E3D27B3C}"/>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107703" y="1172509"/>
            <a:ext cx="1077696" cy="887514"/>
          </a:xfrm>
          <a:prstGeom prst="rect">
            <a:avLst/>
          </a:prstGeom>
        </p:spPr>
      </p:pic>
      <p:sp>
        <p:nvSpPr>
          <p:cNvPr id="158" name="テキスト ボックス 157">
            <a:extLst>
              <a:ext uri="{FF2B5EF4-FFF2-40B4-BE49-F238E27FC236}">
                <a16:creationId xmlns:a16="http://schemas.microsoft.com/office/drawing/2014/main" id="{7EE2AA6B-2EFC-1C41-B2B4-BF745F7F3254}"/>
              </a:ext>
            </a:extLst>
          </p:cNvPr>
          <p:cNvSpPr txBox="1"/>
          <p:nvPr/>
        </p:nvSpPr>
        <p:spPr>
          <a:xfrm>
            <a:off x="6871686" y="774217"/>
            <a:ext cx="1128835" cy="276999"/>
          </a:xfrm>
          <a:prstGeom prst="rect">
            <a:avLst/>
          </a:prstGeom>
          <a:solidFill>
            <a:schemeClr val="bg1">
              <a:alpha val="74000"/>
            </a:schemeClr>
          </a:solidFill>
          <a:effectLst/>
        </p:spPr>
        <p:txBody>
          <a:bodyPr wrap="none" rtlCol="0">
            <a:spAutoFit/>
          </a:bodyPr>
          <a:lstStyle/>
          <a:p>
            <a:r>
              <a:rPr kumimoji="1" lang="en-US" altLang="ja-JP" sz="1200" b="1" dirty="0">
                <a:solidFill>
                  <a:srgbClr val="0000FF"/>
                </a:solidFill>
              </a:rPr>
              <a:t>TEM:</a:t>
            </a:r>
            <a:r>
              <a:rPr kumimoji="1" lang="ja-JP" altLang="en-US" sz="1200" b="1" dirty="0">
                <a:solidFill>
                  <a:srgbClr val="0000FF"/>
                </a:solidFill>
              </a:rPr>
              <a:t>高分解能</a:t>
            </a:r>
            <a:endParaRPr kumimoji="1" lang="en-US" altLang="ja-JP" sz="1200" b="1" dirty="0">
              <a:solidFill>
                <a:srgbClr val="0000FF"/>
              </a:solidFill>
            </a:endParaRPr>
          </a:p>
        </p:txBody>
      </p:sp>
      <p:sp>
        <p:nvSpPr>
          <p:cNvPr id="159" name="テキスト ボックス 158">
            <a:extLst>
              <a:ext uri="{FF2B5EF4-FFF2-40B4-BE49-F238E27FC236}">
                <a16:creationId xmlns:a16="http://schemas.microsoft.com/office/drawing/2014/main" id="{E60213DD-0FE9-F842-BDFD-12D8905B1AF8}"/>
              </a:ext>
            </a:extLst>
          </p:cNvPr>
          <p:cNvSpPr txBox="1"/>
          <p:nvPr/>
        </p:nvSpPr>
        <p:spPr>
          <a:xfrm>
            <a:off x="8142208" y="956307"/>
            <a:ext cx="917239" cy="276999"/>
          </a:xfrm>
          <a:prstGeom prst="rect">
            <a:avLst/>
          </a:prstGeom>
          <a:solidFill>
            <a:schemeClr val="bg1">
              <a:alpha val="74000"/>
            </a:schemeClr>
          </a:solidFill>
          <a:effectLst/>
        </p:spPr>
        <p:txBody>
          <a:bodyPr wrap="none" rtlCol="0">
            <a:spAutoFit/>
          </a:bodyPr>
          <a:lstStyle/>
          <a:p>
            <a:r>
              <a:rPr kumimoji="1" lang="en-US" altLang="ja-JP" sz="1200" b="1" dirty="0">
                <a:solidFill>
                  <a:srgbClr val="0000FF"/>
                </a:solidFill>
              </a:rPr>
              <a:t>SR : </a:t>
            </a:r>
            <a:r>
              <a:rPr kumimoji="1" lang="ja-JP" altLang="en-US" sz="1200" b="1" dirty="0">
                <a:solidFill>
                  <a:srgbClr val="0000FF"/>
                </a:solidFill>
              </a:rPr>
              <a:t>広視野</a:t>
            </a:r>
            <a:endParaRPr kumimoji="1" lang="en-US" altLang="ja-JP" sz="1200" b="1" dirty="0">
              <a:solidFill>
                <a:srgbClr val="0000FF"/>
              </a:solidFill>
            </a:endParaRPr>
          </a:p>
        </p:txBody>
      </p:sp>
      <p:cxnSp>
        <p:nvCxnSpPr>
          <p:cNvPr id="32" name="直線矢印コネクタ 31">
            <a:extLst>
              <a:ext uri="{FF2B5EF4-FFF2-40B4-BE49-F238E27FC236}">
                <a16:creationId xmlns:a16="http://schemas.microsoft.com/office/drawing/2014/main" id="{46D83810-9197-1948-B94A-86184E2E1852}"/>
              </a:ext>
            </a:extLst>
          </p:cNvPr>
          <p:cNvCxnSpPr/>
          <p:nvPr/>
        </p:nvCxnSpPr>
        <p:spPr>
          <a:xfrm>
            <a:off x="8287557" y="2053116"/>
            <a:ext cx="74152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0" name="テキスト ボックス 159">
            <a:extLst>
              <a:ext uri="{FF2B5EF4-FFF2-40B4-BE49-F238E27FC236}">
                <a16:creationId xmlns:a16="http://schemas.microsoft.com/office/drawing/2014/main" id="{25375A91-8993-C848-BE66-265E80B59E67}"/>
              </a:ext>
            </a:extLst>
          </p:cNvPr>
          <p:cNvSpPr txBox="1"/>
          <p:nvPr/>
        </p:nvSpPr>
        <p:spPr>
          <a:xfrm>
            <a:off x="6819375" y="2059007"/>
            <a:ext cx="1415772" cy="215444"/>
          </a:xfrm>
          <a:prstGeom prst="rect">
            <a:avLst/>
          </a:prstGeom>
          <a:solidFill>
            <a:schemeClr val="bg1">
              <a:alpha val="65000"/>
            </a:schemeClr>
          </a:solidFill>
        </p:spPr>
        <p:txBody>
          <a:bodyPr wrap="none" rtlCol="0">
            <a:spAutoFit/>
          </a:bodyPr>
          <a:lstStyle/>
          <a:p>
            <a:r>
              <a:rPr kumimoji="1" lang="ja-JP" altLang="en-US" sz="800" dirty="0"/>
              <a:t>セラミックス中の元素分布</a:t>
            </a:r>
            <a:endParaRPr kumimoji="1" lang="en-US" altLang="ja-JP" sz="800" dirty="0"/>
          </a:p>
        </p:txBody>
      </p:sp>
      <p:sp>
        <p:nvSpPr>
          <p:cNvPr id="161" name="テキスト ボックス 160">
            <a:extLst>
              <a:ext uri="{FF2B5EF4-FFF2-40B4-BE49-F238E27FC236}">
                <a16:creationId xmlns:a16="http://schemas.microsoft.com/office/drawing/2014/main" id="{9F3AED7B-53DA-6640-8331-EA390EA1F91C}"/>
              </a:ext>
            </a:extLst>
          </p:cNvPr>
          <p:cNvSpPr txBox="1"/>
          <p:nvPr/>
        </p:nvSpPr>
        <p:spPr>
          <a:xfrm>
            <a:off x="8750723" y="2038575"/>
            <a:ext cx="399468" cy="215444"/>
          </a:xfrm>
          <a:prstGeom prst="rect">
            <a:avLst/>
          </a:prstGeom>
          <a:noFill/>
        </p:spPr>
        <p:txBody>
          <a:bodyPr wrap="none" rtlCol="0">
            <a:spAutoFit/>
          </a:bodyPr>
          <a:lstStyle/>
          <a:p>
            <a:r>
              <a:rPr kumimoji="1" lang="en-US" altLang="ja-JP" sz="800" dirty="0"/>
              <a:t>1mm</a:t>
            </a:r>
          </a:p>
        </p:txBody>
      </p:sp>
      <p:sp>
        <p:nvSpPr>
          <p:cNvPr id="162" name="テキスト ボックス 161">
            <a:extLst>
              <a:ext uri="{FF2B5EF4-FFF2-40B4-BE49-F238E27FC236}">
                <a16:creationId xmlns:a16="http://schemas.microsoft.com/office/drawing/2014/main" id="{1D3A4F99-0662-B945-88BF-DE09DE082876}"/>
              </a:ext>
            </a:extLst>
          </p:cNvPr>
          <p:cNvSpPr txBox="1"/>
          <p:nvPr/>
        </p:nvSpPr>
        <p:spPr>
          <a:xfrm>
            <a:off x="8400751" y="1181440"/>
            <a:ext cx="721672" cy="215444"/>
          </a:xfrm>
          <a:prstGeom prst="rect">
            <a:avLst/>
          </a:prstGeom>
          <a:solidFill>
            <a:schemeClr val="bg1">
              <a:alpha val="65000"/>
            </a:schemeClr>
          </a:solidFill>
        </p:spPr>
        <p:txBody>
          <a:bodyPr wrap="none" rtlCol="0">
            <a:spAutoFit/>
          </a:bodyPr>
          <a:lstStyle/>
          <a:p>
            <a:r>
              <a:rPr kumimoji="1" lang="ja-JP" altLang="en-US" sz="800" dirty="0"/>
              <a:t>茎の断面</a:t>
            </a:r>
            <a:r>
              <a:rPr kumimoji="1" lang="en-US" altLang="ja-JP" sz="800" dirty="0"/>
              <a:t> Ca</a:t>
            </a:r>
          </a:p>
        </p:txBody>
      </p:sp>
      <p:sp>
        <p:nvSpPr>
          <p:cNvPr id="3" name="角丸四角形 2"/>
          <p:cNvSpPr/>
          <p:nvPr/>
        </p:nvSpPr>
        <p:spPr>
          <a:xfrm>
            <a:off x="59442" y="724180"/>
            <a:ext cx="2315153" cy="353908"/>
          </a:xfrm>
          <a:prstGeom prst="roundRect">
            <a:avLst/>
          </a:prstGeom>
          <a:solidFill>
            <a:schemeClr val="accent2">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n w="0"/>
                <a:effectLst>
                  <a:outerShdw blurRad="38100" dist="19050" dir="2700000" algn="tl" rotWithShape="0">
                    <a:schemeClr val="dk1">
                      <a:alpha val="40000"/>
                    </a:schemeClr>
                  </a:outerShdw>
                </a:effectLst>
              </a:rPr>
              <a:t>高速材料評価・計測</a:t>
            </a:r>
            <a:endParaRPr lang="en-US" altLang="ja-JP" b="1" dirty="0">
              <a:ln w="0"/>
              <a:effectLst>
                <a:outerShdw blurRad="38100" dist="19050" dir="2700000" algn="tl" rotWithShape="0">
                  <a:schemeClr val="dk1">
                    <a:alpha val="40000"/>
                  </a:schemeClr>
                </a:outerShdw>
              </a:effectLst>
            </a:endParaRPr>
          </a:p>
        </p:txBody>
      </p:sp>
      <p:sp>
        <p:nvSpPr>
          <p:cNvPr id="5" name="テキスト ボックス 4"/>
          <p:cNvSpPr txBox="1"/>
          <p:nvPr/>
        </p:nvSpPr>
        <p:spPr>
          <a:xfrm>
            <a:off x="6911252" y="5889673"/>
            <a:ext cx="2068195" cy="461665"/>
          </a:xfrm>
          <a:prstGeom prst="rect">
            <a:avLst/>
          </a:prstGeom>
          <a:noFill/>
        </p:spPr>
        <p:txBody>
          <a:bodyPr wrap="none" rtlCol="0">
            <a:spAutoFit/>
          </a:bodyPr>
          <a:lstStyle/>
          <a:p>
            <a:r>
              <a:rPr kumimoji="1"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他多数の電子顕微鏡からなる</a:t>
            </a:r>
            <a:endParaRPr kumimoji="1" lang="en-US" altLang="ja-JP"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kumimoji="1"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先端電子顕微鏡群</a:t>
            </a:r>
          </a:p>
        </p:txBody>
      </p:sp>
      <p:sp>
        <p:nvSpPr>
          <p:cNvPr id="11" name="スライド番号プレースホルダー 10"/>
          <p:cNvSpPr>
            <a:spLocks noGrp="1"/>
          </p:cNvSpPr>
          <p:nvPr>
            <p:ph type="sldNum" sz="quarter" idx="12"/>
          </p:nvPr>
        </p:nvSpPr>
        <p:spPr/>
        <p:txBody>
          <a:bodyPr/>
          <a:lstStyle/>
          <a:p>
            <a:fld id="{B800A654-0DF8-41D4-BF1C-A7489DF167D6}" type="slidenum">
              <a:rPr kumimoji="1" lang="ja-JP" altLang="en-US" smtClean="0"/>
              <a:t>17</a:t>
            </a:fld>
            <a:endParaRPr kumimoji="1" lang="ja-JP" altLang="en-US"/>
          </a:p>
        </p:txBody>
      </p:sp>
    </p:spTree>
    <p:custDataLst>
      <p:tags r:id="rId1"/>
    </p:custDataLst>
    <p:extLst>
      <p:ext uri="{BB962C8B-B14F-4D97-AF65-F5344CB8AC3E}">
        <p14:creationId xmlns:p14="http://schemas.microsoft.com/office/powerpoint/2010/main" val="2220944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 y="-2698"/>
            <a:ext cx="9144001" cy="681571"/>
          </a:xfrm>
          <a:prstGeom prst="rect">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ja-JP" altLang="en-US" sz="2400" dirty="0">
                <a:solidFill>
                  <a:schemeClr val="bg1"/>
                </a:solidFill>
                <a:latin typeface="ＭＳ 明朝" panose="02020609040205080304" pitchFamily="17" charset="-128"/>
                <a:ea typeface="ＭＳ 明朝" panose="02020609040205080304" pitchFamily="17" charset="-128"/>
              </a:rPr>
              <a:t>あいち</a:t>
            </a:r>
            <a:r>
              <a:rPr lang="en-US" altLang="ja-JP" sz="2400" dirty="0">
                <a:solidFill>
                  <a:schemeClr val="bg1"/>
                </a:solidFill>
                <a:latin typeface="ＭＳ 明朝" panose="02020609040205080304" pitchFamily="17" charset="-128"/>
                <a:ea typeface="ＭＳ 明朝" panose="02020609040205080304" pitchFamily="17" charset="-128"/>
              </a:rPr>
              <a:t>SR</a:t>
            </a:r>
            <a:r>
              <a:rPr lang="ja-JP" altLang="en-US" sz="2400" dirty="0">
                <a:solidFill>
                  <a:schemeClr val="bg1"/>
                </a:solidFill>
                <a:latin typeface="ＭＳ 明朝" panose="02020609040205080304" pitchFamily="17" charset="-128"/>
                <a:ea typeface="ＭＳ 明朝" panose="02020609040205080304" pitchFamily="17" charset="-128"/>
              </a:rPr>
              <a:t>の利用状況</a:t>
            </a:r>
            <a:endParaRPr lang="en-US" altLang="ja-JP" sz="2400" dirty="0">
              <a:solidFill>
                <a:schemeClr val="bg1"/>
              </a:solidFill>
              <a:latin typeface="ＭＳ 明朝" panose="02020609040205080304" pitchFamily="17" charset="-128"/>
              <a:ea typeface="ＭＳ 明朝" panose="02020609040205080304" pitchFamily="17" charset="-128"/>
            </a:endParaRPr>
          </a:p>
        </p:txBody>
      </p:sp>
      <p:grpSp>
        <p:nvGrpSpPr>
          <p:cNvPr id="13" name="グループ化 12"/>
          <p:cNvGrpSpPr/>
          <p:nvPr/>
        </p:nvGrpSpPr>
        <p:grpSpPr>
          <a:xfrm>
            <a:off x="998557" y="792993"/>
            <a:ext cx="7146881" cy="3364552"/>
            <a:chOff x="737148" y="28795980"/>
            <a:chExt cx="8311603" cy="3912870"/>
          </a:xfrm>
        </p:grpSpPr>
        <p:graphicFrame>
          <p:nvGraphicFramePr>
            <p:cNvPr id="14" name="グラフ 13">
              <a:extLst>
                <a:ext uri="{FF2B5EF4-FFF2-40B4-BE49-F238E27FC236}">
                  <a16:creationId xmlns:a16="http://schemas.microsoft.com/office/drawing/2014/main" id="{F3403683-6471-4B07-ADD1-9F1611EC2718}"/>
                </a:ext>
              </a:extLst>
            </p:cNvPr>
            <p:cNvGraphicFramePr>
              <a:graphicFrameLocks/>
            </p:cNvGraphicFramePr>
            <p:nvPr>
              <p:extLst>
                <p:ext uri="{D42A27DB-BD31-4B8C-83A1-F6EECF244321}">
                  <p14:modId xmlns:p14="http://schemas.microsoft.com/office/powerpoint/2010/main" val="1161892934"/>
                </p:ext>
              </p:extLst>
            </p:nvPr>
          </p:nvGraphicFramePr>
          <p:xfrm>
            <a:off x="1309687" y="28876307"/>
            <a:ext cx="7196138" cy="3832543"/>
          </p:xfrm>
          <a:graphic>
            <a:graphicData uri="http://schemas.openxmlformats.org/drawingml/2006/chart">
              <c:chart xmlns:c="http://schemas.openxmlformats.org/drawingml/2006/chart" xmlns:r="http://schemas.openxmlformats.org/officeDocument/2006/relationships" r:id="rId2"/>
            </a:graphicData>
          </a:graphic>
        </p:graphicFrame>
        <p:sp>
          <p:nvSpPr>
            <p:cNvPr id="15" name="テキスト ボックス 14">
              <a:extLst>
                <a:ext uri="{FF2B5EF4-FFF2-40B4-BE49-F238E27FC236}">
                  <a16:creationId xmlns:a16="http://schemas.microsoft.com/office/drawing/2014/main" id="{B50F0719-8A28-47D8-A010-4C6F720268FD}"/>
                </a:ext>
              </a:extLst>
            </p:cNvPr>
            <p:cNvSpPr txBox="1"/>
            <p:nvPr/>
          </p:nvSpPr>
          <p:spPr>
            <a:xfrm>
              <a:off x="4937758" y="29931360"/>
              <a:ext cx="1935268" cy="608489"/>
            </a:xfrm>
            <a:prstGeom prst="rect">
              <a:avLst/>
            </a:prstGeom>
            <a:noFill/>
            <a:ln>
              <a:solidFill>
                <a:schemeClr val="tx1"/>
              </a:solidFill>
            </a:ln>
          </p:spPr>
          <p:txBody>
            <a:bodyPr wrap="square" rtlCol="0">
              <a:spAutoFit/>
            </a:bodyP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ユーザーへの供用</a:t>
              </a:r>
              <a:endParaRPr kumimoji="1"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en-US" altLang="ja-JP" sz="1400" dirty="0">
                  <a:solidFill>
                    <a:schemeClr val="tx1"/>
                  </a:solidFill>
                  <a:latin typeface="メイリオ" panose="020B0604030504040204" pitchFamily="50" charset="-128"/>
                  <a:ea typeface="メイリオ" panose="020B0604030504040204" pitchFamily="50" charset="-128"/>
                </a:rPr>
                <a:t>(</a:t>
              </a:r>
              <a:r>
                <a:rPr kumimoji="1" lang="ja-JP" altLang="en-US" sz="1400" dirty="0">
                  <a:solidFill>
                    <a:schemeClr val="tx1"/>
                  </a:solidFill>
                  <a:latin typeface="メイリオ" panose="020B0604030504040204" pitchFamily="50" charset="-128"/>
                  <a:ea typeface="メイリオ" panose="020B0604030504040204" pitchFamily="50" charset="-128"/>
                </a:rPr>
                <a:t>単位：シフト</a:t>
              </a:r>
              <a:r>
                <a:rPr kumimoji="1" lang="en-US" altLang="ja-JP" sz="1400" dirty="0">
                  <a:solidFill>
                    <a:schemeClr val="tx1"/>
                  </a:solidFill>
                  <a:latin typeface="メイリオ" panose="020B0604030504040204" pitchFamily="50" charset="-128"/>
                  <a:ea typeface="メイリオ" panose="020B0604030504040204" pitchFamily="50" charset="-128"/>
                </a:rPr>
                <a:t>)</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B0DB5838-7564-41B8-B189-05F04BCF170B}"/>
                </a:ext>
              </a:extLst>
            </p:cNvPr>
            <p:cNvSpPr txBox="1"/>
            <p:nvPr/>
          </p:nvSpPr>
          <p:spPr>
            <a:xfrm>
              <a:off x="2430779" y="28795980"/>
              <a:ext cx="2215713" cy="357935"/>
            </a:xfrm>
            <a:prstGeom prst="rect">
              <a:avLst/>
            </a:prstGeom>
            <a:noFill/>
          </p:spPr>
          <p:txBody>
            <a:bodyPr wrap="square" rtlCol="0">
              <a:spAutoFit/>
            </a:bodyPr>
            <a:lstStyle/>
            <a:p>
              <a:r>
                <a:rPr kumimoji="1" lang="en-US" altLang="ja-JP" sz="1400" dirty="0">
                  <a:solidFill>
                    <a:schemeClr val="tx1"/>
                  </a:solidFill>
                  <a:latin typeface="メイリオ" panose="020B0604030504040204" pitchFamily="50" charset="-128"/>
                  <a:ea typeface="メイリオ" panose="020B0604030504040204" pitchFamily="50" charset="-128"/>
                </a:rPr>
                <a:t>※1</a:t>
              </a:r>
              <a:r>
                <a:rPr kumimoji="1" lang="ja-JP" altLang="en-US" sz="1400" dirty="0">
                  <a:solidFill>
                    <a:schemeClr val="tx1"/>
                  </a:solidFill>
                  <a:latin typeface="メイリオ" panose="020B0604030504040204" pitchFamily="50" charset="-128"/>
                  <a:ea typeface="メイリオ" panose="020B0604030504040204" pitchFamily="50" charset="-128"/>
                </a:rPr>
                <a:t>シフト：</a:t>
              </a:r>
              <a:r>
                <a:rPr kumimoji="1" lang="en-US" altLang="ja-JP" sz="1400" dirty="0">
                  <a:solidFill>
                    <a:schemeClr val="tx1"/>
                  </a:solidFill>
                  <a:latin typeface="メイリオ" panose="020B0604030504040204" pitchFamily="50" charset="-128"/>
                  <a:ea typeface="メイリオ" panose="020B0604030504040204" pitchFamily="50" charset="-128"/>
                </a:rPr>
                <a:t>4</a:t>
              </a:r>
              <a:r>
                <a:rPr kumimoji="1" lang="ja-JP" altLang="en-US" sz="1400" dirty="0">
                  <a:solidFill>
                    <a:schemeClr val="tx1"/>
                  </a:solidFill>
                  <a:latin typeface="メイリオ" panose="020B0604030504040204" pitchFamily="50" charset="-128"/>
                  <a:ea typeface="メイリオ" panose="020B0604030504040204" pitchFamily="50" charset="-128"/>
                </a:rPr>
                <a:t>時間</a:t>
              </a:r>
              <a:endParaRPr kumimoji="1"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F0DD035E-0136-4189-BB72-EDDF14B47CC3}"/>
                </a:ext>
              </a:extLst>
            </p:cNvPr>
            <p:cNvSpPr txBox="1"/>
            <p:nvPr/>
          </p:nvSpPr>
          <p:spPr>
            <a:xfrm>
              <a:off x="737148" y="28936950"/>
              <a:ext cx="501108" cy="3432810"/>
            </a:xfrm>
            <a:prstGeom prst="rect">
              <a:avLst/>
            </a:prstGeom>
            <a:noFill/>
          </p:spPr>
          <p:txBody>
            <a:bodyPr vert="eaVert" wrap="square" rtlCol="0">
              <a:spAutoFit/>
            </a:bodyPr>
            <a:lstStyle/>
            <a:p>
              <a:pPr algn="ctr"/>
              <a:r>
                <a:rPr kumimoji="1" lang="ja-JP" altLang="en-US" sz="1600" dirty="0">
                  <a:solidFill>
                    <a:schemeClr val="tx1"/>
                  </a:solidFill>
                  <a:latin typeface="+mn-ea"/>
                  <a:ea typeface="+mn-ea"/>
                </a:rPr>
                <a:t>ユーザーへの供用・ 測定支援</a:t>
              </a:r>
            </a:p>
          </p:txBody>
        </p:sp>
        <p:sp>
          <p:nvSpPr>
            <p:cNvPr id="18" name="テキスト ボックス 17">
              <a:extLst>
                <a:ext uri="{FF2B5EF4-FFF2-40B4-BE49-F238E27FC236}">
                  <a16:creationId xmlns:a16="http://schemas.microsoft.com/office/drawing/2014/main" id="{72F9FBA7-9810-42DF-B2E9-C485A3062520}"/>
                </a:ext>
              </a:extLst>
            </p:cNvPr>
            <p:cNvSpPr txBox="1"/>
            <p:nvPr/>
          </p:nvSpPr>
          <p:spPr>
            <a:xfrm>
              <a:off x="8547643" y="28803600"/>
              <a:ext cx="501108" cy="3600450"/>
            </a:xfrm>
            <a:prstGeom prst="rect">
              <a:avLst/>
            </a:prstGeom>
            <a:noFill/>
          </p:spPr>
          <p:txBody>
            <a:bodyPr vert="eaVert" wrap="square" rtlCol="0">
              <a:spAutoFit/>
            </a:bodyPr>
            <a:lstStyle/>
            <a:p>
              <a:pPr algn="ctr"/>
              <a:r>
                <a:rPr lang="ja-JP" altLang="en-US" sz="1600" dirty="0">
                  <a:solidFill>
                    <a:schemeClr val="tx1"/>
                  </a:solidFill>
                  <a:latin typeface="+mn-ea"/>
                  <a:ea typeface="+mn-ea"/>
                </a:rPr>
                <a:t>ユーザー</a:t>
              </a:r>
              <a:r>
                <a:rPr kumimoji="1" lang="ja-JP" altLang="en-US" sz="1600" dirty="0">
                  <a:solidFill>
                    <a:schemeClr val="tx1"/>
                  </a:solidFill>
                  <a:latin typeface="+mn-ea"/>
                  <a:ea typeface="+mn-ea"/>
                </a:rPr>
                <a:t>の依頼による測定代行</a:t>
              </a:r>
            </a:p>
          </p:txBody>
        </p:sp>
      </p:grpSp>
      <p:pic>
        <p:nvPicPr>
          <p:cNvPr id="19" name="図 18">
            <a:extLst>
              <a:ext uri="{FF2B5EF4-FFF2-40B4-BE49-F238E27FC236}">
                <a16:creationId xmlns:a16="http://schemas.microsoft.com/office/drawing/2014/main" id="{927B91BC-F671-46B3-B482-644AA6B40B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745" t="4753" r="12190" b="5953"/>
          <a:stretch/>
        </p:blipFill>
        <p:spPr>
          <a:xfrm>
            <a:off x="1374394" y="4210050"/>
            <a:ext cx="2687562" cy="2544448"/>
          </a:xfrm>
          <a:prstGeom prst="rect">
            <a:avLst/>
          </a:prstGeom>
        </p:spPr>
      </p:pic>
      <p:pic>
        <p:nvPicPr>
          <p:cNvPr id="20" name="図 19">
            <a:extLst>
              <a:ext uri="{FF2B5EF4-FFF2-40B4-BE49-F238E27FC236}">
                <a16:creationId xmlns:a16="http://schemas.microsoft.com/office/drawing/2014/main" id="{F0F647B0-8B53-4853-B61D-CA6082C147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053" r="16074" b="7428"/>
          <a:stretch/>
        </p:blipFill>
        <p:spPr>
          <a:xfrm>
            <a:off x="4898623" y="4322598"/>
            <a:ext cx="2751958" cy="2319351"/>
          </a:xfrm>
          <a:prstGeom prst="rect">
            <a:avLst/>
          </a:prstGeom>
        </p:spPr>
      </p:pic>
    </p:spTree>
    <p:extLst>
      <p:ext uri="{BB962C8B-B14F-4D97-AF65-F5344CB8AC3E}">
        <p14:creationId xmlns:p14="http://schemas.microsoft.com/office/powerpoint/2010/main" val="3135639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 y="-2698"/>
            <a:ext cx="9144001" cy="681571"/>
          </a:xfrm>
          <a:prstGeom prst="rect">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ja-JP" altLang="en-US" sz="2400" dirty="0">
                <a:solidFill>
                  <a:schemeClr val="bg1"/>
                </a:solidFill>
                <a:latin typeface="ＭＳ 明朝" panose="02020609040205080304" pitchFamily="17" charset="-128"/>
                <a:ea typeface="ＭＳ 明朝" panose="02020609040205080304" pitchFamily="17" charset="-128"/>
              </a:rPr>
              <a:t>名古屋大学シンクロトロン光研究センターとの関連</a:t>
            </a:r>
            <a:endParaRPr lang="en-US" altLang="ja-JP" sz="2400" dirty="0">
              <a:solidFill>
                <a:schemeClr val="bg1"/>
              </a:solidFill>
              <a:latin typeface="ＭＳ 明朝" panose="02020609040205080304" pitchFamily="17" charset="-128"/>
              <a:ea typeface="ＭＳ 明朝" panose="02020609040205080304" pitchFamily="17" charset="-128"/>
            </a:endParaRPr>
          </a:p>
        </p:txBody>
      </p:sp>
      <p:sp>
        <p:nvSpPr>
          <p:cNvPr id="3" name="テキスト ボックス 2">
            <a:extLst>
              <a:ext uri="{FF2B5EF4-FFF2-40B4-BE49-F238E27FC236}">
                <a16:creationId xmlns:a16="http://schemas.microsoft.com/office/drawing/2014/main" id="{9B63F959-5B71-411D-BF22-2BDA67674D89}"/>
              </a:ext>
            </a:extLst>
          </p:cNvPr>
          <p:cNvSpPr txBox="1"/>
          <p:nvPr/>
        </p:nvSpPr>
        <p:spPr>
          <a:xfrm>
            <a:off x="246242" y="710202"/>
            <a:ext cx="8651512" cy="6117957"/>
          </a:xfrm>
          <a:prstGeom prst="rect">
            <a:avLst/>
          </a:prstGeom>
          <a:noFill/>
        </p:spPr>
        <p:txBody>
          <a:bodyPr wrap="square" rtlCol="0">
            <a:spAutoFit/>
          </a:bodyPr>
          <a:lstStyle/>
          <a:p>
            <a:pPr>
              <a:lnSpc>
                <a:spcPts val="3200"/>
              </a:lnSpc>
            </a:pPr>
            <a:r>
              <a:rPr lang="ja-JP" altLang="en-US" sz="2400" dirty="0">
                <a:solidFill>
                  <a:srgbClr val="0070C0"/>
                </a:solidFill>
              </a:rPr>
              <a:t>経緯</a:t>
            </a:r>
            <a:endParaRPr lang="en-US" altLang="ja-JP" sz="2400" dirty="0">
              <a:solidFill>
                <a:srgbClr val="0070C0"/>
              </a:solidFill>
            </a:endParaRPr>
          </a:p>
          <a:p>
            <a:pPr marL="285750" indent="-285750">
              <a:lnSpc>
                <a:spcPts val="3200"/>
              </a:lnSpc>
              <a:buFont typeface="Arial" panose="020B0604020202020204" pitchFamily="34" charset="0"/>
              <a:buChar char="•"/>
            </a:pPr>
            <a:r>
              <a:rPr lang="ja-JP" altLang="en-US" sz="2400" dirty="0"/>
              <a:t>名古屋大学の有志研究者の計画としてスタート</a:t>
            </a:r>
            <a:r>
              <a:rPr lang="en-US" altLang="ja-JP" sz="2400" dirty="0"/>
              <a:t>(1988</a:t>
            </a:r>
            <a:r>
              <a:rPr lang="ja-JP" altLang="en-US" sz="2400" dirty="0"/>
              <a:t>年</a:t>
            </a:r>
            <a:r>
              <a:rPr lang="en-US" altLang="ja-JP" sz="2400" dirty="0"/>
              <a:t>)</a:t>
            </a:r>
          </a:p>
          <a:p>
            <a:pPr marL="285750" indent="-285750">
              <a:lnSpc>
                <a:spcPts val="3200"/>
              </a:lnSpc>
              <a:buFont typeface="Arial" panose="020B0604020202020204" pitchFamily="34" charset="0"/>
              <a:buChar char="•"/>
            </a:pPr>
            <a:r>
              <a:rPr lang="ja-JP" altLang="en-US" sz="2400" dirty="0"/>
              <a:t>名古屋大学シンクロトロン光研究センター設立</a:t>
            </a:r>
            <a:r>
              <a:rPr lang="en-US" altLang="ja-JP" sz="2400" dirty="0"/>
              <a:t>(2007</a:t>
            </a:r>
            <a:r>
              <a:rPr lang="ja-JP" altLang="en-US" sz="2400" dirty="0"/>
              <a:t>年</a:t>
            </a:r>
            <a:r>
              <a:rPr lang="en-US" altLang="ja-JP" sz="2400" dirty="0"/>
              <a:t>)</a:t>
            </a:r>
          </a:p>
          <a:p>
            <a:pPr marL="285750" indent="-285750">
              <a:lnSpc>
                <a:spcPts val="3200"/>
              </a:lnSpc>
              <a:buFont typeface="Arial" panose="020B0604020202020204" pitchFamily="34" charset="0"/>
              <a:buChar char="•"/>
            </a:pPr>
            <a:r>
              <a:rPr lang="ja-JP" altLang="en-US" sz="2400" dirty="0"/>
              <a:t>あいちシンクロトロン光センター建設</a:t>
            </a:r>
            <a:br>
              <a:rPr lang="en-US" altLang="ja-JP" sz="2400" dirty="0"/>
            </a:br>
            <a:r>
              <a:rPr lang="ja-JP" altLang="en-US" sz="2400"/>
              <a:t>設計</a:t>
            </a:r>
            <a:r>
              <a:rPr lang="ja-JP" altLang="en-US" sz="2400" dirty="0"/>
              <a:t>と立ち上げの大きな部分を名大</a:t>
            </a:r>
            <a:r>
              <a:rPr lang="en-US" altLang="ja-JP" sz="2400" dirty="0"/>
              <a:t>SR</a:t>
            </a:r>
            <a:r>
              <a:rPr lang="ja-JP" altLang="en-US" sz="2400" dirty="0"/>
              <a:t>センターが担当</a:t>
            </a:r>
            <a:endParaRPr lang="en-US" altLang="ja-JP" sz="2400" dirty="0"/>
          </a:p>
          <a:p>
            <a:pPr>
              <a:lnSpc>
                <a:spcPts val="3200"/>
              </a:lnSpc>
              <a:spcBef>
                <a:spcPts val="1200"/>
              </a:spcBef>
            </a:pPr>
            <a:r>
              <a:rPr lang="ja-JP" altLang="en-US" sz="2400" dirty="0">
                <a:solidFill>
                  <a:srgbClr val="0070C0"/>
                </a:solidFill>
              </a:rPr>
              <a:t>現状</a:t>
            </a:r>
            <a:endParaRPr lang="en-US" altLang="ja-JP" sz="2400" dirty="0">
              <a:solidFill>
                <a:srgbClr val="0070C0"/>
              </a:solidFill>
            </a:endParaRPr>
          </a:p>
          <a:p>
            <a:pPr marL="342900" indent="-342900">
              <a:lnSpc>
                <a:spcPts val="3200"/>
              </a:lnSpc>
              <a:buFont typeface="Arial" panose="020B0604020202020204" pitchFamily="34" charset="0"/>
              <a:buChar char="•"/>
            </a:pPr>
            <a:r>
              <a:rPr lang="ja-JP" altLang="en-US" sz="2400" dirty="0"/>
              <a:t>常駐、非常駐を含め </a:t>
            </a:r>
            <a:r>
              <a:rPr lang="en-US" altLang="ja-JP" sz="2400" dirty="0"/>
              <a:t>10</a:t>
            </a:r>
            <a:r>
              <a:rPr lang="ja-JP" altLang="en-US" sz="2400" dirty="0"/>
              <a:t>名以上の名大</a:t>
            </a:r>
            <a:r>
              <a:rPr lang="en-US" altLang="ja-JP" sz="2400" dirty="0"/>
              <a:t>SR</a:t>
            </a:r>
            <a:r>
              <a:rPr lang="ja-JP" altLang="en-US" sz="2400" dirty="0"/>
              <a:t>センター教員、職員が</a:t>
            </a:r>
            <a:br>
              <a:rPr lang="en-US" altLang="ja-JP" sz="2400" dirty="0"/>
            </a:br>
            <a:r>
              <a:rPr lang="ja-JP" altLang="en-US" sz="2400" dirty="0"/>
              <a:t>　あいち</a:t>
            </a:r>
            <a:r>
              <a:rPr lang="en-US" altLang="ja-JP" sz="2400" dirty="0"/>
              <a:t>SR</a:t>
            </a:r>
            <a:r>
              <a:rPr lang="ja-JP" altLang="en-US" sz="2400" dirty="0"/>
              <a:t>の加速器・光源の運転・整備・高度化</a:t>
            </a:r>
            <a:br>
              <a:rPr lang="en-US" altLang="ja-JP" sz="2400" dirty="0"/>
            </a:br>
            <a:r>
              <a:rPr lang="ja-JP" altLang="en-US" sz="2400" dirty="0"/>
              <a:t>　ビームラインの運用・高度化・ユーザーサポート</a:t>
            </a:r>
            <a:br>
              <a:rPr lang="en-US" altLang="ja-JP" sz="2400" dirty="0"/>
            </a:br>
            <a:r>
              <a:rPr lang="ja-JP" altLang="en-US" sz="2400" dirty="0"/>
              <a:t>に協力する体制を維持</a:t>
            </a:r>
            <a:endParaRPr lang="en-US" altLang="ja-JP" sz="2400" dirty="0"/>
          </a:p>
          <a:p>
            <a:pPr>
              <a:lnSpc>
                <a:spcPts val="3200"/>
              </a:lnSpc>
              <a:spcBef>
                <a:spcPts val="1200"/>
              </a:spcBef>
            </a:pPr>
            <a:r>
              <a:rPr lang="ja-JP" altLang="en-US" sz="2400" dirty="0">
                <a:solidFill>
                  <a:srgbClr val="0070C0"/>
                </a:solidFill>
              </a:rPr>
              <a:t>将来</a:t>
            </a:r>
            <a:endParaRPr lang="en-US" altLang="ja-JP" sz="2400" dirty="0">
              <a:solidFill>
                <a:srgbClr val="0070C0"/>
              </a:solidFill>
            </a:endParaRPr>
          </a:p>
          <a:p>
            <a:pPr marL="342900" indent="-342900">
              <a:lnSpc>
                <a:spcPts val="3200"/>
              </a:lnSpc>
              <a:buFont typeface="Arial" panose="020B0604020202020204" pitchFamily="34" charset="0"/>
              <a:buChar char="•"/>
            </a:pPr>
            <a:r>
              <a:rPr lang="ja-JP" altLang="en-US" sz="2400" dirty="0"/>
              <a:t>本プロジェクトは名大ＳＲセンターとあいちＳＲ共同での提案</a:t>
            </a:r>
            <a:br>
              <a:rPr lang="en-US" altLang="ja-JP" sz="2400" dirty="0"/>
            </a:br>
            <a:r>
              <a:rPr lang="ja-JP" altLang="en-US" sz="2400" dirty="0"/>
              <a:t>　　　</a:t>
            </a:r>
            <a:r>
              <a:rPr lang="ja-JP" altLang="en-US" sz="2400" dirty="0">
                <a:solidFill>
                  <a:schemeClr val="accent2">
                    <a:lumMod val="75000"/>
                  </a:schemeClr>
                </a:solidFill>
              </a:rPr>
              <a:t>プラットフォーム構築で協力体制の枠を広げ、</a:t>
            </a:r>
            <a:br>
              <a:rPr lang="en-US" altLang="ja-JP" sz="2400" dirty="0">
                <a:solidFill>
                  <a:schemeClr val="accent2">
                    <a:lumMod val="75000"/>
                  </a:schemeClr>
                </a:solidFill>
              </a:rPr>
            </a:br>
            <a:r>
              <a:rPr lang="ja-JP" altLang="en-US" sz="2400" dirty="0">
                <a:solidFill>
                  <a:schemeClr val="accent2">
                    <a:lumMod val="75000"/>
                  </a:schemeClr>
                </a:solidFill>
              </a:rPr>
              <a:t>　　　　　　　　　　さらなる発展を目指す</a:t>
            </a:r>
            <a:endParaRPr lang="en-US" altLang="ja-JP" sz="2400" dirty="0">
              <a:solidFill>
                <a:schemeClr val="accent2">
                  <a:lumMod val="75000"/>
                </a:schemeClr>
              </a:solidFill>
            </a:endParaRPr>
          </a:p>
        </p:txBody>
      </p:sp>
    </p:spTree>
    <p:extLst>
      <p:ext uri="{BB962C8B-B14F-4D97-AF65-F5344CB8AC3E}">
        <p14:creationId xmlns:p14="http://schemas.microsoft.com/office/powerpoint/2010/main" val="3764298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84400" y="1390160"/>
            <a:ext cx="8318303" cy="2123658"/>
          </a:xfrm>
          <a:prstGeom prst="rect">
            <a:avLst/>
          </a:prstGeom>
        </p:spPr>
        <p:txBody>
          <a:bodyPr wrap="none">
            <a:spAutoFit/>
          </a:bodyPr>
          <a:lstStyle/>
          <a:p>
            <a:r>
              <a:rPr lang="ja-JP" altLang="en-US" dirty="0"/>
              <a:t>「知の拠点あいち重点研究プロジェクトIII期」</a:t>
            </a:r>
            <a:endParaRPr lang="en-US" altLang="ja-JP" dirty="0"/>
          </a:p>
          <a:p>
            <a:r>
              <a:rPr lang="ja-JP" altLang="en-US" dirty="0"/>
              <a:t>　　革新的モノづくり技術開発プロジェクト</a:t>
            </a:r>
          </a:p>
          <a:p>
            <a:r>
              <a:rPr lang="ja-JP" altLang="en-US" dirty="0"/>
              <a:t>　　「シンクロトロン光と先端計測技術によるモノづくり産業の加速」</a:t>
            </a:r>
            <a:endParaRPr lang="en-US" altLang="ja-JP" dirty="0"/>
          </a:p>
          <a:p>
            <a:endParaRPr lang="en-US" altLang="ja-JP" dirty="0"/>
          </a:p>
          <a:p>
            <a:r>
              <a:rPr lang="ja-JP" altLang="en-US" sz="2400" dirty="0">
                <a:solidFill>
                  <a:srgbClr val="0070C0"/>
                </a:solidFill>
              </a:rPr>
              <a:t>「地域先端計測基盤とＡＩの統合による機能材料探索の新展開」</a:t>
            </a:r>
          </a:p>
          <a:p>
            <a:endParaRPr lang="ja-JP" altLang="en-US" dirty="0"/>
          </a:p>
          <a:p>
            <a:endParaRPr lang="ja-JP" altLang="en-US" dirty="0"/>
          </a:p>
        </p:txBody>
      </p:sp>
      <p:sp>
        <p:nvSpPr>
          <p:cNvPr id="4" name="テキスト ボックス 3"/>
          <p:cNvSpPr txBox="1"/>
          <p:nvPr/>
        </p:nvSpPr>
        <p:spPr>
          <a:xfrm>
            <a:off x="561972" y="3429000"/>
            <a:ext cx="8315865" cy="1785104"/>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dirty="0"/>
              <a:t>あいち</a:t>
            </a:r>
            <a:r>
              <a:rPr lang="ja-JP" altLang="en-US" dirty="0"/>
              <a:t>ＳＲ</a:t>
            </a:r>
            <a:r>
              <a:rPr kumimoji="1" lang="ja-JP" altLang="en-US" dirty="0"/>
              <a:t>、名古屋大学電子顕微鏡施設、名古屋大学</a:t>
            </a:r>
            <a:r>
              <a:rPr lang="ja-JP" altLang="en-US" dirty="0"/>
              <a:t>ＳＲ</a:t>
            </a:r>
            <a:r>
              <a:rPr kumimoji="1" lang="ja-JP" altLang="en-US" dirty="0"/>
              <a:t>研究センターが</a:t>
            </a:r>
            <a:br>
              <a:rPr lang="en-US" altLang="ja-JP" dirty="0"/>
            </a:br>
            <a:r>
              <a:rPr kumimoji="1" lang="ja-JP" altLang="en-US" dirty="0"/>
              <a:t>中心となって、地域の材料研究、材料開発を加速する</a:t>
            </a:r>
            <a:endParaRPr lang="en-US" altLang="ja-JP" dirty="0"/>
          </a:p>
          <a:p>
            <a:pPr marL="285750" indent="-285750">
              <a:spcBef>
                <a:spcPts val="1200"/>
              </a:spcBef>
              <a:buFont typeface="Arial" panose="020B0604020202020204" pitchFamily="34" charset="0"/>
              <a:buChar char="•"/>
            </a:pPr>
            <a:r>
              <a:rPr kumimoji="1" lang="en-US" altLang="ja-JP" dirty="0"/>
              <a:t>2019</a:t>
            </a:r>
            <a:r>
              <a:rPr kumimoji="1" lang="ja-JP" altLang="en-US" dirty="0"/>
              <a:t>年</a:t>
            </a:r>
            <a:r>
              <a:rPr kumimoji="1" lang="en-US" altLang="ja-JP" dirty="0"/>
              <a:t>9</a:t>
            </a:r>
            <a:r>
              <a:rPr kumimoji="1" lang="ja-JP" altLang="en-US" dirty="0"/>
              <a:t>月スタート、</a:t>
            </a:r>
            <a:r>
              <a:rPr kumimoji="1" lang="en-US" altLang="ja-JP" dirty="0"/>
              <a:t>2022</a:t>
            </a:r>
            <a:r>
              <a:rPr kumimoji="1" lang="ja-JP" altLang="en-US" dirty="0"/>
              <a:t>年</a:t>
            </a:r>
            <a:r>
              <a:rPr kumimoji="1" lang="en-US" altLang="ja-JP" dirty="0"/>
              <a:t>3</a:t>
            </a:r>
            <a:r>
              <a:rPr kumimoji="1" lang="ja-JP" altLang="en-US" dirty="0"/>
              <a:t>月まで </a:t>
            </a:r>
            <a:r>
              <a:rPr kumimoji="1" lang="en-US" altLang="ja-JP" dirty="0"/>
              <a:t>2</a:t>
            </a:r>
            <a:r>
              <a:rPr kumimoji="1" lang="ja-JP" altLang="en-US" dirty="0"/>
              <a:t>年半のプロジェクト</a:t>
            </a:r>
            <a:endParaRPr kumimoji="1" lang="en-US" altLang="ja-JP" dirty="0"/>
          </a:p>
          <a:p>
            <a:pPr marL="285750" indent="-285750">
              <a:spcBef>
                <a:spcPts val="1200"/>
              </a:spcBef>
              <a:buFont typeface="Arial" panose="020B0604020202020204" pitchFamily="34" charset="0"/>
              <a:buChar char="•"/>
            </a:pPr>
            <a:r>
              <a:rPr lang="ja-JP" altLang="en-US" dirty="0"/>
              <a:t>プロジェクト終了時点の成果として</a:t>
            </a:r>
            <a:br>
              <a:rPr lang="en-US" altLang="ja-JP" dirty="0"/>
            </a:br>
            <a:r>
              <a:rPr lang="ja-JP" altLang="en-US" dirty="0"/>
              <a:t>「新世代型モノづくり産業プラットフォーム」を形成する</a:t>
            </a:r>
            <a:endParaRPr kumimoji="1" lang="en-US" altLang="ja-JP" dirty="0"/>
          </a:p>
        </p:txBody>
      </p:sp>
      <p:sp>
        <p:nvSpPr>
          <p:cNvPr id="5" name="正方形/長方形 4">
            <a:extLst>
              <a:ext uri="{FF2B5EF4-FFF2-40B4-BE49-F238E27FC236}">
                <a16:creationId xmlns:a16="http://schemas.microsoft.com/office/drawing/2014/main" id="{AA97194F-9CED-4459-B6BB-CA3501B0C9D2}"/>
              </a:ext>
            </a:extLst>
          </p:cNvPr>
          <p:cNvSpPr/>
          <p:nvPr/>
        </p:nvSpPr>
        <p:spPr>
          <a:xfrm>
            <a:off x="-2" y="-2698"/>
            <a:ext cx="9144001" cy="681571"/>
          </a:xfrm>
          <a:prstGeom prst="rect">
            <a:avLst/>
          </a:prstGeom>
          <a:solidFill>
            <a:schemeClr val="bg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ja-JP" altLang="en-US" sz="2400" dirty="0">
                <a:solidFill>
                  <a:schemeClr val="bg1"/>
                </a:solidFill>
                <a:latin typeface="ＭＳ 明朝" panose="02020609040205080304" pitchFamily="17" charset="-128"/>
                <a:ea typeface="ＭＳ 明朝" panose="02020609040205080304" pitchFamily="17" charset="-128"/>
              </a:rPr>
              <a:t>はじめに</a:t>
            </a:r>
            <a:endParaRPr kumimoji="1" lang="en-US" altLang="ja-JP" sz="2400" dirty="0">
              <a:solidFill>
                <a:schemeClr val="bg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856405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4497217-1DBE-4A2B-8FAE-94F3556EBA70}"/>
              </a:ext>
            </a:extLst>
          </p:cNvPr>
          <p:cNvSpPr/>
          <p:nvPr/>
        </p:nvSpPr>
        <p:spPr>
          <a:xfrm>
            <a:off x="-2" y="-2698"/>
            <a:ext cx="9144001" cy="681571"/>
          </a:xfrm>
          <a:prstGeom prst="rect">
            <a:avLst/>
          </a:prstGeom>
          <a:solidFill>
            <a:schemeClr val="bg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kumimoji="1" lang="ja-JP" altLang="en-US" sz="2400" dirty="0">
                <a:solidFill>
                  <a:schemeClr val="bg1"/>
                </a:solidFill>
                <a:latin typeface="ＭＳ 明朝" panose="02020609040205080304" pitchFamily="17" charset="-128"/>
                <a:ea typeface="ＭＳ 明朝" panose="02020609040205080304" pitchFamily="17" charset="-128"/>
              </a:rPr>
              <a:t>構成</a:t>
            </a:r>
            <a:endParaRPr kumimoji="1" lang="en-US" altLang="ja-JP" sz="2400" dirty="0">
              <a:solidFill>
                <a:schemeClr val="bg1"/>
              </a:solidFill>
              <a:latin typeface="ＭＳ 明朝" panose="02020609040205080304" pitchFamily="17" charset="-128"/>
              <a:ea typeface="ＭＳ 明朝" panose="02020609040205080304" pitchFamily="17" charset="-128"/>
            </a:endParaRPr>
          </a:p>
        </p:txBody>
      </p:sp>
      <p:sp>
        <p:nvSpPr>
          <p:cNvPr id="5" name="テキスト ボックス 4">
            <a:extLst>
              <a:ext uri="{FF2B5EF4-FFF2-40B4-BE49-F238E27FC236}">
                <a16:creationId xmlns:a16="http://schemas.microsoft.com/office/drawing/2014/main" id="{27DA7EEC-D1D5-4BED-88F1-58F4C88BBB3A}"/>
              </a:ext>
            </a:extLst>
          </p:cNvPr>
          <p:cNvSpPr txBox="1"/>
          <p:nvPr/>
        </p:nvSpPr>
        <p:spPr>
          <a:xfrm>
            <a:off x="1304180" y="2321004"/>
            <a:ext cx="6766468" cy="2708434"/>
          </a:xfrm>
          <a:prstGeom prst="rect">
            <a:avLst/>
          </a:prstGeom>
          <a:noFill/>
        </p:spPr>
        <p:txBody>
          <a:bodyPr wrap="none" rtlCol="0">
            <a:spAutoFit/>
          </a:bodyPr>
          <a:lstStyle/>
          <a:p>
            <a:pPr marL="571500" indent="-571500">
              <a:spcBef>
                <a:spcPts val="1800"/>
              </a:spcBef>
              <a:buFont typeface="Arial" panose="020B0604020202020204" pitchFamily="34" charset="0"/>
              <a:buChar char="•"/>
            </a:pPr>
            <a:r>
              <a:rPr lang="ja-JP" altLang="en-US" sz="3600" dirty="0"/>
              <a:t>プロジェクトの概要</a:t>
            </a:r>
            <a:endParaRPr lang="en-US" altLang="ja-JP" sz="3600" dirty="0"/>
          </a:p>
          <a:p>
            <a:pPr marL="571500" indent="-571500">
              <a:spcBef>
                <a:spcPts val="1800"/>
              </a:spcBef>
              <a:buFont typeface="Arial" panose="020B0604020202020204" pitchFamily="34" charset="0"/>
              <a:buChar char="•"/>
            </a:pPr>
            <a:r>
              <a:rPr kumimoji="1" lang="ja-JP" altLang="en-US" sz="3600" dirty="0"/>
              <a:t>あいち</a:t>
            </a:r>
            <a:r>
              <a:rPr lang="ja-JP" altLang="en-US" sz="3600" dirty="0"/>
              <a:t>ＳＲ</a:t>
            </a:r>
            <a:r>
              <a:rPr kumimoji="1" lang="ja-JP" altLang="en-US" sz="3600" dirty="0"/>
              <a:t>の概要</a:t>
            </a:r>
            <a:endParaRPr kumimoji="1" lang="en-US" altLang="ja-JP" sz="3600" dirty="0"/>
          </a:p>
          <a:p>
            <a:pPr marL="571500" indent="-571500">
              <a:spcBef>
                <a:spcPts val="1800"/>
              </a:spcBef>
              <a:buFont typeface="Arial" panose="020B0604020202020204" pitchFamily="34" charset="0"/>
              <a:buChar char="•"/>
            </a:pPr>
            <a:r>
              <a:rPr lang="ja-JP" altLang="en-US" sz="3600" dirty="0"/>
              <a:t>あいちＳＲでの</a:t>
            </a:r>
            <a:r>
              <a:rPr lang="en-US" altLang="ja-JP" sz="3600" dirty="0"/>
              <a:t>2D/3D XAFS</a:t>
            </a:r>
            <a:r>
              <a:rPr lang="ja-JP" altLang="en-US" sz="3600" dirty="0"/>
              <a:t>測定</a:t>
            </a:r>
            <a:br>
              <a:rPr lang="en-US" altLang="ja-JP" sz="3600" dirty="0"/>
            </a:br>
            <a:r>
              <a:rPr lang="en-US" altLang="ja-JP" sz="3200" dirty="0">
                <a:solidFill>
                  <a:schemeClr val="accent4">
                    <a:lumMod val="75000"/>
                  </a:schemeClr>
                </a:solidFill>
              </a:rPr>
              <a:t>(</a:t>
            </a:r>
            <a:r>
              <a:rPr lang="ja-JP" altLang="en-US" sz="3200" dirty="0">
                <a:solidFill>
                  <a:schemeClr val="accent4">
                    <a:lumMod val="75000"/>
                  </a:schemeClr>
                </a:solidFill>
              </a:rPr>
              <a:t>多数試料、短時間測定</a:t>
            </a:r>
            <a:r>
              <a:rPr lang="en-US" altLang="ja-JP" sz="3200" dirty="0">
                <a:solidFill>
                  <a:schemeClr val="accent4">
                    <a:lumMod val="75000"/>
                  </a:schemeClr>
                </a:solidFill>
              </a:rPr>
              <a:t>)</a:t>
            </a:r>
          </a:p>
        </p:txBody>
      </p:sp>
    </p:spTree>
    <p:extLst>
      <p:ext uri="{BB962C8B-B14F-4D97-AF65-F5344CB8AC3E}">
        <p14:creationId xmlns:p14="http://schemas.microsoft.com/office/powerpoint/2010/main" val="1339428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Rectangle 7"/>
          <p:cNvSpPr>
            <a:spLocks noChangeArrowheads="1"/>
          </p:cNvSpPr>
          <p:nvPr/>
        </p:nvSpPr>
        <p:spPr bwMode="auto">
          <a:xfrm>
            <a:off x="4191000" y="741950"/>
            <a:ext cx="2286000" cy="5453063"/>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38" name="Rectangle 6"/>
          <p:cNvSpPr>
            <a:spLocks noChangeArrowheads="1"/>
          </p:cNvSpPr>
          <p:nvPr/>
        </p:nvSpPr>
        <p:spPr bwMode="auto">
          <a:xfrm>
            <a:off x="3895725" y="741950"/>
            <a:ext cx="295275" cy="545306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35" name="Text Box 3"/>
          <p:cNvSpPr txBox="1">
            <a:spLocks noChangeArrowheads="1"/>
          </p:cNvSpPr>
          <p:nvPr/>
        </p:nvSpPr>
        <p:spPr bwMode="auto">
          <a:xfrm>
            <a:off x="5318125" y="1181688"/>
            <a:ext cx="89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latin typeface="Arial" panose="020B0604020202020204" pitchFamily="34" charset="0"/>
              </a:rPr>
              <a:t>Ga-K</a:t>
            </a:r>
          </a:p>
        </p:txBody>
      </p:sp>
      <p:sp>
        <p:nvSpPr>
          <p:cNvPr id="18436" name="Text Box 4"/>
          <p:cNvSpPr txBox="1">
            <a:spLocks noChangeArrowheads="1"/>
          </p:cNvSpPr>
          <p:nvPr/>
        </p:nvSpPr>
        <p:spPr bwMode="auto">
          <a:xfrm>
            <a:off x="3810000" y="6476000"/>
            <a:ext cx="203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latin typeface="Arial" panose="020B0604020202020204" pitchFamily="34" charset="0"/>
              </a:rPr>
              <a:t>入射</a:t>
            </a:r>
            <a:r>
              <a:rPr lang="en-US" altLang="ja-JP">
                <a:latin typeface="Arial" panose="020B0604020202020204" pitchFamily="34" charset="0"/>
              </a:rPr>
              <a:t>X</a:t>
            </a:r>
            <a:r>
              <a:rPr lang="ja-JP" altLang="en-US">
                <a:latin typeface="Arial" panose="020B0604020202020204" pitchFamily="34" charset="0"/>
              </a:rPr>
              <a:t>線</a:t>
            </a:r>
            <a:r>
              <a:rPr lang="en-US" altLang="ja-JP">
                <a:latin typeface="Arial" panose="020B0604020202020204" pitchFamily="34" charset="0"/>
              </a:rPr>
              <a:t>(keV)</a:t>
            </a:r>
          </a:p>
        </p:txBody>
      </p:sp>
      <p:sp>
        <p:nvSpPr>
          <p:cNvPr id="18437" name="Text Box 5"/>
          <p:cNvSpPr txBox="1">
            <a:spLocks noChangeArrowheads="1"/>
          </p:cNvSpPr>
          <p:nvPr/>
        </p:nvSpPr>
        <p:spPr bwMode="auto">
          <a:xfrm rot="-5400000">
            <a:off x="517525" y="3259725"/>
            <a:ext cx="140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latin typeface="Arial" panose="020B0604020202020204" pitchFamily="34" charset="0"/>
              </a:rPr>
              <a:t>吸収係数</a:t>
            </a:r>
          </a:p>
        </p:txBody>
      </p:sp>
      <p:pic>
        <p:nvPicPr>
          <p:cNvPr id="18434" name="Picture 2" descr="\\Dimos\tabuchi\lab\paper\NSSR-H19\fig\gaa501a.ep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716550"/>
            <a:ext cx="6019800" cy="5759450"/>
          </a:xfrm>
          <a:prstGeom prst="rect">
            <a:avLst/>
          </a:prstGeom>
          <a:noFill/>
          <a:extLst>
            <a:ext uri="{909E8E84-426E-40DD-AFC4-6F175D3DCCD1}">
              <a14:hiddenFill xmlns:a14="http://schemas.microsoft.com/office/drawing/2010/main">
                <a:solidFill>
                  <a:srgbClr val="FFFFFF"/>
                </a:solidFill>
              </a14:hiddenFill>
            </a:ext>
          </a:extLst>
        </p:spPr>
      </p:pic>
      <p:sp>
        <p:nvSpPr>
          <p:cNvPr id="18440" name="Text Box 8"/>
          <p:cNvSpPr txBox="1">
            <a:spLocks noChangeArrowheads="1"/>
          </p:cNvSpPr>
          <p:nvPr/>
        </p:nvSpPr>
        <p:spPr bwMode="auto">
          <a:xfrm>
            <a:off x="2971800" y="4723400"/>
            <a:ext cx="1217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chemeClr val="accent2"/>
                </a:solidFill>
                <a:latin typeface="Arial" panose="020B0604020202020204" pitchFamily="34" charset="0"/>
              </a:rPr>
              <a:t>XANES</a:t>
            </a:r>
          </a:p>
        </p:txBody>
      </p:sp>
      <p:sp>
        <p:nvSpPr>
          <p:cNvPr id="18441" name="Text Box 9"/>
          <p:cNvSpPr txBox="1">
            <a:spLocks noChangeArrowheads="1"/>
          </p:cNvSpPr>
          <p:nvPr/>
        </p:nvSpPr>
        <p:spPr bwMode="auto">
          <a:xfrm>
            <a:off x="4708525" y="2666000"/>
            <a:ext cx="1182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chemeClr val="accent2"/>
                </a:solidFill>
                <a:latin typeface="Arial" panose="020B0604020202020204" pitchFamily="34" charset="0"/>
              </a:rPr>
              <a:t>EXAFS</a:t>
            </a:r>
          </a:p>
        </p:txBody>
      </p:sp>
      <p:sp>
        <p:nvSpPr>
          <p:cNvPr id="18442" name="Text Box 10"/>
          <p:cNvSpPr txBox="1">
            <a:spLocks noChangeArrowheads="1"/>
          </p:cNvSpPr>
          <p:nvPr/>
        </p:nvSpPr>
        <p:spPr bwMode="auto">
          <a:xfrm>
            <a:off x="5029200" y="3047000"/>
            <a:ext cx="2416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t>立体構造に関する情報</a:t>
            </a:r>
          </a:p>
        </p:txBody>
      </p:sp>
      <p:sp>
        <p:nvSpPr>
          <p:cNvPr id="18443" name="Text Box 11"/>
          <p:cNvSpPr txBox="1">
            <a:spLocks noChangeArrowheads="1"/>
          </p:cNvSpPr>
          <p:nvPr/>
        </p:nvSpPr>
        <p:spPr bwMode="auto">
          <a:xfrm>
            <a:off x="5867400" y="3428000"/>
            <a:ext cx="2308225" cy="9159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t>・近接原子までの距離</a:t>
            </a:r>
          </a:p>
          <a:p>
            <a:r>
              <a:rPr lang="ja-JP" altLang="en-US" sz="1800"/>
              <a:t>・近接原子種</a:t>
            </a:r>
          </a:p>
          <a:p>
            <a:r>
              <a:rPr lang="ja-JP" altLang="en-US" sz="1800"/>
              <a:t>・近接原子数</a:t>
            </a:r>
          </a:p>
        </p:txBody>
      </p:sp>
      <p:sp>
        <p:nvSpPr>
          <p:cNvPr id="18444" name="Text Box 12"/>
          <p:cNvSpPr txBox="1">
            <a:spLocks noChangeArrowheads="1"/>
          </p:cNvSpPr>
          <p:nvPr/>
        </p:nvSpPr>
        <p:spPr bwMode="auto">
          <a:xfrm>
            <a:off x="3124200" y="5061538"/>
            <a:ext cx="2416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t>化学状態に関する情報</a:t>
            </a:r>
          </a:p>
        </p:txBody>
      </p:sp>
      <p:sp>
        <p:nvSpPr>
          <p:cNvPr id="13" name="正方形/長方形 12"/>
          <p:cNvSpPr/>
          <p:nvPr/>
        </p:nvSpPr>
        <p:spPr>
          <a:xfrm>
            <a:off x="-2" y="-2698"/>
            <a:ext cx="9144001" cy="681571"/>
          </a:xfrm>
          <a:prstGeom prst="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en-US" altLang="ja-JP" sz="2400" dirty="0">
                <a:solidFill>
                  <a:schemeClr val="bg1"/>
                </a:solidFill>
                <a:latin typeface="ＭＳ 明朝" panose="02020609040205080304" pitchFamily="17" charset="-128"/>
                <a:ea typeface="ＭＳ 明朝" panose="02020609040205080304" pitchFamily="17" charset="-128"/>
              </a:rPr>
              <a:t>XAFS</a:t>
            </a:r>
            <a:r>
              <a:rPr lang="ja-JP" altLang="en-US" sz="2400" dirty="0">
                <a:solidFill>
                  <a:schemeClr val="bg1"/>
                </a:solidFill>
                <a:latin typeface="ＭＳ 明朝" panose="02020609040205080304" pitchFamily="17" charset="-128"/>
                <a:ea typeface="ＭＳ 明朝" panose="02020609040205080304" pitchFamily="17" charset="-128"/>
              </a:rPr>
              <a:t>測定</a:t>
            </a:r>
            <a:r>
              <a:rPr lang="en-US" altLang="ja-JP" sz="2400" dirty="0">
                <a:solidFill>
                  <a:schemeClr val="bg1"/>
                </a:solidFill>
                <a:latin typeface="ＭＳ 明朝" panose="02020609040205080304" pitchFamily="17" charset="-128"/>
                <a:ea typeface="ＭＳ 明朝" panose="02020609040205080304" pitchFamily="17" charset="-128"/>
              </a:rPr>
              <a:t>/XAFS</a:t>
            </a:r>
            <a:r>
              <a:rPr lang="ja-JP" altLang="en-US" sz="2400" dirty="0">
                <a:solidFill>
                  <a:schemeClr val="bg1"/>
                </a:solidFill>
                <a:latin typeface="ＭＳ 明朝" panose="02020609040205080304" pitchFamily="17" charset="-128"/>
                <a:ea typeface="ＭＳ 明朝" panose="02020609040205080304" pitchFamily="17" charset="-128"/>
              </a:rPr>
              <a:t>スペクトル</a:t>
            </a:r>
            <a:endParaRPr lang="en-US" altLang="ja-JP" sz="2400" dirty="0">
              <a:solidFill>
                <a:schemeClr val="bg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22333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Rectangle 15"/>
          <p:cNvSpPr>
            <a:spLocks noChangeArrowheads="1"/>
          </p:cNvSpPr>
          <p:nvPr/>
        </p:nvSpPr>
        <p:spPr bwMode="auto">
          <a:xfrm>
            <a:off x="4137025" y="990600"/>
            <a:ext cx="280988" cy="5029200"/>
          </a:xfrm>
          <a:prstGeom prst="rect">
            <a:avLst/>
          </a:prstGeom>
          <a:solidFill>
            <a:srgbClr val="FF00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62" name="Rectangle 14"/>
          <p:cNvSpPr>
            <a:spLocks noChangeArrowheads="1"/>
          </p:cNvSpPr>
          <p:nvPr/>
        </p:nvSpPr>
        <p:spPr bwMode="auto">
          <a:xfrm>
            <a:off x="4495800" y="990600"/>
            <a:ext cx="107950" cy="502920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61" name="Rectangle 13"/>
          <p:cNvSpPr>
            <a:spLocks noChangeArrowheads="1"/>
          </p:cNvSpPr>
          <p:nvPr/>
        </p:nvSpPr>
        <p:spPr bwMode="auto">
          <a:xfrm>
            <a:off x="4640263" y="990600"/>
            <a:ext cx="128587" cy="5029200"/>
          </a:xfrm>
          <a:prstGeom prst="rect">
            <a:avLst/>
          </a:prstGeom>
          <a:solidFill>
            <a:srgbClr val="00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52" name="Text Box 4"/>
          <p:cNvSpPr txBox="1">
            <a:spLocks noChangeArrowheads="1"/>
          </p:cNvSpPr>
          <p:nvPr/>
        </p:nvSpPr>
        <p:spPr bwMode="auto">
          <a:xfrm>
            <a:off x="6083300" y="1055688"/>
            <a:ext cx="839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FF0000"/>
                </a:solidFill>
                <a:latin typeface="Arial" panose="020B0604020202020204" pitchFamily="34" charset="0"/>
              </a:rPr>
              <a:t>Mn</a:t>
            </a:r>
            <a:r>
              <a:rPr lang="en-US" altLang="ja-JP" baseline="30000">
                <a:solidFill>
                  <a:srgbClr val="FF0000"/>
                </a:solidFill>
                <a:latin typeface="Arial" panose="020B0604020202020204" pitchFamily="34" charset="0"/>
              </a:rPr>
              <a:t>2+</a:t>
            </a:r>
          </a:p>
        </p:txBody>
      </p:sp>
      <p:sp>
        <p:nvSpPr>
          <p:cNvPr id="2053" name="Text Box 5"/>
          <p:cNvSpPr txBox="1">
            <a:spLocks noChangeArrowheads="1"/>
          </p:cNvSpPr>
          <p:nvPr/>
        </p:nvSpPr>
        <p:spPr bwMode="auto">
          <a:xfrm>
            <a:off x="6083300" y="2503488"/>
            <a:ext cx="839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006600"/>
                </a:solidFill>
                <a:latin typeface="Arial" panose="020B0604020202020204" pitchFamily="34" charset="0"/>
              </a:rPr>
              <a:t>Mn</a:t>
            </a:r>
            <a:r>
              <a:rPr lang="en-US" altLang="ja-JP" baseline="30000">
                <a:solidFill>
                  <a:srgbClr val="006600"/>
                </a:solidFill>
                <a:latin typeface="Arial" panose="020B0604020202020204" pitchFamily="34" charset="0"/>
              </a:rPr>
              <a:t>3+</a:t>
            </a:r>
          </a:p>
        </p:txBody>
      </p:sp>
      <p:sp>
        <p:nvSpPr>
          <p:cNvPr id="2054" name="Text Box 6"/>
          <p:cNvSpPr txBox="1">
            <a:spLocks noChangeArrowheads="1"/>
          </p:cNvSpPr>
          <p:nvPr/>
        </p:nvSpPr>
        <p:spPr bwMode="auto">
          <a:xfrm>
            <a:off x="6081713" y="3798888"/>
            <a:ext cx="839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chemeClr val="accent2"/>
                </a:solidFill>
                <a:latin typeface="Arial" panose="020B0604020202020204" pitchFamily="34" charset="0"/>
              </a:rPr>
              <a:t>Mn</a:t>
            </a:r>
            <a:r>
              <a:rPr lang="en-US" altLang="ja-JP" baseline="30000">
                <a:solidFill>
                  <a:schemeClr val="accent2"/>
                </a:solidFill>
                <a:latin typeface="Arial" panose="020B0604020202020204" pitchFamily="34" charset="0"/>
              </a:rPr>
              <a:t>4+</a:t>
            </a:r>
          </a:p>
        </p:txBody>
      </p:sp>
      <p:sp>
        <p:nvSpPr>
          <p:cNvPr id="2059" name="Rectangle 11"/>
          <p:cNvSpPr>
            <a:spLocks noChangeArrowheads="1"/>
          </p:cNvSpPr>
          <p:nvPr/>
        </p:nvSpPr>
        <p:spPr bwMode="auto">
          <a:xfrm>
            <a:off x="3660775" y="6278563"/>
            <a:ext cx="17905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2400" dirty="0">
                <a:solidFill>
                  <a:srgbClr val="000000"/>
                </a:solidFill>
                <a:latin typeface="ＭＳ Ｐゴシック" panose="020B0600070205080204" pitchFamily="50" charset="-128"/>
              </a:rPr>
              <a:t>入射</a:t>
            </a:r>
            <a:r>
              <a:rPr lang="en-US" altLang="ja-JP" sz="2400" dirty="0">
                <a:solidFill>
                  <a:srgbClr val="000000"/>
                </a:solidFill>
                <a:latin typeface="ＭＳ Ｐゴシック" panose="020B0600070205080204" pitchFamily="50" charset="-128"/>
              </a:rPr>
              <a:t>X</a:t>
            </a:r>
            <a:r>
              <a:rPr lang="ja-JP" altLang="en-US" sz="2400" dirty="0">
                <a:solidFill>
                  <a:srgbClr val="000000"/>
                </a:solidFill>
                <a:latin typeface="ＭＳ Ｐゴシック" panose="020B0600070205080204" pitchFamily="50" charset="-128"/>
              </a:rPr>
              <a:t>線</a:t>
            </a:r>
            <a:r>
              <a:rPr lang="en-US" altLang="ja-JP" sz="2400" dirty="0">
                <a:solidFill>
                  <a:srgbClr val="000000"/>
                </a:solidFill>
                <a:latin typeface="ＭＳ Ｐゴシック" panose="020B0600070205080204" pitchFamily="50" charset="-128"/>
              </a:rPr>
              <a:t>(keV)</a:t>
            </a:r>
            <a:endParaRPr lang="en-US" altLang="ja-JP" sz="2400" dirty="0"/>
          </a:p>
        </p:txBody>
      </p:sp>
      <p:sp>
        <p:nvSpPr>
          <p:cNvPr id="2060" name="Rectangle 12"/>
          <p:cNvSpPr>
            <a:spLocks noChangeArrowheads="1"/>
          </p:cNvSpPr>
          <p:nvPr/>
        </p:nvSpPr>
        <p:spPr bwMode="auto">
          <a:xfrm rot="16200000">
            <a:off x="870313" y="3263384"/>
            <a:ext cx="16238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2400" dirty="0">
                <a:solidFill>
                  <a:srgbClr val="000000"/>
                </a:solidFill>
                <a:latin typeface="ＭＳ Ｐゴシック" panose="020B0600070205080204" pitchFamily="50" charset="-128"/>
              </a:rPr>
              <a:t>吸光度</a:t>
            </a:r>
            <a:r>
              <a:rPr lang="en-US" altLang="ja-JP" sz="2400" dirty="0">
                <a:solidFill>
                  <a:srgbClr val="000000"/>
                </a:solidFill>
                <a:latin typeface="ＭＳ Ｐゴシック" panose="020B0600070205080204" pitchFamily="50" charset="-128"/>
              </a:rPr>
              <a:t>(</a:t>
            </a:r>
            <a:r>
              <a:rPr lang="en-US" altLang="ja-JP" sz="2400" i="1" dirty="0" err="1">
                <a:solidFill>
                  <a:srgbClr val="000000"/>
                </a:solidFill>
                <a:latin typeface="ＭＳ Ｐゴシック" panose="020B0600070205080204" pitchFamily="50" charset="-128"/>
              </a:rPr>
              <a:t>μt</a:t>
            </a:r>
            <a:r>
              <a:rPr lang="ja-JP" altLang="en-US" sz="2400" i="1" dirty="0">
                <a:solidFill>
                  <a:srgbClr val="000000"/>
                </a:solidFill>
                <a:latin typeface="ＭＳ Ｐゴシック" panose="020B0600070205080204" pitchFamily="50" charset="-128"/>
              </a:rPr>
              <a:t> </a:t>
            </a:r>
            <a:r>
              <a:rPr lang="en-US" altLang="ja-JP" sz="2400" dirty="0">
                <a:solidFill>
                  <a:srgbClr val="000000"/>
                </a:solidFill>
                <a:latin typeface="ＭＳ Ｐゴシック" panose="020B0600070205080204" pitchFamily="50" charset="-128"/>
              </a:rPr>
              <a:t>)</a:t>
            </a:r>
            <a:endParaRPr lang="ja-JP" altLang="en-US" sz="2400" dirty="0"/>
          </a:p>
        </p:txBody>
      </p:sp>
      <p:pic>
        <p:nvPicPr>
          <p:cNvPr id="2056" name="Picture 8" descr="C:\Documents and Settings\小田泰史\デスクトップ\XANES.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32000" y="966788"/>
            <a:ext cx="5054600" cy="5357812"/>
          </a:xfrm>
          <a:prstGeom prst="rect">
            <a:avLst/>
          </a:prstGeom>
          <a:noFill/>
          <a:extLst>
            <a:ext uri="{909E8E84-426E-40DD-AFC4-6F175D3DCCD1}">
              <a14:hiddenFill xmlns:a14="http://schemas.microsoft.com/office/drawing/2010/main">
                <a:solidFill>
                  <a:srgbClr val="FFFFFF"/>
                </a:solidFill>
              </a14:hiddenFill>
            </a:ext>
          </a:extLst>
        </p:spPr>
      </p:pic>
      <p:sp>
        <p:nvSpPr>
          <p:cNvPr id="2072" name="Rectangle 24"/>
          <p:cNvSpPr>
            <a:spLocks noChangeArrowheads="1"/>
          </p:cNvSpPr>
          <p:nvPr/>
        </p:nvSpPr>
        <p:spPr bwMode="auto">
          <a:xfrm>
            <a:off x="6934200" y="1485900"/>
            <a:ext cx="228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69" name="Text Box 21"/>
          <p:cNvSpPr txBox="1">
            <a:spLocks noChangeArrowheads="1"/>
          </p:cNvSpPr>
          <p:nvPr/>
        </p:nvSpPr>
        <p:spPr bwMode="auto">
          <a:xfrm>
            <a:off x="6308725" y="1476375"/>
            <a:ext cx="104775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latin typeface="Arial" panose="020B0604020202020204" pitchFamily="34" charset="0"/>
              </a:rPr>
              <a:t>(MnO)</a:t>
            </a:r>
          </a:p>
        </p:txBody>
      </p:sp>
      <p:sp>
        <p:nvSpPr>
          <p:cNvPr id="2074" name="Rectangle 26"/>
          <p:cNvSpPr>
            <a:spLocks noChangeArrowheads="1"/>
          </p:cNvSpPr>
          <p:nvPr/>
        </p:nvSpPr>
        <p:spPr bwMode="auto">
          <a:xfrm>
            <a:off x="6934200" y="3000375"/>
            <a:ext cx="228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70" name="Text Box 22"/>
          <p:cNvSpPr txBox="1">
            <a:spLocks noChangeArrowheads="1"/>
          </p:cNvSpPr>
          <p:nvPr/>
        </p:nvSpPr>
        <p:spPr bwMode="auto">
          <a:xfrm>
            <a:off x="6324600" y="2990850"/>
            <a:ext cx="12731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a:latin typeface="Arial" panose="020B0604020202020204" pitchFamily="34" charset="0"/>
              </a:rPr>
              <a:t>(Mn</a:t>
            </a:r>
            <a:r>
              <a:rPr lang="en-US" altLang="ja-JP" baseline="-25000">
                <a:latin typeface="Arial" panose="020B0604020202020204" pitchFamily="34" charset="0"/>
              </a:rPr>
              <a:t>2</a:t>
            </a:r>
            <a:r>
              <a:rPr lang="en-US" altLang="ja-JP">
                <a:latin typeface="Arial" panose="020B0604020202020204" pitchFamily="34" charset="0"/>
              </a:rPr>
              <a:t>O</a:t>
            </a:r>
            <a:r>
              <a:rPr lang="en-US" altLang="ja-JP" baseline="-25000">
                <a:latin typeface="Arial" panose="020B0604020202020204" pitchFamily="34" charset="0"/>
              </a:rPr>
              <a:t>3</a:t>
            </a:r>
            <a:r>
              <a:rPr lang="en-US" altLang="ja-JP">
                <a:latin typeface="Arial" panose="020B0604020202020204" pitchFamily="34" charset="0"/>
              </a:rPr>
              <a:t>)</a:t>
            </a:r>
          </a:p>
        </p:txBody>
      </p:sp>
      <p:sp>
        <p:nvSpPr>
          <p:cNvPr id="2075" name="Rectangle 27"/>
          <p:cNvSpPr>
            <a:spLocks noChangeArrowheads="1"/>
          </p:cNvSpPr>
          <p:nvPr/>
        </p:nvSpPr>
        <p:spPr bwMode="auto">
          <a:xfrm>
            <a:off x="6943725" y="4191000"/>
            <a:ext cx="228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71" name="Text Box 23"/>
          <p:cNvSpPr txBox="1">
            <a:spLocks noChangeArrowheads="1"/>
          </p:cNvSpPr>
          <p:nvPr/>
        </p:nvSpPr>
        <p:spPr bwMode="auto">
          <a:xfrm>
            <a:off x="6324600" y="4162425"/>
            <a:ext cx="11604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a:latin typeface="Arial" panose="020B0604020202020204" pitchFamily="34" charset="0"/>
              </a:rPr>
              <a:t>(MnO</a:t>
            </a:r>
            <a:r>
              <a:rPr lang="en-US" altLang="ja-JP" baseline="-25000">
                <a:latin typeface="Arial" panose="020B0604020202020204" pitchFamily="34" charset="0"/>
              </a:rPr>
              <a:t>2</a:t>
            </a:r>
            <a:r>
              <a:rPr lang="en-US" altLang="ja-JP">
                <a:latin typeface="Arial" panose="020B0604020202020204" pitchFamily="34" charset="0"/>
              </a:rPr>
              <a:t>)</a:t>
            </a:r>
          </a:p>
        </p:txBody>
      </p:sp>
      <p:sp>
        <p:nvSpPr>
          <p:cNvPr id="19" name="正方形/長方形 18"/>
          <p:cNvSpPr/>
          <p:nvPr/>
        </p:nvSpPr>
        <p:spPr>
          <a:xfrm>
            <a:off x="-2" y="-2698"/>
            <a:ext cx="9144001" cy="681571"/>
          </a:xfrm>
          <a:prstGeom prst="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en-US" altLang="ja-JP" sz="2400" dirty="0">
                <a:solidFill>
                  <a:schemeClr val="bg1"/>
                </a:solidFill>
                <a:latin typeface="ＭＳ 明朝" panose="02020609040205080304" pitchFamily="17" charset="-128"/>
                <a:ea typeface="ＭＳ 明朝" panose="02020609040205080304" pitchFamily="17" charset="-128"/>
              </a:rPr>
              <a:t>XANES</a:t>
            </a:r>
            <a:r>
              <a:rPr lang="ja-JP" altLang="en-US" sz="2400" dirty="0">
                <a:solidFill>
                  <a:schemeClr val="bg1"/>
                </a:solidFill>
                <a:latin typeface="ＭＳ 明朝" panose="02020609040205080304" pitchFamily="17" charset="-128"/>
                <a:ea typeface="ＭＳ 明朝" panose="02020609040205080304" pitchFamily="17" charset="-128"/>
              </a:rPr>
              <a:t>領域の</a:t>
            </a:r>
            <a:r>
              <a:rPr lang="en-US" altLang="ja-JP" sz="2400" dirty="0">
                <a:solidFill>
                  <a:schemeClr val="bg1"/>
                </a:solidFill>
                <a:latin typeface="ＭＳ 明朝" panose="02020609040205080304" pitchFamily="17" charset="-128"/>
                <a:ea typeface="ＭＳ 明朝" panose="02020609040205080304" pitchFamily="17" charset="-128"/>
              </a:rPr>
              <a:t>XAFS</a:t>
            </a:r>
            <a:r>
              <a:rPr lang="ja-JP" altLang="en-US" sz="2400" dirty="0">
                <a:solidFill>
                  <a:schemeClr val="bg1"/>
                </a:solidFill>
                <a:latin typeface="ＭＳ 明朝" panose="02020609040205080304" pitchFamily="17" charset="-128"/>
                <a:ea typeface="ＭＳ 明朝" panose="02020609040205080304" pitchFamily="17" charset="-128"/>
              </a:rPr>
              <a:t>スペクトル</a:t>
            </a:r>
            <a:endParaRPr lang="en-US" altLang="ja-JP" sz="2400" dirty="0">
              <a:solidFill>
                <a:schemeClr val="bg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623427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p:cNvSpPr>
            <a:spLocks noChangeArrowheads="1"/>
          </p:cNvSpPr>
          <p:nvPr/>
        </p:nvSpPr>
        <p:spPr bwMode="auto">
          <a:xfrm>
            <a:off x="1440440" y="2274888"/>
            <a:ext cx="2252663" cy="2667000"/>
          </a:xfrm>
          <a:prstGeom prst="rect">
            <a:avLst/>
          </a:prstGeom>
          <a:solidFill>
            <a:srgbClr val="00FFFF">
              <a:alpha val="50000"/>
            </a:srgbClr>
          </a:solidFill>
          <a:ln>
            <a:noFill/>
          </a:ln>
          <a:effectLst/>
          <a:extLs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23557" name="Object 5"/>
          <p:cNvGraphicFramePr>
            <a:graphicFrameLocks noChangeAspect="1"/>
          </p:cNvGraphicFramePr>
          <p:nvPr>
            <p:extLst>
              <p:ext uri="{D42A27DB-BD31-4B8C-83A1-F6EECF244321}">
                <p14:modId xmlns:p14="http://schemas.microsoft.com/office/powerpoint/2010/main" val="3271144115"/>
              </p:ext>
            </p:extLst>
          </p:nvPr>
        </p:nvGraphicFramePr>
        <p:xfrm>
          <a:off x="83128" y="2060575"/>
          <a:ext cx="3800475" cy="3425825"/>
        </p:xfrm>
        <a:graphic>
          <a:graphicData uri="http://schemas.openxmlformats.org/presentationml/2006/ole">
            <mc:AlternateContent xmlns:mc="http://schemas.openxmlformats.org/markup-compatibility/2006">
              <mc:Choice xmlns:v="urn:schemas-microsoft-com:vml" Requires="v">
                <p:oleObj spid="_x0000_s3221" name="Chart" r:id="rId3" imgW="2934005" imgH="2657856" progId="Excel.Chart.8">
                  <p:embed/>
                </p:oleObj>
              </mc:Choice>
              <mc:Fallback>
                <p:oleObj name="Chart" r:id="rId3" imgW="2934005" imgH="2657856"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8" y="2060575"/>
                        <a:ext cx="3800475"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Text Box 6"/>
          <p:cNvSpPr txBox="1">
            <a:spLocks noChangeArrowheads="1"/>
          </p:cNvSpPr>
          <p:nvPr/>
        </p:nvSpPr>
        <p:spPr bwMode="auto">
          <a:xfrm>
            <a:off x="2254828" y="2400300"/>
            <a:ext cx="1019175"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solidFill>
                  <a:srgbClr val="000099"/>
                </a:solidFill>
                <a:latin typeface="Arial" panose="020B0604020202020204" pitchFamily="34" charset="0"/>
              </a:rPr>
              <a:t>EXAFS</a:t>
            </a:r>
          </a:p>
        </p:txBody>
      </p:sp>
      <p:graphicFrame>
        <p:nvGraphicFramePr>
          <p:cNvPr id="23559" name="Object 7"/>
          <p:cNvGraphicFramePr>
            <a:graphicFrameLocks noChangeAspect="1"/>
          </p:cNvGraphicFramePr>
          <p:nvPr>
            <p:extLst>
              <p:ext uri="{D42A27DB-BD31-4B8C-83A1-F6EECF244321}">
                <p14:modId xmlns:p14="http://schemas.microsoft.com/office/powerpoint/2010/main" val="1952905300"/>
              </p:ext>
            </p:extLst>
          </p:nvPr>
        </p:nvGraphicFramePr>
        <p:xfrm>
          <a:off x="4202690" y="838200"/>
          <a:ext cx="4629150" cy="2400300"/>
        </p:xfrm>
        <a:graphic>
          <a:graphicData uri="http://schemas.openxmlformats.org/presentationml/2006/ole">
            <mc:AlternateContent xmlns:mc="http://schemas.openxmlformats.org/markup-compatibility/2006">
              <mc:Choice xmlns:v="urn:schemas-microsoft-com:vml" Requires="v">
                <p:oleObj spid="_x0000_s3222" name="Chart" r:id="rId5" imgW="4629607" imgH="2400605" progId="Excel.Chart.8">
                  <p:embed/>
                </p:oleObj>
              </mc:Choice>
              <mc:Fallback>
                <p:oleObj name="Chart" r:id="rId5" imgW="4629607" imgH="2400605"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2690" y="838200"/>
                        <a:ext cx="462915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0" name="Object 8"/>
          <p:cNvGraphicFramePr>
            <a:graphicFrameLocks noChangeAspect="1"/>
          </p:cNvGraphicFramePr>
          <p:nvPr>
            <p:extLst>
              <p:ext uri="{D42A27DB-BD31-4B8C-83A1-F6EECF244321}">
                <p14:modId xmlns:p14="http://schemas.microsoft.com/office/powerpoint/2010/main" val="2375262899"/>
              </p:ext>
            </p:extLst>
          </p:nvPr>
        </p:nvGraphicFramePr>
        <p:xfrm>
          <a:off x="4164590" y="3829050"/>
          <a:ext cx="4667250" cy="2419350"/>
        </p:xfrm>
        <a:graphic>
          <a:graphicData uri="http://schemas.openxmlformats.org/presentationml/2006/ole">
            <mc:AlternateContent xmlns:mc="http://schemas.openxmlformats.org/markup-compatibility/2006">
              <mc:Choice xmlns:v="urn:schemas-microsoft-com:vml" Requires="v">
                <p:oleObj spid="_x0000_s3223" name="Chart" r:id="rId7" imgW="4629607" imgH="2400605" progId="Excel.Chart.8">
                  <p:embed/>
                </p:oleObj>
              </mc:Choice>
              <mc:Fallback>
                <p:oleObj name="Chart" r:id="rId7" imgW="4629607" imgH="2400605" progId="Excel.Char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4590" y="3829050"/>
                        <a:ext cx="466725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1" name="Rectangle 9"/>
          <p:cNvSpPr>
            <a:spLocks noChangeArrowheads="1"/>
          </p:cNvSpPr>
          <p:nvPr/>
        </p:nvSpPr>
        <p:spPr bwMode="auto">
          <a:xfrm rot="21600000">
            <a:off x="5586990" y="2933700"/>
            <a:ext cx="1797050" cy="304800"/>
          </a:xfrm>
          <a:prstGeom prst="rect">
            <a:avLst/>
          </a:prstGeom>
          <a:noFill/>
          <a:ln>
            <a:noFill/>
          </a:ln>
          <a:effectLst/>
          <a:extLst>
            <a:ext uri="{909E8E84-426E-40DD-AFC4-6F175D3DCCD1}">
              <a14:hiddenFill xmlns:a14="http://schemas.microsoft.com/office/drawing/2010/main">
                <a:solidFill>
                  <a:srgbClr val="00FF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ja-JP" altLang="en-US" sz="1400">
                <a:latin typeface="Tahoma" panose="020B0604030504040204" pitchFamily="34" charset="0"/>
              </a:rPr>
              <a:t>波数</a:t>
            </a:r>
            <a:r>
              <a:rPr lang="en-US" altLang="ja-JP" sz="1400">
                <a:latin typeface="Tahoma" panose="020B0604030504040204" pitchFamily="34" charset="0"/>
              </a:rPr>
              <a:t>(Å</a:t>
            </a:r>
            <a:r>
              <a:rPr lang="en-US" altLang="ja-JP" sz="1400" baseline="30000">
                <a:latin typeface="Tahoma" panose="020B0604030504040204" pitchFamily="34" charset="0"/>
              </a:rPr>
              <a:t>-1</a:t>
            </a:r>
            <a:r>
              <a:rPr lang="en-US" altLang="ja-JP" sz="1400">
                <a:latin typeface="Tahoma" panose="020B0604030504040204" pitchFamily="34" charset="0"/>
              </a:rPr>
              <a:t>)</a:t>
            </a:r>
          </a:p>
        </p:txBody>
      </p:sp>
      <p:sp>
        <p:nvSpPr>
          <p:cNvPr id="23562" name="Text Box 10"/>
          <p:cNvSpPr txBox="1">
            <a:spLocks noChangeArrowheads="1"/>
          </p:cNvSpPr>
          <p:nvPr/>
        </p:nvSpPr>
        <p:spPr bwMode="auto">
          <a:xfrm rot="-5400000">
            <a:off x="3705009" y="1750219"/>
            <a:ext cx="1081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latin typeface="Arial" panose="020B0604020202020204" pitchFamily="34" charset="0"/>
                <a:ea typeface="ＭＳ ゴシック" panose="020B0609070205080204" pitchFamily="49" charset="-128"/>
              </a:rPr>
              <a:t>Kχ(k)[a.u.]</a:t>
            </a:r>
            <a:endParaRPr lang="en-US" altLang="ja-JP" sz="1400" baseline="-25000">
              <a:latin typeface="Arial" panose="020B0604020202020204" pitchFamily="34" charset="0"/>
              <a:ea typeface="ＭＳ ゴシック" panose="020B0609070205080204" pitchFamily="49" charset="-128"/>
            </a:endParaRPr>
          </a:p>
        </p:txBody>
      </p:sp>
      <p:sp>
        <p:nvSpPr>
          <p:cNvPr id="23563" name="Rectangle 11"/>
          <p:cNvSpPr>
            <a:spLocks noChangeArrowheads="1"/>
          </p:cNvSpPr>
          <p:nvPr/>
        </p:nvSpPr>
        <p:spPr bwMode="auto">
          <a:xfrm rot="21600000">
            <a:off x="5596515" y="6005513"/>
            <a:ext cx="1797050" cy="304800"/>
          </a:xfrm>
          <a:prstGeom prst="rect">
            <a:avLst/>
          </a:prstGeom>
          <a:noFill/>
          <a:ln>
            <a:noFill/>
          </a:ln>
          <a:effectLst/>
          <a:extLst>
            <a:ext uri="{909E8E84-426E-40DD-AFC4-6F175D3DCCD1}">
              <a14:hiddenFill xmlns:a14="http://schemas.microsoft.com/office/drawing/2010/main">
                <a:solidFill>
                  <a:srgbClr val="00FF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ja-JP" altLang="en-US" sz="1400">
                <a:latin typeface="Tahoma" panose="020B0604030504040204" pitchFamily="34" charset="0"/>
              </a:rPr>
              <a:t>原子間距離</a:t>
            </a:r>
            <a:r>
              <a:rPr lang="en-US" altLang="ja-JP" sz="1400">
                <a:latin typeface="Tahoma" panose="020B0604030504040204" pitchFamily="34" charset="0"/>
              </a:rPr>
              <a:t>(Å)</a:t>
            </a:r>
          </a:p>
        </p:txBody>
      </p:sp>
      <p:sp>
        <p:nvSpPr>
          <p:cNvPr id="23564" name="Text Box 12"/>
          <p:cNvSpPr txBox="1">
            <a:spLocks noChangeArrowheads="1"/>
          </p:cNvSpPr>
          <p:nvPr/>
        </p:nvSpPr>
        <p:spPr bwMode="auto">
          <a:xfrm rot="-5400000">
            <a:off x="3442278" y="4633913"/>
            <a:ext cx="162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latin typeface="Arial" panose="020B0604020202020204" pitchFamily="34" charset="0"/>
                <a:ea typeface="ＭＳ ゴシック" panose="020B0609070205080204" pitchFamily="49" charset="-128"/>
              </a:rPr>
              <a:t>F.T.{K</a:t>
            </a:r>
            <a:r>
              <a:rPr lang="en-US" altLang="ja-JP" sz="1400" baseline="30000">
                <a:latin typeface="Arial" panose="020B0604020202020204" pitchFamily="34" charset="0"/>
                <a:ea typeface="ＭＳ ゴシック" panose="020B0609070205080204" pitchFamily="49" charset="-128"/>
              </a:rPr>
              <a:t>2</a:t>
            </a:r>
            <a:r>
              <a:rPr lang="en-US" altLang="ja-JP" sz="1400">
                <a:latin typeface="Arial" panose="020B0604020202020204" pitchFamily="34" charset="0"/>
                <a:ea typeface="ＭＳ ゴシック" panose="020B0609070205080204" pitchFamily="49" charset="-128"/>
              </a:rPr>
              <a:t>χ(k) }[a.u.]</a:t>
            </a:r>
          </a:p>
        </p:txBody>
      </p:sp>
      <p:sp>
        <p:nvSpPr>
          <p:cNvPr id="23565" name="AutoShape 13"/>
          <p:cNvSpPr>
            <a:spLocks noChangeArrowheads="1"/>
          </p:cNvSpPr>
          <p:nvPr/>
        </p:nvSpPr>
        <p:spPr bwMode="auto">
          <a:xfrm>
            <a:off x="5860040" y="3367088"/>
            <a:ext cx="1447800" cy="457200"/>
          </a:xfrm>
          <a:prstGeom prst="downArrow">
            <a:avLst>
              <a:gd name="adj1" fmla="val 50000"/>
              <a:gd name="adj2" fmla="val 25000"/>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23567" name="Text Box 15"/>
          <p:cNvSpPr txBox="1">
            <a:spLocks noChangeArrowheads="1"/>
          </p:cNvSpPr>
          <p:nvPr/>
        </p:nvSpPr>
        <p:spPr bwMode="auto">
          <a:xfrm>
            <a:off x="526040" y="1828800"/>
            <a:ext cx="1622425"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Arial" panose="020B0604020202020204" pitchFamily="34" charset="0"/>
              </a:rPr>
              <a:t>ZnGa</a:t>
            </a:r>
            <a:r>
              <a:rPr lang="en-US" altLang="ja-JP" sz="2000" baseline="-25000">
                <a:latin typeface="Arial" panose="020B0604020202020204" pitchFamily="34" charset="0"/>
              </a:rPr>
              <a:t>2</a:t>
            </a:r>
            <a:r>
              <a:rPr lang="en-US" altLang="ja-JP" sz="2000">
                <a:latin typeface="Arial" panose="020B0604020202020204" pitchFamily="34" charset="0"/>
              </a:rPr>
              <a:t>O</a:t>
            </a:r>
            <a:r>
              <a:rPr lang="en-US" altLang="ja-JP" sz="2000" baseline="-25000">
                <a:latin typeface="Arial" panose="020B0604020202020204" pitchFamily="34" charset="0"/>
              </a:rPr>
              <a:t>4</a:t>
            </a:r>
            <a:r>
              <a:rPr lang="en-US" altLang="ja-JP" sz="2000">
                <a:latin typeface="Arial" panose="020B0604020202020204" pitchFamily="34" charset="0"/>
              </a:rPr>
              <a:t>:Mn</a:t>
            </a:r>
          </a:p>
        </p:txBody>
      </p:sp>
      <p:sp>
        <p:nvSpPr>
          <p:cNvPr id="23568" name="Text Box 16"/>
          <p:cNvSpPr txBox="1">
            <a:spLocks noChangeArrowheads="1"/>
          </p:cNvSpPr>
          <p:nvPr/>
        </p:nvSpPr>
        <p:spPr bwMode="auto">
          <a:xfrm>
            <a:off x="1135640" y="4495800"/>
            <a:ext cx="1425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Arial" panose="020B0604020202020204" pitchFamily="34" charset="0"/>
              </a:rPr>
              <a:t>Mn K-edge</a:t>
            </a:r>
          </a:p>
        </p:txBody>
      </p:sp>
      <p:sp>
        <p:nvSpPr>
          <p:cNvPr id="23569" name="Text Box 17"/>
          <p:cNvSpPr txBox="1">
            <a:spLocks noChangeArrowheads="1"/>
          </p:cNvSpPr>
          <p:nvPr/>
        </p:nvSpPr>
        <p:spPr bwMode="auto">
          <a:xfrm>
            <a:off x="5860040" y="4114800"/>
            <a:ext cx="83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000">
                <a:latin typeface="Arial" panose="020B0604020202020204" pitchFamily="34" charset="0"/>
              </a:rPr>
              <a:t>Ga,O</a:t>
            </a:r>
          </a:p>
        </p:txBody>
      </p:sp>
      <p:sp>
        <p:nvSpPr>
          <p:cNvPr id="23570" name="Text Box 18"/>
          <p:cNvSpPr txBox="1">
            <a:spLocks noChangeArrowheads="1"/>
          </p:cNvSpPr>
          <p:nvPr/>
        </p:nvSpPr>
        <p:spPr bwMode="auto">
          <a:xfrm>
            <a:off x="5098040" y="4556125"/>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Arial" panose="020B0604020202020204" pitchFamily="34" charset="0"/>
              </a:rPr>
              <a:t>O</a:t>
            </a:r>
          </a:p>
        </p:txBody>
      </p:sp>
      <p:sp>
        <p:nvSpPr>
          <p:cNvPr id="23571" name="Line 19"/>
          <p:cNvSpPr>
            <a:spLocks noChangeShapeType="1"/>
          </p:cNvSpPr>
          <p:nvPr/>
        </p:nvSpPr>
        <p:spPr bwMode="auto">
          <a:xfrm flipV="1">
            <a:off x="3193040" y="2438400"/>
            <a:ext cx="1295400" cy="4572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2" name="Oval 20"/>
          <p:cNvSpPr>
            <a:spLocks noChangeArrowheads="1"/>
          </p:cNvSpPr>
          <p:nvPr/>
        </p:nvSpPr>
        <p:spPr bwMode="auto">
          <a:xfrm>
            <a:off x="1273753" y="2838450"/>
            <a:ext cx="2438400" cy="5334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573" name="Text Box 21"/>
          <p:cNvSpPr txBox="1">
            <a:spLocks noChangeArrowheads="1"/>
          </p:cNvSpPr>
          <p:nvPr/>
        </p:nvSpPr>
        <p:spPr bwMode="auto">
          <a:xfrm>
            <a:off x="526040" y="6400800"/>
            <a:ext cx="8067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solidFill>
                  <a:srgbClr val="FF0000"/>
                </a:solidFill>
                <a:latin typeface="Arial" panose="020B0604020202020204" pitchFamily="34" charset="0"/>
              </a:rPr>
              <a:t>特定原子種の局所構造（配位子の種類、数、距離）がわかる。</a:t>
            </a:r>
          </a:p>
        </p:txBody>
      </p:sp>
      <p:sp>
        <p:nvSpPr>
          <p:cNvPr id="23574" name="Text Box 22"/>
          <p:cNvSpPr txBox="1">
            <a:spLocks noChangeArrowheads="1"/>
          </p:cNvSpPr>
          <p:nvPr/>
        </p:nvSpPr>
        <p:spPr bwMode="auto">
          <a:xfrm>
            <a:off x="6907790" y="1027113"/>
            <a:ext cx="161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latin typeface="Arial" panose="020B0604020202020204" pitchFamily="34" charset="0"/>
              </a:rPr>
              <a:t>規格化</a:t>
            </a:r>
            <a:r>
              <a:rPr lang="en-US" altLang="ja-JP" sz="1800">
                <a:latin typeface="Arial" panose="020B0604020202020204" pitchFamily="34" charset="0"/>
              </a:rPr>
              <a:t>EXAFS</a:t>
            </a:r>
          </a:p>
        </p:txBody>
      </p:sp>
      <p:sp>
        <p:nvSpPr>
          <p:cNvPr id="23575" name="Text Box 23"/>
          <p:cNvSpPr txBox="1">
            <a:spLocks noChangeArrowheads="1"/>
          </p:cNvSpPr>
          <p:nvPr/>
        </p:nvSpPr>
        <p:spPr bwMode="auto">
          <a:xfrm>
            <a:off x="6926840" y="3948113"/>
            <a:ext cx="1555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latin typeface="Arial" panose="020B0604020202020204" pitchFamily="34" charset="0"/>
              </a:rPr>
              <a:t>動径分布関数</a:t>
            </a:r>
          </a:p>
        </p:txBody>
      </p:sp>
      <p:sp>
        <p:nvSpPr>
          <p:cNvPr id="23576" name="Text Box 24"/>
          <p:cNvSpPr txBox="1">
            <a:spLocks noChangeArrowheads="1"/>
          </p:cNvSpPr>
          <p:nvPr/>
        </p:nvSpPr>
        <p:spPr bwMode="auto">
          <a:xfrm>
            <a:off x="5860040" y="3352800"/>
            <a:ext cx="1419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a:solidFill>
                  <a:srgbClr val="FF0000"/>
                </a:solidFill>
              </a:rPr>
              <a:t>フーリエ変換</a:t>
            </a:r>
          </a:p>
        </p:txBody>
      </p:sp>
      <p:sp>
        <p:nvSpPr>
          <p:cNvPr id="25" name="正方形/長方形 24"/>
          <p:cNvSpPr/>
          <p:nvPr/>
        </p:nvSpPr>
        <p:spPr>
          <a:xfrm>
            <a:off x="-2" y="-2698"/>
            <a:ext cx="9144001" cy="681571"/>
          </a:xfrm>
          <a:prstGeom prst="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en-US" altLang="ja-JP" sz="2400" dirty="0">
                <a:solidFill>
                  <a:schemeClr val="bg1"/>
                </a:solidFill>
                <a:latin typeface="ＭＳ 明朝" panose="02020609040205080304" pitchFamily="17" charset="-128"/>
                <a:ea typeface="ＭＳ 明朝" panose="02020609040205080304" pitchFamily="17" charset="-128"/>
              </a:rPr>
              <a:t>EXAFS</a:t>
            </a:r>
            <a:r>
              <a:rPr lang="ja-JP" altLang="en-US" sz="2400" dirty="0">
                <a:solidFill>
                  <a:schemeClr val="bg1"/>
                </a:solidFill>
                <a:latin typeface="ＭＳ 明朝" panose="02020609040205080304" pitchFamily="17" charset="-128"/>
                <a:ea typeface="ＭＳ 明朝" panose="02020609040205080304" pitchFamily="17" charset="-128"/>
              </a:rPr>
              <a:t>領域の</a:t>
            </a:r>
            <a:r>
              <a:rPr lang="en-US" altLang="ja-JP" sz="2400" dirty="0">
                <a:solidFill>
                  <a:schemeClr val="bg1"/>
                </a:solidFill>
                <a:latin typeface="ＭＳ 明朝" panose="02020609040205080304" pitchFamily="17" charset="-128"/>
                <a:ea typeface="ＭＳ 明朝" panose="02020609040205080304" pitchFamily="17" charset="-128"/>
              </a:rPr>
              <a:t>XAFS</a:t>
            </a:r>
            <a:r>
              <a:rPr lang="ja-JP" altLang="en-US" sz="2400" dirty="0">
                <a:solidFill>
                  <a:schemeClr val="bg1"/>
                </a:solidFill>
                <a:latin typeface="ＭＳ 明朝" panose="02020609040205080304" pitchFamily="17" charset="-128"/>
                <a:ea typeface="ＭＳ 明朝" panose="02020609040205080304" pitchFamily="17" charset="-128"/>
              </a:rPr>
              <a:t>スペクトル</a:t>
            </a:r>
            <a:endParaRPr lang="en-US" altLang="ja-JP" sz="2400" dirty="0">
              <a:solidFill>
                <a:schemeClr val="bg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820324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D950907-340E-904E-9B1F-A86CDE5D6B0B}"/>
              </a:ext>
            </a:extLst>
          </p:cNvPr>
          <p:cNvSpPr txBox="1"/>
          <p:nvPr/>
        </p:nvSpPr>
        <p:spPr>
          <a:xfrm>
            <a:off x="903750" y="3884930"/>
            <a:ext cx="7487947" cy="2308324"/>
          </a:xfrm>
          <a:prstGeom prst="rect">
            <a:avLst/>
          </a:prstGeom>
          <a:noFill/>
        </p:spPr>
        <p:txBody>
          <a:bodyPr wrap="none" rtlCol="0">
            <a:spAutoFit/>
          </a:bodyPr>
          <a:lstStyle/>
          <a:p>
            <a:r>
              <a:rPr kumimoji="1" lang="ja-JP" altLang="en-US" sz="2400" dirty="0"/>
              <a:t>・</a:t>
            </a:r>
            <a:r>
              <a:rPr kumimoji="1" lang="en-US" altLang="ja-JP" sz="2400" dirty="0"/>
              <a:t>2017</a:t>
            </a:r>
            <a:r>
              <a:rPr kumimoji="1" lang="ja-JP" altLang="en-US" sz="2400" dirty="0"/>
              <a:t>年</a:t>
            </a:r>
            <a:r>
              <a:rPr kumimoji="1" lang="en-US" altLang="ja-JP" sz="2400" dirty="0"/>
              <a:t>6</a:t>
            </a:r>
            <a:r>
              <a:rPr kumimoji="1" lang="ja-JP" altLang="en-US" sz="2400" dirty="0"/>
              <a:t>月</a:t>
            </a:r>
            <a:r>
              <a:rPr kumimoji="1" lang="en-US" altLang="ja-JP" sz="2400" dirty="0"/>
              <a:t>〜</a:t>
            </a:r>
          </a:p>
          <a:p>
            <a:r>
              <a:rPr kumimoji="1" lang="ja-JP" altLang="en-US" sz="2400" dirty="0"/>
              <a:t>・光学系はほぼ分光器だけ。</a:t>
            </a:r>
            <a:endParaRPr kumimoji="1" lang="en-US" altLang="ja-JP" sz="2400" dirty="0"/>
          </a:p>
          <a:p>
            <a:r>
              <a:rPr kumimoji="1" lang="ja-JP" altLang="en-US" sz="2400" dirty="0"/>
              <a:t>　分光器も抜いて白色光の利用も可能。</a:t>
            </a:r>
            <a:endParaRPr kumimoji="1" lang="en-US" altLang="ja-JP" sz="2400" dirty="0"/>
          </a:p>
          <a:p>
            <a:r>
              <a:rPr kumimoji="1" lang="ja-JP" altLang="en-US" sz="2400" dirty="0"/>
              <a:t>・</a:t>
            </a:r>
            <a:r>
              <a:rPr kumimoji="1" lang="en-US" altLang="ja-JP" sz="2400" dirty="0"/>
              <a:t>7〜24keV</a:t>
            </a:r>
          </a:p>
          <a:p>
            <a:r>
              <a:rPr kumimoji="1" lang="ja-JP" altLang="en-US" sz="2400" dirty="0"/>
              <a:t>・試料位置</a:t>
            </a:r>
            <a:r>
              <a:rPr kumimoji="1" lang="en-US" altLang="ja-JP" sz="2400" dirty="0"/>
              <a:t> 40mm x 8mm</a:t>
            </a:r>
          </a:p>
          <a:p>
            <a:r>
              <a:rPr kumimoji="1" lang="ja-JP" altLang="en-US" sz="2400" dirty="0"/>
              <a:t>・ハッチ内のセットアップで　白色</a:t>
            </a:r>
            <a:r>
              <a:rPr kumimoji="1" lang="en-US" altLang="ja-JP" sz="2400" dirty="0"/>
              <a:t>/</a:t>
            </a:r>
            <a:r>
              <a:rPr kumimoji="1" lang="ja-JP" altLang="en-US" sz="2400" dirty="0"/>
              <a:t>単色トポ、</a:t>
            </a:r>
            <a:r>
              <a:rPr kumimoji="1" lang="en-US" altLang="ja-JP" sz="2400" dirty="0"/>
              <a:t>CT</a:t>
            </a:r>
            <a:r>
              <a:rPr kumimoji="1" lang="ja-JP" altLang="en-US" sz="2400" dirty="0"/>
              <a:t>、</a:t>
            </a:r>
            <a:r>
              <a:rPr kumimoji="1" lang="en-US" altLang="ja-JP" sz="2400" dirty="0"/>
              <a:t>LIGA</a:t>
            </a:r>
            <a:r>
              <a:rPr kumimoji="1" lang="ja-JP" altLang="en-US" sz="2400" dirty="0"/>
              <a:t>等が可</a:t>
            </a:r>
            <a:endParaRPr kumimoji="1" lang="en-US" altLang="ja-JP" sz="2400" dirty="0"/>
          </a:p>
        </p:txBody>
      </p:sp>
      <p:grpSp>
        <p:nvGrpSpPr>
          <p:cNvPr id="46" name="グループ化 45">
            <a:extLst>
              <a:ext uri="{FF2B5EF4-FFF2-40B4-BE49-F238E27FC236}">
                <a16:creationId xmlns:a16="http://schemas.microsoft.com/office/drawing/2014/main" id="{C947FF51-12E4-AD44-A792-7FF8A506332B}"/>
              </a:ext>
            </a:extLst>
          </p:cNvPr>
          <p:cNvGrpSpPr/>
          <p:nvPr/>
        </p:nvGrpSpPr>
        <p:grpSpPr>
          <a:xfrm>
            <a:off x="1257775" y="1806647"/>
            <a:ext cx="6222049" cy="1868026"/>
            <a:chOff x="508951" y="1444927"/>
            <a:chExt cx="6222049" cy="1868026"/>
          </a:xfrm>
        </p:grpSpPr>
        <p:grpSp>
          <p:nvGrpSpPr>
            <p:cNvPr id="40" name="グループ化 39">
              <a:extLst>
                <a:ext uri="{FF2B5EF4-FFF2-40B4-BE49-F238E27FC236}">
                  <a16:creationId xmlns:a16="http://schemas.microsoft.com/office/drawing/2014/main" id="{CC8E56C2-BB7F-DA49-A4C2-BF0061C6BE55}"/>
                </a:ext>
              </a:extLst>
            </p:cNvPr>
            <p:cNvGrpSpPr/>
            <p:nvPr/>
          </p:nvGrpSpPr>
          <p:grpSpPr>
            <a:xfrm>
              <a:off x="571500" y="1494102"/>
              <a:ext cx="6159500" cy="1413046"/>
              <a:chOff x="571500" y="1494102"/>
              <a:chExt cx="6159500" cy="1413046"/>
            </a:xfrm>
          </p:grpSpPr>
          <p:cxnSp>
            <p:nvCxnSpPr>
              <p:cNvPr id="47" name="直線コネクタ 46">
                <a:extLst>
                  <a:ext uri="{FF2B5EF4-FFF2-40B4-BE49-F238E27FC236}">
                    <a16:creationId xmlns:a16="http://schemas.microsoft.com/office/drawing/2014/main" id="{0F0FF746-B908-0545-8897-B49D0DFFCD95}"/>
                  </a:ext>
                </a:extLst>
              </p:cNvPr>
              <p:cNvCxnSpPr>
                <a:cxnSpLocks/>
              </p:cNvCxnSpPr>
              <p:nvPr/>
            </p:nvCxnSpPr>
            <p:spPr>
              <a:xfrm>
                <a:off x="5999908" y="1494102"/>
                <a:ext cx="0" cy="1070179"/>
              </a:xfrm>
              <a:prstGeom prst="line">
                <a:avLst/>
              </a:prstGeom>
              <a:ln w="66675">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円/楕円 4">
                <a:extLst>
                  <a:ext uri="{FF2B5EF4-FFF2-40B4-BE49-F238E27FC236}">
                    <a16:creationId xmlns:a16="http://schemas.microsoft.com/office/drawing/2014/main" id="{90253FF3-11D5-C147-811A-6C1FE0836E22}"/>
                  </a:ext>
                </a:extLst>
              </p:cNvPr>
              <p:cNvSpPr/>
              <p:nvPr/>
            </p:nvSpPr>
            <p:spPr>
              <a:xfrm rot="20076305">
                <a:off x="571500" y="1866900"/>
                <a:ext cx="1308100" cy="6731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6A3F5891-C5A7-D64A-8660-425E7A21F6A7}"/>
                  </a:ext>
                </a:extLst>
              </p:cNvPr>
              <p:cNvCxnSpPr>
                <a:stCxn id="5" idx="3"/>
              </p:cNvCxnSpPr>
              <p:nvPr/>
            </p:nvCxnSpPr>
            <p:spPr>
              <a:xfrm>
                <a:off x="909813" y="2616770"/>
                <a:ext cx="2785887" cy="121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201EC318-4A98-8D47-816D-79DD5EB6E7BA}"/>
                  </a:ext>
                </a:extLst>
              </p:cNvPr>
              <p:cNvCxnSpPr/>
              <p:nvPr/>
            </p:nvCxnSpPr>
            <p:spPr>
              <a:xfrm>
                <a:off x="3945113" y="2061578"/>
                <a:ext cx="2785887" cy="121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BC3D7EA5-D752-7E41-A69D-3CC6E3124725}"/>
                  </a:ext>
                </a:extLst>
              </p:cNvPr>
              <p:cNvCxnSpPr>
                <a:cxnSpLocks/>
              </p:cNvCxnSpPr>
              <p:nvPr/>
            </p:nvCxnSpPr>
            <p:spPr>
              <a:xfrm flipH="1">
                <a:off x="3695700" y="2049094"/>
                <a:ext cx="249413" cy="5926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546A6E12-605C-2048-B98C-8E1A81404234}"/>
                  </a:ext>
                </a:extLst>
              </p:cNvPr>
              <p:cNvCxnSpPr>
                <a:cxnSpLocks/>
              </p:cNvCxnSpPr>
              <p:nvPr/>
            </p:nvCxnSpPr>
            <p:spPr>
              <a:xfrm flipH="1">
                <a:off x="3528765" y="1783724"/>
                <a:ext cx="740581" cy="419726"/>
              </a:xfrm>
              <a:prstGeom prst="line">
                <a:avLst/>
              </a:prstGeom>
              <a:ln w="1016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9F4FB37B-0D3D-6A4B-A157-A6A19FFF820F}"/>
                  </a:ext>
                </a:extLst>
              </p:cNvPr>
              <p:cNvCxnSpPr>
                <a:cxnSpLocks/>
              </p:cNvCxnSpPr>
              <p:nvPr/>
            </p:nvCxnSpPr>
            <p:spPr>
              <a:xfrm flipH="1">
                <a:off x="3363506" y="2487422"/>
                <a:ext cx="740581" cy="419726"/>
              </a:xfrm>
              <a:prstGeom prst="line">
                <a:avLst/>
              </a:prstGeom>
              <a:ln w="1016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7E04472C-F488-244C-9914-46EC66FD3D86}"/>
                  </a:ext>
                </a:extLst>
              </p:cNvPr>
              <p:cNvCxnSpPr>
                <a:cxnSpLocks/>
              </p:cNvCxnSpPr>
              <p:nvPr/>
            </p:nvCxnSpPr>
            <p:spPr>
              <a:xfrm>
                <a:off x="947909" y="2622835"/>
                <a:ext cx="2645297" cy="106475"/>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3B075D6-11B7-1B4C-A733-FFE57603B154}"/>
                  </a:ext>
                </a:extLst>
              </p:cNvPr>
              <p:cNvCxnSpPr>
                <a:cxnSpLocks/>
              </p:cNvCxnSpPr>
              <p:nvPr/>
            </p:nvCxnSpPr>
            <p:spPr>
              <a:xfrm flipV="1">
                <a:off x="986005" y="2516360"/>
                <a:ext cx="2913050" cy="9584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3D9B761B-1B4C-204B-AC65-B7982D5654D9}"/>
                  </a:ext>
                </a:extLst>
              </p:cNvPr>
              <p:cNvCxnSpPr>
                <a:cxnSpLocks/>
              </p:cNvCxnSpPr>
              <p:nvPr/>
            </p:nvCxnSpPr>
            <p:spPr>
              <a:xfrm flipH="1">
                <a:off x="3899056" y="1855488"/>
                <a:ext cx="378251" cy="67147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38764881-4243-1A40-9D4F-720EDB1F9576}"/>
                  </a:ext>
                </a:extLst>
              </p:cNvPr>
              <p:cNvCxnSpPr>
                <a:cxnSpLocks/>
              </p:cNvCxnSpPr>
              <p:nvPr/>
            </p:nvCxnSpPr>
            <p:spPr>
              <a:xfrm flipH="1">
                <a:off x="3567441" y="2191223"/>
                <a:ext cx="120298" cy="54705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B1E06BA5-66E0-324D-9D7C-EBB7E40A5D17}"/>
                  </a:ext>
                </a:extLst>
              </p:cNvPr>
              <p:cNvCxnSpPr>
                <a:cxnSpLocks/>
              </p:cNvCxnSpPr>
              <p:nvPr/>
            </p:nvCxnSpPr>
            <p:spPr>
              <a:xfrm flipV="1">
                <a:off x="4277307" y="1740668"/>
                <a:ext cx="2453693" cy="11358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12970828-42E2-0A4B-84FF-148D704AF44B}"/>
                  </a:ext>
                </a:extLst>
              </p:cNvPr>
              <p:cNvCxnSpPr>
                <a:cxnSpLocks/>
              </p:cNvCxnSpPr>
              <p:nvPr/>
            </p:nvCxnSpPr>
            <p:spPr>
              <a:xfrm>
                <a:off x="3695700" y="2195025"/>
                <a:ext cx="3035300" cy="15041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E6CBCE10-E28A-1C4C-8669-8AE2251D34D0}"/>
                  </a:ext>
                </a:extLst>
              </p:cNvPr>
              <p:cNvCxnSpPr>
                <a:cxnSpLocks/>
              </p:cNvCxnSpPr>
              <p:nvPr/>
            </p:nvCxnSpPr>
            <p:spPr>
              <a:xfrm>
                <a:off x="5338056" y="2233705"/>
                <a:ext cx="0" cy="35472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73C0FB4-EC05-AA46-8A81-09F350275D64}"/>
                  </a:ext>
                </a:extLst>
              </p:cNvPr>
              <p:cNvCxnSpPr>
                <a:cxnSpLocks/>
              </p:cNvCxnSpPr>
              <p:nvPr/>
            </p:nvCxnSpPr>
            <p:spPr>
              <a:xfrm>
                <a:off x="5351119" y="1494102"/>
                <a:ext cx="0" cy="35472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474FE01C-EB45-FF4F-A069-B3FB44C5DF27}"/>
                  </a:ext>
                </a:extLst>
              </p:cNvPr>
              <p:cNvCxnSpPr>
                <a:cxnSpLocks/>
              </p:cNvCxnSpPr>
              <p:nvPr/>
            </p:nvCxnSpPr>
            <p:spPr>
              <a:xfrm>
                <a:off x="2442530" y="2172238"/>
                <a:ext cx="0" cy="35472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30F010EE-6EBB-174B-B368-E972B48A1F0B}"/>
                  </a:ext>
                </a:extLst>
              </p:cNvPr>
              <p:cNvCxnSpPr>
                <a:cxnSpLocks/>
              </p:cNvCxnSpPr>
              <p:nvPr/>
            </p:nvCxnSpPr>
            <p:spPr>
              <a:xfrm>
                <a:off x="1632560" y="2456992"/>
                <a:ext cx="0" cy="385547"/>
              </a:xfrm>
              <a:prstGeom prst="line">
                <a:avLst/>
              </a:prstGeom>
              <a:ln w="666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1" name="テキスト ボックス 40">
              <a:extLst>
                <a:ext uri="{FF2B5EF4-FFF2-40B4-BE49-F238E27FC236}">
                  <a16:creationId xmlns:a16="http://schemas.microsoft.com/office/drawing/2014/main" id="{1AD363FD-56CB-4C44-8570-DC06B4307215}"/>
                </a:ext>
              </a:extLst>
            </p:cNvPr>
            <p:cNvSpPr txBox="1"/>
            <p:nvPr/>
          </p:nvSpPr>
          <p:spPr>
            <a:xfrm>
              <a:off x="1243810" y="1444927"/>
              <a:ext cx="966931" cy="369332"/>
            </a:xfrm>
            <a:prstGeom prst="rect">
              <a:avLst/>
            </a:prstGeom>
            <a:noFill/>
          </p:spPr>
          <p:txBody>
            <a:bodyPr wrap="none" rtlCol="0">
              <a:spAutoFit/>
            </a:bodyPr>
            <a:lstStyle/>
            <a:p>
              <a:r>
                <a:rPr kumimoji="1" lang="en-US" altLang="ja-JP" dirty="0"/>
                <a:t>1.2GeV</a:t>
              </a:r>
              <a:endParaRPr kumimoji="1" lang="ja-JP" altLang="en-US"/>
            </a:p>
          </p:txBody>
        </p:sp>
        <p:sp>
          <p:nvSpPr>
            <p:cNvPr id="42" name="テキスト ボックス 41">
              <a:extLst>
                <a:ext uri="{FF2B5EF4-FFF2-40B4-BE49-F238E27FC236}">
                  <a16:creationId xmlns:a16="http://schemas.microsoft.com/office/drawing/2014/main" id="{79F272EB-9C5E-7D4C-A254-2F24C4F68A27}"/>
                </a:ext>
              </a:extLst>
            </p:cNvPr>
            <p:cNvSpPr txBox="1"/>
            <p:nvPr/>
          </p:nvSpPr>
          <p:spPr>
            <a:xfrm>
              <a:off x="508951" y="2657873"/>
              <a:ext cx="954107" cy="369332"/>
            </a:xfrm>
            <a:prstGeom prst="rect">
              <a:avLst/>
            </a:prstGeom>
            <a:noFill/>
          </p:spPr>
          <p:txBody>
            <a:bodyPr wrap="none" rtlCol="0">
              <a:spAutoFit/>
            </a:bodyPr>
            <a:lstStyle/>
            <a:p>
              <a:r>
                <a:rPr kumimoji="1" lang="en-US" altLang="ja-JP" dirty="0"/>
                <a:t>BM(5T)</a:t>
              </a:r>
              <a:endParaRPr kumimoji="1" lang="ja-JP" altLang="en-US"/>
            </a:p>
          </p:txBody>
        </p:sp>
        <p:sp>
          <p:nvSpPr>
            <p:cNvPr id="43" name="テキスト ボックス 42">
              <a:extLst>
                <a:ext uri="{FF2B5EF4-FFF2-40B4-BE49-F238E27FC236}">
                  <a16:creationId xmlns:a16="http://schemas.microsoft.com/office/drawing/2014/main" id="{AC187224-C6E7-5447-8EFD-A6EBD10EB54F}"/>
                </a:ext>
              </a:extLst>
            </p:cNvPr>
            <p:cNvSpPr txBox="1"/>
            <p:nvPr/>
          </p:nvSpPr>
          <p:spPr>
            <a:xfrm>
              <a:off x="2100128" y="2705187"/>
              <a:ext cx="684803" cy="369332"/>
            </a:xfrm>
            <a:prstGeom prst="rect">
              <a:avLst/>
            </a:prstGeom>
            <a:noFill/>
          </p:spPr>
          <p:txBody>
            <a:bodyPr wrap="none" rtlCol="0">
              <a:spAutoFit/>
            </a:bodyPr>
            <a:lstStyle/>
            <a:p>
              <a:r>
                <a:rPr kumimoji="1" lang="en-US" altLang="ja-JP" dirty="0"/>
                <a:t>1WS</a:t>
              </a:r>
              <a:endParaRPr kumimoji="1" lang="ja-JP" altLang="en-US"/>
            </a:p>
          </p:txBody>
        </p:sp>
        <p:sp>
          <p:nvSpPr>
            <p:cNvPr id="44" name="テキスト ボックス 43">
              <a:extLst>
                <a:ext uri="{FF2B5EF4-FFF2-40B4-BE49-F238E27FC236}">
                  <a16:creationId xmlns:a16="http://schemas.microsoft.com/office/drawing/2014/main" id="{337048F8-BABA-F348-A230-6E52A3C6AD40}"/>
                </a:ext>
              </a:extLst>
            </p:cNvPr>
            <p:cNvSpPr txBox="1"/>
            <p:nvPr/>
          </p:nvSpPr>
          <p:spPr>
            <a:xfrm>
              <a:off x="4995979" y="2580588"/>
              <a:ext cx="684803" cy="369332"/>
            </a:xfrm>
            <a:prstGeom prst="rect">
              <a:avLst/>
            </a:prstGeom>
            <a:noFill/>
          </p:spPr>
          <p:txBody>
            <a:bodyPr wrap="none" rtlCol="0">
              <a:spAutoFit/>
            </a:bodyPr>
            <a:lstStyle/>
            <a:p>
              <a:r>
                <a:rPr kumimoji="1" lang="en-US" altLang="ja-JP" dirty="0"/>
                <a:t>4WS</a:t>
              </a:r>
              <a:endParaRPr kumimoji="1" lang="ja-JP" altLang="en-US"/>
            </a:p>
          </p:txBody>
        </p:sp>
        <p:sp>
          <p:nvSpPr>
            <p:cNvPr id="45" name="テキスト ボックス 44">
              <a:extLst>
                <a:ext uri="{FF2B5EF4-FFF2-40B4-BE49-F238E27FC236}">
                  <a16:creationId xmlns:a16="http://schemas.microsoft.com/office/drawing/2014/main" id="{106B5022-ECF3-3640-A1E2-D0A0BA4831D7}"/>
                </a:ext>
              </a:extLst>
            </p:cNvPr>
            <p:cNvSpPr txBox="1"/>
            <p:nvPr/>
          </p:nvSpPr>
          <p:spPr>
            <a:xfrm>
              <a:off x="3000262" y="2943621"/>
              <a:ext cx="1467068" cy="369332"/>
            </a:xfrm>
            <a:prstGeom prst="rect">
              <a:avLst/>
            </a:prstGeom>
            <a:noFill/>
          </p:spPr>
          <p:txBody>
            <a:bodyPr wrap="none" rtlCol="0">
              <a:spAutoFit/>
            </a:bodyPr>
            <a:lstStyle/>
            <a:p>
              <a:r>
                <a:rPr kumimoji="1" lang="en-US" altLang="ja-JP" dirty="0"/>
                <a:t>2</a:t>
              </a:r>
              <a:r>
                <a:rPr kumimoji="1" lang="ja-JP" altLang="en-US"/>
                <a:t>結晶分光器</a:t>
              </a:r>
            </a:p>
          </p:txBody>
        </p:sp>
        <p:sp>
          <p:nvSpPr>
            <p:cNvPr id="53" name="テキスト ボックス 52">
              <a:extLst>
                <a:ext uri="{FF2B5EF4-FFF2-40B4-BE49-F238E27FC236}">
                  <a16:creationId xmlns:a16="http://schemas.microsoft.com/office/drawing/2014/main" id="{4345CA3F-940C-E84B-AC80-656BCB91A987}"/>
                </a:ext>
              </a:extLst>
            </p:cNvPr>
            <p:cNvSpPr txBox="1"/>
            <p:nvPr/>
          </p:nvSpPr>
          <p:spPr>
            <a:xfrm>
              <a:off x="5804254" y="2589577"/>
              <a:ext cx="697627" cy="369332"/>
            </a:xfrm>
            <a:prstGeom prst="rect">
              <a:avLst/>
            </a:prstGeom>
            <a:noFill/>
          </p:spPr>
          <p:txBody>
            <a:bodyPr wrap="none" rtlCol="0">
              <a:spAutoFit/>
            </a:bodyPr>
            <a:lstStyle/>
            <a:p>
              <a:r>
                <a:rPr kumimoji="1" lang="en-US" altLang="ja-JP" dirty="0"/>
                <a:t>Be</a:t>
              </a:r>
              <a:r>
                <a:rPr kumimoji="1" lang="ja-JP" altLang="en-US"/>
                <a:t>窓</a:t>
              </a:r>
            </a:p>
          </p:txBody>
        </p:sp>
        <p:sp>
          <p:nvSpPr>
            <p:cNvPr id="54" name="テキスト ボックス 53">
              <a:extLst>
                <a:ext uri="{FF2B5EF4-FFF2-40B4-BE49-F238E27FC236}">
                  <a16:creationId xmlns:a16="http://schemas.microsoft.com/office/drawing/2014/main" id="{5BABA365-EE6E-0345-A0F7-703C0ED5BCDE}"/>
                </a:ext>
              </a:extLst>
            </p:cNvPr>
            <p:cNvSpPr txBox="1"/>
            <p:nvPr/>
          </p:nvSpPr>
          <p:spPr>
            <a:xfrm>
              <a:off x="1462027" y="2833438"/>
              <a:ext cx="697627" cy="369332"/>
            </a:xfrm>
            <a:prstGeom prst="rect">
              <a:avLst/>
            </a:prstGeom>
            <a:noFill/>
          </p:spPr>
          <p:txBody>
            <a:bodyPr wrap="none" rtlCol="0">
              <a:spAutoFit/>
            </a:bodyPr>
            <a:lstStyle/>
            <a:p>
              <a:r>
                <a:rPr kumimoji="1" lang="en-US" altLang="ja-JP" dirty="0"/>
                <a:t>Be</a:t>
              </a:r>
              <a:r>
                <a:rPr kumimoji="1" lang="ja-JP" altLang="en-US"/>
                <a:t>窓</a:t>
              </a:r>
            </a:p>
          </p:txBody>
        </p:sp>
      </p:grpSp>
      <p:cxnSp>
        <p:nvCxnSpPr>
          <p:cNvPr id="6" name="直線矢印コネクタ 5">
            <a:extLst>
              <a:ext uri="{FF2B5EF4-FFF2-40B4-BE49-F238E27FC236}">
                <a16:creationId xmlns:a16="http://schemas.microsoft.com/office/drawing/2014/main" id="{3F8A4788-D98B-47D9-A525-30163EB5E385}"/>
              </a:ext>
            </a:extLst>
          </p:cNvPr>
          <p:cNvCxnSpPr/>
          <p:nvPr/>
        </p:nvCxnSpPr>
        <p:spPr>
          <a:xfrm>
            <a:off x="7706804" y="1980647"/>
            <a:ext cx="0" cy="83806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16A0D9B7-8F98-4312-8B1A-04F5C358D685}"/>
              </a:ext>
            </a:extLst>
          </p:cNvPr>
          <p:cNvSpPr txBox="1"/>
          <p:nvPr/>
        </p:nvSpPr>
        <p:spPr>
          <a:xfrm>
            <a:off x="7127509" y="1376262"/>
            <a:ext cx="1829347" cy="646331"/>
          </a:xfrm>
          <a:prstGeom prst="rect">
            <a:avLst/>
          </a:prstGeom>
          <a:noFill/>
        </p:spPr>
        <p:txBody>
          <a:bodyPr wrap="none" rtlCol="0">
            <a:spAutoFit/>
          </a:bodyPr>
          <a:lstStyle/>
          <a:p>
            <a:r>
              <a:rPr kumimoji="1" lang="ja-JP" altLang="en-US" dirty="0"/>
              <a:t>エネルギー分布</a:t>
            </a:r>
            <a:endParaRPr kumimoji="1" lang="en-US" altLang="ja-JP" dirty="0"/>
          </a:p>
          <a:p>
            <a:r>
              <a:rPr kumimoji="1" lang="ja-JP" altLang="en-US" dirty="0"/>
              <a:t>最大 </a:t>
            </a:r>
            <a:r>
              <a:rPr kumimoji="1" lang="en-US" altLang="ja-JP" dirty="0"/>
              <a:t>20eV </a:t>
            </a:r>
            <a:r>
              <a:rPr kumimoji="1" lang="ja-JP" altLang="en-US" dirty="0"/>
              <a:t>程度</a:t>
            </a:r>
          </a:p>
        </p:txBody>
      </p:sp>
      <p:sp>
        <p:nvSpPr>
          <p:cNvPr id="33" name="正方形/長方形 32"/>
          <p:cNvSpPr/>
          <p:nvPr/>
        </p:nvSpPr>
        <p:spPr>
          <a:xfrm>
            <a:off x="0" y="-3377"/>
            <a:ext cx="9144001" cy="681571"/>
          </a:xfrm>
          <a:prstGeom prst="rect">
            <a:avLst/>
          </a:prstGeom>
          <a:solidFill>
            <a:schemeClr val="accent4">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ja-JP" altLang="en-US" sz="2400" dirty="0">
                <a:solidFill>
                  <a:schemeClr val="bg1"/>
                </a:solidFill>
                <a:latin typeface="ＭＳ 明朝" panose="02020609040205080304" pitchFamily="17" charset="-128"/>
                <a:ea typeface="ＭＳ 明朝" panose="02020609040205080304" pitchFamily="17" charset="-128"/>
              </a:rPr>
              <a:t>あいち</a:t>
            </a:r>
            <a:r>
              <a:rPr lang="en-US" altLang="ja-JP" sz="2400" dirty="0">
                <a:solidFill>
                  <a:schemeClr val="bg1"/>
                </a:solidFill>
                <a:latin typeface="ＭＳ 明朝" panose="02020609040205080304" pitchFamily="17" charset="-128"/>
                <a:ea typeface="ＭＳ 明朝" panose="02020609040205080304" pitchFamily="17" charset="-128"/>
              </a:rPr>
              <a:t>SR BL8S2(</a:t>
            </a:r>
            <a:r>
              <a:rPr lang="ja-JP" altLang="en-US" sz="2400" dirty="0">
                <a:solidFill>
                  <a:schemeClr val="bg1"/>
                </a:solidFill>
                <a:latin typeface="ＭＳ 明朝" panose="02020609040205080304" pitchFamily="17" charset="-128"/>
                <a:ea typeface="ＭＳ 明朝" panose="02020609040205080304" pitchFamily="17" charset="-128"/>
              </a:rPr>
              <a:t>イメージングビームライン</a:t>
            </a:r>
            <a:r>
              <a:rPr lang="en-US" altLang="ja-JP" sz="2400" dirty="0">
                <a:solidFill>
                  <a:schemeClr val="bg1"/>
                </a:solidFill>
                <a:latin typeface="ＭＳ 明朝" panose="02020609040205080304" pitchFamily="17" charset="-128"/>
                <a:ea typeface="ＭＳ 明朝" panose="02020609040205080304" pitchFamily="17" charset="-128"/>
              </a:rPr>
              <a:t>)</a:t>
            </a:r>
          </a:p>
        </p:txBody>
      </p:sp>
    </p:spTree>
    <p:extLst>
      <p:ext uri="{BB962C8B-B14F-4D97-AF65-F5344CB8AC3E}">
        <p14:creationId xmlns:p14="http://schemas.microsoft.com/office/powerpoint/2010/main" val="2534744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546F017-12B1-D24B-9737-570EE77C9AA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0713" r="17938" b="26802"/>
          <a:stretch/>
        </p:blipFill>
        <p:spPr>
          <a:xfrm>
            <a:off x="90730" y="1687003"/>
            <a:ext cx="4495381" cy="3644532"/>
          </a:xfrm>
          <a:prstGeom prst="rect">
            <a:avLst/>
          </a:prstGeom>
        </p:spPr>
      </p:pic>
      <p:pic>
        <p:nvPicPr>
          <p:cNvPr id="5" name="図 4">
            <a:extLst>
              <a:ext uri="{FF2B5EF4-FFF2-40B4-BE49-F238E27FC236}">
                <a16:creationId xmlns:a16="http://schemas.microsoft.com/office/drawing/2014/main" id="{4739E296-1B15-D14E-B9E0-326926FD9F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4160" y="1206230"/>
            <a:ext cx="4309110" cy="2847975"/>
          </a:xfrm>
          <a:prstGeom prst="rect">
            <a:avLst/>
          </a:prstGeom>
        </p:spPr>
      </p:pic>
      <p:cxnSp>
        <p:nvCxnSpPr>
          <p:cNvPr id="6" name="直線矢印コネクタ 5">
            <a:extLst>
              <a:ext uri="{FF2B5EF4-FFF2-40B4-BE49-F238E27FC236}">
                <a16:creationId xmlns:a16="http://schemas.microsoft.com/office/drawing/2014/main" id="{ABCE2EAE-92BF-274C-BB1C-4D9306530FD3}"/>
              </a:ext>
            </a:extLst>
          </p:cNvPr>
          <p:cNvCxnSpPr>
            <a:cxnSpLocks/>
          </p:cNvCxnSpPr>
          <p:nvPr/>
        </p:nvCxnSpPr>
        <p:spPr>
          <a:xfrm flipV="1">
            <a:off x="3231472" y="2499509"/>
            <a:ext cx="3183439" cy="2298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74ADC29C-0F50-E543-BB63-05ADFBFD662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44160" y="3825885"/>
            <a:ext cx="4309110" cy="2847975"/>
          </a:xfrm>
          <a:prstGeom prst="rect">
            <a:avLst/>
          </a:prstGeom>
        </p:spPr>
      </p:pic>
      <p:cxnSp>
        <p:nvCxnSpPr>
          <p:cNvPr id="8" name="直線矢印コネクタ 7">
            <a:extLst>
              <a:ext uri="{FF2B5EF4-FFF2-40B4-BE49-F238E27FC236}">
                <a16:creationId xmlns:a16="http://schemas.microsoft.com/office/drawing/2014/main" id="{D030F965-5F79-6744-ADDA-88133B53B630}"/>
              </a:ext>
            </a:extLst>
          </p:cNvPr>
          <p:cNvCxnSpPr>
            <a:cxnSpLocks/>
          </p:cNvCxnSpPr>
          <p:nvPr/>
        </p:nvCxnSpPr>
        <p:spPr>
          <a:xfrm>
            <a:off x="2455458" y="3170213"/>
            <a:ext cx="3959453" cy="21240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E42A1734-BC22-134B-9F05-7D4554F6F67C}"/>
              </a:ext>
            </a:extLst>
          </p:cNvPr>
          <p:cNvSpPr txBox="1"/>
          <p:nvPr/>
        </p:nvSpPr>
        <p:spPr>
          <a:xfrm>
            <a:off x="222069" y="5269364"/>
            <a:ext cx="2113079" cy="646331"/>
          </a:xfrm>
          <a:prstGeom prst="rect">
            <a:avLst/>
          </a:prstGeom>
          <a:noFill/>
        </p:spPr>
        <p:txBody>
          <a:bodyPr wrap="none" rtlCol="0">
            <a:spAutoFit/>
          </a:bodyPr>
          <a:lstStyle/>
          <a:p>
            <a:r>
              <a:rPr kumimoji="1" lang="ja-JP" altLang="en-US"/>
              <a:t>・</a:t>
            </a:r>
            <a:r>
              <a:rPr kumimoji="1" lang="en-US" altLang="ja-JP" dirty="0"/>
              <a:t> 1pixel 6.5x6.5μm</a:t>
            </a:r>
          </a:p>
          <a:p>
            <a:r>
              <a:rPr kumimoji="1" lang="ja-JP" altLang="en-US"/>
              <a:t>・</a:t>
            </a:r>
            <a:r>
              <a:rPr kumimoji="1" lang="en-US" altLang="ja-JP" dirty="0"/>
              <a:t> </a:t>
            </a:r>
            <a:r>
              <a:rPr kumimoji="1" lang="ja-JP" altLang="en-US"/>
              <a:t>視野</a:t>
            </a:r>
            <a:r>
              <a:rPr kumimoji="1" lang="en-US" altLang="ja-JP" dirty="0"/>
              <a:t> 13mm</a:t>
            </a:r>
            <a:r>
              <a:rPr kumimoji="1" lang="ja-JP" altLang="en-US"/>
              <a:t>角</a:t>
            </a:r>
          </a:p>
        </p:txBody>
      </p:sp>
      <p:cxnSp>
        <p:nvCxnSpPr>
          <p:cNvPr id="15" name="直線矢印コネクタ 14">
            <a:extLst>
              <a:ext uri="{FF2B5EF4-FFF2-40B4-BE49-F238E27FC236}">
                <a16:creationId xmlns:a16="http://schemas.microsoft.com/office/drawing/2014/main" id="{E0882AEF-8779-B84F-B493-8CF431F56CE1}"/>
              </a:ext>
            </a:extLst>
          </p:cNvPr>
          <p:cNvCxnSpPr/>
          <p:nvPr/>
        </p:nvCxnSpPr>
        <p:spPr>
          <a:xfrm flipH="1">
            <a:off x="1502229" y="2613637"/>
            <a:ext cx="744582" cy="1853037"/>
          </a:xfrm>
          <a:prstGeom prst="straightConnector1">
            <a:avLst/>
          </a:prstGeom>
          <a:ln w="50800">
            <a:solidFill>
              <a:srgbClr val="00FA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2E4886EA-3A0C-C649-84F8-42EF5C0948AA}"/>
              </a:ext>
            </a:extLst>
          </p:cNvPr>
          <p:cNvSpPr txBox="1"/>
          <p:nvPr/>
        </p:nvSpPr>
        <p:spPr>
          <a:xfrm>
            <a:off x="955920" y="3852296"/>
            <a:ext cx="697627" cy="369332"/>
          </a:xfrm>
          <a:prstGeom prst="rect">
            <a:avLst/>
          </a:prstGeom>
          <a:noFill/>
        </p:spPr>
        <p:txBody>
          <a:bodyPr wrap="none" rtlCol="0">
            <a:spAutoFit/>
          </a:bodyPr>
          <a:lstStyle/>
          <a:p>
            <a:r>
              <a:rPr kumimoji="1" lang="en-US" altLang="ja-JP" dirty="0">
                <a:solidFill>
                  <a:srgbClr val="00FA00"/>
                </a:solidFill>
              </a:rPr>
              <a:t>7mm</a:t>
            </a:r>
            <a:endParaRPr kumimoji="1" lang="ja-JP" altLang="en-US">
              <a:solidFill>
                <a:srgbClr val="00FA00"/>
              </a:solidFill>
            </a:endParaRPr>
          </a:p>
        </p:txBody>
      </p:sp>
      <p:sp>
        <p:nvSpPr>
          <p:cNvPr id="17" name="テキスト ボックス 16">
            <a:extLst>
              <a:ext uri="{FF2B5EF4-FFF2-40B4-BE49-F238E27FC236}">
                <a16:creationId xmlns:a16="http://schemas.microsoft.com/office/drawing/2014/main" id="{E3F4E902-8BF1-EC44-94F0-C96003EF3181}"/>
              </a:ext>
            </a:extLst>
          </p:cNvPr>
          <p:cNvSpPr txBox="1"/>
          <p:nvPr/>
        </p:nvSpPr>
        <p:spPr>
          <a:xfrm>
            <a:off x="918172" y="2834612"/>
            <a:ext cx="990977" cy="646331"/>
          </a:xfrm>
          <a:prstGeom prst="rect">
            <a:avLst/>
          </a:prstGeom>
          <a:noFill/>
        </p:spPr>
        <p:txBody>
          <a:bodyPr wrap="none" rtlCol="0">
            <a:spAutoFit/>
          </a:bodyPr>
          <a:lstStyle/>
          <a:p>
            <a:r>
              <a:rPr kumimoji="1" lang="en-US" altLang="ja-JP" dirty="0" err="1">
                <a:solidFill>
                  <a:srgbClr val="00FA00"/>
                </a:solidFill>
              </a:rPr>
              <a:t>CuO</a:t>
            </a:r>
            <a:endParaRPr kumimoji="1" lang="en-US" altLang="ja-JP" dirty="0">
              <a:solidFill>
                <a:srgbClr val="00FA00"/>
              </a:solidFill>
            </a:endParaRPr>
          </a:p>
          <a:p>
            <a:r>
              <a:rPr kumimoji="1" lang="ja-JP" altLang="en-US">
                <a:solidFill>
                  <a:srgbClr val="00FA00"/>
                </a:solidFill>
              </a:rPr>
              <a:t>タブレット</a:t>
            </a:r>
          </a:p>
        </p:txBody>
      </p:sp>
      <p:sp>
        <p:nvSpPr>
          <p:cNvPr id="18" name="テキスト ボックス 17">
            <a:extLst>
              <a:ext uri="{FF2B5EF4-FFF2-40B4-BE49-F238E27FC236}">
                <a16:creationId xmlns:a16="http://schemas.microsoft.com/office/drawing/2014/main" id="{0C82CCC7-B981-044F-9AD8-850B1BA364A0}"/>
              </a:ext>
            </a:extLst>
          </p:cNvPr>
          <p:cNvSpPr txBox="1"/>
          <p:nvPr/>
        </p:nvSpPr>
        <p:spPr>
          <a:xfrm>
            <a:off x="355754" y="2147929"/>
            <a:ext cx="1186543" cy="369332"/>
          </a:xfrm>
          <a:prstGeom prst="rect">
            <a:avLst/>
          </a:prstGeom>
          <a:noFill/>
        </p:spPr>
        <p:txBody>
          <a:bodyPr wrap="none" rtlCol="0">
            <a:spAutoFit/>
          </a:bodyPr>
          <a:lstStyle/>
          <a:p>
            <a:r>
              <a:rPr kumimoji="1" lang="en-US" altLang="ja-JP" dirty="0">
                <a:solidFill>
                  <a:srgbClr val="00FA00"/>
                </a:solidFill>
              </a:rPr>
              <a:t>Cu</a:t>
            </a:r>
            <a:r>
              <a:rPr kumimoji="1" lang="ja-JP" altLang="en-US" dirty="0">
                <a:solidFill>
                  <a:srgbClr val="00FA00"/>
                </a:solidFill>
              </a:rPr>
              <a:t>フォイル</a:t>
            </a:r>
          </a:p>
        </p:txBody>
      </p:sp>
      <p:sp>
        <p:nvSpPr>
          <p:cNvPr id="19" name="テキスト ボックス 18">
            <a:extLst>
              <a:ext uri="{FF2B5EF4-FFF2-40B4-BE49-F238E27FC236}">
                <a16:creationId xmlns:a16="http://schemas.microsoft.com/office/drawing/2014/main" id="{BFC931B9-8D96-CD49-BE2C-C9316AEB3868}"/>
              </a:ext>
            </a:extLst>
          </p:cNvPr>
          <p:cNvSpPr txBox="1"/>
          <p:nvPr/>
        </p:nvSpPr>
        <p:spPr>
          <a:xfrm>
            <a:off x="897486" y="6082417"/>
            <a:ext cx="3951723" cy="646331"/>
          </a:xfrm>
          <a:prstGeom prst="rect">
            <a:avLst/>
          </a:prstGeom>
          <a:noFill/>
        </p:spPr>
        <p:txBody>
          <a:bodyPr wrap="none" rtlCol="0">
            <a:spAutoFit/>
          </a:bodyPr>
          <a:lstStyle/>
          <a:p>
            <a:r>
              <a:rPr kumimoji="1" lang="ja-JP" altLang="en-US"/>
              <a:t>エネルギーを</a:t>
            </a:r>
            <a:r>
              <a:rPr kumimoji="1" lang="en-US" altLang="ja-JP" dirty="0"/>
              <a:t> 1eV</a:t>
            </a:r>
            <a:r>
              <a:rPr kumimoji="1" lang="ja-JP" altLang="en-US"/>
              <a:t>ずつ変えながら</a:t>
            </a:r>
            <a:endParaRPr kumimoji="1" lang="en-US" altLang="ja-JP" dirty="0"/>
          </a:p>
          <a:p>
            <a:r>
              <a:rPr kumimoji="1" lang="en-US" altLang="ja-JP" dirty="0"/>
              <a:t>100msec </a:t>
            </a:r>
            <a:r>
              <a:rPr kumimoji="1" lang="ja-JP" altLang="en-US"/>
              <a:t>で撮像</a:t>
            </a:r>
            <a:r>
              <a:rPr kumimoji="1" lang="en-US" altLang="ja-JP" dirty="0"/>
              <a:t>   </a:t>
            </a:r>
            <a:r>
              <a:rPr kumimoji="1" lang="ja-JP" altLang="en-US"/>
              <a:t>合計</a:t>
            </a:r>
            <a:r>
              <a:rPr kumimoji="1" lang="en-US" altLang="ja-JP" dirty="0"/>
              <a:t>200</a:t>
            </a:r>
            <a:r>
              <a:rPr kumimoji="1" lang="ja-JP" altLang="en-US"/>
              <a:t>枚</a:t>
            </a:r>
            <a:r>
              <a:rPr kumimoji="1" lang="en-US" altLang="ja-JP" dirty="0"/>
              <a:t>, </a:t>
            </a:r>
            <a:r>
              <a:rPr kumimoji="1" lang="ja-JP" altLang="en-US"/>
              <a:t>約</a:t>
            </a:r>
            <a:r>
              <a:rPr kumimoji="1" lang="en-US" altLang="ja-JP" dirty="0"/>
              <a:t>10</a:t>
            </a:r>
            <a:r>
              <a:rPr kumimoji="1" lang="ja-JP" altLang="en-US"/>
              <a:t>分</a:t>
            </a:r>
            <a:endParaRPr kumimoji="1" lang="en-US" altLang="ja-JP" dirty="0"/>
          </a:p>
        </p:txBody>
      </p:sp>
      <p:sp>
        <p:nvSpPr>
          <p:cNvPr id="20" name="テキスト ボックス 19">
            <a:extLst>
              <a:ext uri="{FF2B5EF4-FFF2-40B4-BE49-F238E27FC236}">
                <a16:creationId xmlns:a16="http://schemas.microsoft.com/office/drawing/2014/main" id="{1DD02CBF-8E96-5C44-AB0D-2ED36A1057E2}"/>
              </a:ext>
            </a:extLst>
          </p:cNvPr>
          <p:cNvSpPr txBox="1"/>
          <p:nvPr/>
        </p:nvSpPr>
        <p:spPr>
          <a:xfrm>
            <a:off x="6897189" y="3170213"/>
            <a:ext cx="2002471" cy="369332"/>
          </a:xfrm>
          <a:prstGeom prst="rect">
            <a:avLst/>
          </a:prstGeom>
          <a:noFill/>
        </p:spPr>
        <p:txBody>
          <a:bodyPr wrap="none" rtlCol="0">
            <a:spAutoFit/>
          </a:bodyPr>
          <a:lstStyle/>
          <a:p>
            <a:r>
              <a:rPr kumimoji="1" lang="en-US" altLang="ja-JP" dirty="0"/>
              <a:t>21x21pixel </a:t>
            </a:r>
            <a:r>
              <a:rPr kumimoji="1" lang="ja-JP" altLang="en-US"/>
              <a:t>の平均</a:t>
            </a:r>
          </a:p>
        </p:txBody>
      </p:sp>
      <p:sp>
        <p:nvSpPr>
          <p:cNvPr id="21" name="テキスト ボックス 20">
            <a:extLst>
              <a:ext uri="{FF2B5EF4-FFF2-40B4-BE49-F238E27FC236}">
                <a16:creationId xmlns:a16="http://schemas.microsoft.com/office/drawing/2014/main" id="{08889290-2547-1945-8CB8-499A88EEF81D}"/>
              </a:ext>
            </a:extLst>
          </p:cNvPr>
          <p:cNvSpPr txBox="1"/>
          <p:nvPr/>
        </p:nvSpPr>
        <p:spPr>
          <a:xfrm>
            <a:off x="6897188" y="5833522"/>
            <a:ext cx="2002471" cy="369332"/>
          </a:xfrm>
          <a:prstGeom prst="rect">
            <a:avLst/>
          </a:prstGeom>
          <a:noFill/>
        </p:spPr>
        <p:txBody>
          <a:bodyPr wrap="none" rtlCol="0">
            <a:spAutoFit/>
          </a:bodyPr>
          <a:lstStyle/>
          <a:p>
            <a:r>
              <a:rPr kumimoji="1" lang="en-US" altLang="ja-JP" dirty="0"/>
              <a:t>21x21pixel </a:t>
            </a:r>
            <a:r>
              <a:rPr kumimoji="1" lang="ja-JP" altLang="en-US"/>
              <a:t>の平均</a:t>
            </a:r>
          </a:p>
        </p:txBody>
      </p:sp>
      <p:sp>
        <p:nvSpPr>
          <p:cNvPr id="3" name="テキスト ボックス 2">
            <a:extLst>
              <a:ext uri="{FF2B5EF4-FFF2-40B4-BE49-F238E27FC236}">
                <a16:creationId xmlns:a16="http://schemas.microsoft.com/office/drawing/2014/main" id="{39E2D2F1-E38C-4DF0-B620-1A15D9634091}"/>
              </a:ext>
            </a:extLst>
          </p:cNvPr>
          <p:cNvSpPr txBox="1"/>
          <p:nvPr/>
        </p:nvSpPr>
        <p:spPr>
          <a:xfrm>
            <a:off x="90730" y="1071898"/>
            <a:ext cx="4062331" cy="646331"/>
          </a:xfrm>
          <a:prstGeom prst="rect">
            <a:avLst/>
          </a:prstGeom>
          <a:noFill/>
        </p:spPr>
        <p:txBody>
          <a:bodyPr wrap="none" rtlCol="0">
            <a:spAutoFit/>
          </a:bodyPr>
          <a:lstStyle/>
          <a:p>
            <a:pPr algn="r"/>
            <a:r>
              <a:rPr kumimoji="1" lang="en-US" altLang="ja-JP" dirty="0" err="1"/>
              <a:t>CuO</a:t>
            </a:r>
            <a:r>
              <a:rPr kumimoji="1" lang="ja-JP" altLang="en-US" dirty="0"/>
              <a:t>タブレット</a:t>
            </a:r>
            <a:r>
              <a:rPr kumimoji="1" lang="en-US" altLang="ja-JP" dirty="0"/>
              <a:t>/Cu</a:t>
            </a:r>
            <a:r>
              <a:rPr kumimoji="1" lang="ja-JP" altLang="en-US" dirty="0"/>
              <a:t>フォイルの二次元透過像</a:t>
            </a:r>
            <a:endParaRPr kumimoji="1" lang="en-US" altLang="ja-JP" dirty="0"/>
          </a:p>
          <a:p>
            <a:pPr algn="r"/>
            <a:r>
              <a:rPr kumimoji="1" lang="en-US" altLang="ja-JP" dirty="0"/>
              <a:t>at 9100eV</a:t>
            </a:r>
            <a:endParaRPr kumimoji="1" lang="ja-JP" altLang="en-US" dirty="0"/>
          </a:p>
        </p:txBody>
      </p:sp>
      <p:sp>
        <p:nvSpPr>
          <p:cNvPr id="22" name="正方形/長方形 21"/>
          <p:cNvSpPr/>
          <p:nvPr/>
        </p:nvSpPr>
        <p:spPr>
          <a:xfrm>
            <a:off x="0" y="-3377"/>
            <a:ext cx="9144001" cy="681571"/>
          </a:xfrm>
          <a:prstGeom prst="rect">
            <a:avLst/>
          </a:prstGeom>
          <a:solidFill>
            <a:schemeClr val="accent4">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en-US" altLang="ja-JP" sz="2400" dirty="0">
                <a:solidFill>
                  <a:schemeClr val="bg1"/>
                </a:solidFill>
                <a:latin typeface="ＭＳ 明朝" panose="02020609040205080304" pitchFamily="17" charset="-128"/>
                <a:ea typeface="ＭＳ 明朝" panose="02020609040205080304" pitchFamily="17" charset="-128"/>
              </a:rPr>
              <a:t>BL8S2</a:t>
            </a:r>
            <a:r>
              <a:rPr lang="ja-JP" altLang="en-US" sz="2400" dirty="0" err="1">
                <a:solidFill>
                  <a:schemeClr val="bg1"/>
                </a:solidFill>
                <a:latin typeface="ＭＳ 明朝" panose="02020609040205080304" pitchFamily="17" charset="-128"/>
                <a:ea typeface="ＭＳ 明朝" panose="02020609040205080304" pitchFamily="17" charset="-128"/>
              </a:rPr>
              <a:t>での</a:t>
            </a:r>
            <a:r>
              <a:rPr lang="en-US" altLang="ja-JP" sz="2400" dirty="0">
                <a:solidFill>
                  <a:schemeClr val="bg1"/>
                </a:solidFill>
                <a:latin typeface="ＭＳ 明朝" panose="02020609040205080304" pitchFamily="17" charset="-128"/>
                <a:ea typeface="ＭＳ 明朝" panose="02020609040205080304" pitchFamily="17" charset="-128"/>
              </a:rPr>
              <a:t>2</a:t>
            </a:r>
            <a:r>
              <a:rPr lang="ja-JP" altLang="en-US" sz="2400" dirty="0">
                <a:solidFill>
                  <a:schemeClr val="bg1"/>
                </a:solidFill>
                <a:latin typeface="ＭＳ 明朝" panose="02020609040205080304" pitchFamily="17" charset="-128"/>
                <a:ea typeface="ＭＳ 明朝" panose="02020609040205080304" pitchFamily="17" charset="-128"/>
              </a:rPr>
              <a:t>次元</a:t>
            </a:r>
            <a:r>
              <a:rPr lang="en-US" altLang="ja-JP" sz="2400" dirty="0">
                <a:solidFill>
                  <a:schemeClr val="bg1"/>
                </a:solidFill>
                <a:latin typeface="ＭＳ 明朝" panose="02020609040205080304" pitchFamily="17" charset="-128"/>
                <a:ea typeface="ＭＳ 明朝" panose="02020609040205080304" pitchFamily="17" charset="-128"/>
              </a:rPr>
              <a:t>XAFS</a:t>
            </a:r>
            <a:r>
              <a:rPr lang="ja-JP" altLang="en-US" sz="2400" dirty="0">
                <a:solidFill>
                  <a:schemeClr val="bg1"/>
                </a:solidFill>
                <a:latin typeface="ＭＳ 明朝" panose="02020609040205080304" pitchFamily="17" charset="-128"/>
                <a:ea typeface="ＭＳ 明朝" panose="02020609040205080304" pitchFamily="17" charset="-128"/>
              </a:rPr>
              <a:t>測定</a:t>
            </a:r>
            <a:endParaRPr lang="en-US" altLang="ja-JP" sz="2400" dirty="0">
              <a:solidFill>
                <a:schemeClr val="bg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154531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CAD5B3E-6282-5D40-B8AB-C162BE65AE2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9293" y="1121136"/>
            <a:ext cx="2470211" cy="2470211"/>
          </a:xfrm>
          <a:prstGeom prst="rect">
            <a:avLst/>
          </a:prstGeom>
        </p:spPr>
      </p:pic>
      <p:pic>
        <p:nvPicPr>
          <p:cNvPr id="4" name="図 3">
            <a:extLst>
              <a:ext uri="{FF2B5EF4-FFF2-40B4-BE49-F238E27FC236}">
                <a16:creationId xmlns:a16="http://schemas.microsoft.com/office/drawing/2014/main" id="{4F998294-EC87-234A-95F2-C4F4A0E337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0991" r="15398" b="3824"/>
          <a:stretch/>
        </p:blipFill>
        <p:spPr>
          <a:xfrm>
            <a:off x="2001534" y="2860764"/>
            <a:ext cx="3300274" cy="3323031"/>
          </a:xfrm>
          <a:prstGeom prst="rect">
            <a:avLst/>
          </a:prstGeom>
        </p:spPr>
      </p:pic>
      <p:pic>
        <p:nvPicPr>
          <p:cNvPr id="5" name="図 4">
            <a:extLst>
              <a:ext uri="{FF2B5EF4-FFF2-40B4-BE49-F238E27FC236}">
                <a16:creationId xmlns:a16="http://schemas.microsoft.com/office/drawing/2014/main" id="{1661FDB0-4322-FE40-A079-00E3BECE33D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0991" r="15398" b="3824"/>
          <a:stretch/>
        </p:blipFill>
        <p:spPr>
          <a:xfrm>
            <a:off x="5618740" y="2860765"/>
            <a:ext cx="3300274" cy="3323031"/>
          </a:xfrm>
          <a:prstGeom prst="rect">
            <a:avLst/>
          </a:prstGeom>
        </p:spPr>
      </p:pic>
      <p:sp>
        <p:nvSpPr>
          <p:cNvPr id="6" name="テキスト ボックス 5">
            <a:extLst>
              <a:ext uri="{FF2B5EF4-FFF2-40B4-BE49-F238E27FC236}">
                <a16:creationId xmlns:a16="http://schemas.microsoft.com/office/drawing/2014/main" id="{AD78C0E7-5E5F-8C41-B004-5035F4A82E11}"/>
              </a:ext>
            </a:extLst>
          </p:cNvPr>
          <p:cNvSpPr txBox="1"/>
          <p:nvPr/>
        </p:nvSpPr>
        <p:spPr>
          <a:xfrm>
            <a:off x="224987" y="3591347"/>
            <a:ext cx="1569660" cy="276999"/>
          </a:xfrm>
          <a:prstGeom prst="rect">
            <a:avLst/>
          </a:prstGeom>
          <a:noFill/>
        </p:spPr>
        <p:txBody>
          <a:bodyPr wrap="none" rtlCol="0">
            <a:spAutoFit/>
          </a:bodyPr>
          <a:lstStyle/>
          <a:p>
            <a:r>
              <a:rPr lang="ja-JP" altLang="en-US" sz="1200" dirty="0"/>
              <a:t>透過光強度のマップ</a:t>
            </a:r>
            <a:endParaRPr kumimoji="1" lang="ja-JP" altLang="en-US" sz="1200" dirty="0"/>
          </a:p>
        </p:txBody>
      </p:sp>
      <p:sp>
        <p:nvSpPr>
          <p:cNvPr id="7" name="テキスト ボックス 6">
            <a:extLst>
              <a:ext uri="{FF2B5EF4-FFF2-40B4-BE49-F238E27FC236}">
                <a16:creationId xmlns:a16="http://schemas.microsoft.com/office/drawing/2014/main" id="{C9CDEA4A-F2A6-A142-967D-36280F066D5F}"/>
              </a:ext>
            </a:extLst>
          </p:cNvPr>
          <p:cNvSpPr txBox="1"/>
          <p:nvPr/>
        </p:nvSpPr>
        <p:spPr>
          <a:xfrm>
            <a:off x="4151253" y="2593128"/>
            <a:ext cx="1386918" cy="276999"/>
          </a:xfrm>
          <a:prstGeom prst="rect">
            <a:avLst/>
          </a:prstGeom>
          <a:noFill/>
        </p:spPr>
        <p:txBody>
          <a:bodyPr wrap="none" rtlCol="0">
            <a:spAutoFit/>
          </a:bodyPr>
          <a:lstStyle/>
          <a:p>
            <a:r>
              <a:rPr kumimoji="1" lang="en-US" altLang="ja-JP" sz="1200" dirty="0"/>
              <a:t>0</a:t>
            </a:r>
            <a:r>
              <a:rPr kumimoji="1" lang="ja-JP" altLang="en-US" sz="1200" dirty="0"/>
              <a:t>価の</a:t>
            </a:r>
            <a:r>
              <a:rPr kumimoji="1" lang="en-US" altLang="ja-JP" sz="1200" dirty="0"/>
              <a:t>Cu</a:t>
            </a:r>
            <a:r>
              <a:rPr kumimoji="1" lang="ja-JP" altLang="en-US" sz="1200" dirty="0"/>
              <a:t>のマップ</a:t>
            </a:r>
          </a:p>
        </p:txBody>
      </p:sp>
      <p:sp>
        <p:nvSpPr>
          <p:cNvPr id="8" name="テキスト ボックス 7">
            <a:extLst>
              <a:ext uri="{FF2B5EF4-FFF2-40B4-BE49-F238E27FC236}">
                <a16:creationId xmlns:a16="http://schemas.microsoft.com/office/drawing/2014/main" id="{34B358C6-EA6A-4044-A2B9-E6399DA57022}"/>
              </a:ext>
            </a:extLst>
          </p:cNvPr>
          <p:cNvSpPr txBox="1"/>
          <p:nvPr/>
        </p:nvSpPr>
        <p:spPr>
          <a:xfrm>
            <a:off x="7757082" y="2593128"/>
            <a:ext cx="1386918" cy="276999"/>
          </a:xfrm>
          <a:prstGeom prst="rect">
            <a:avLst/>
          </a:prstGeom>
          <a:noFill/>
        </p:spPr>
        <p:txBody>
          <a:bodyPr wrap="none" rtlCol="0">
            <a:spAutoFit/>
          </a:bodyPr>
          <a:lstStyle/>
          <a:p>
            <a:r>
              <a:rPr kumimoji="1" lang="en-US" altLang="ja-JP" sz="1200" dirty="0"/>
              <a:t>2</a:t>
            </a:r>
            <a:r>
              <a:rPr kumimoji="1" lang="ja-JP" altLang="en-US" sz="1200" dirty="0"/>
              <a:t>価の</a:t>
            </a:r>
            <a:r>
              <a:rPr kumimoji="1" lang="en-US" altLang="ja-JP" sz="1200" dirty="0"/>
              <a:t>Cu</a:t>
            </a:r>
            <a:r>
              <a:rPr kumimoji="1" lang="ja-JP" altLang="en-US" sz="1200" dirty="0"/>
              <a:t>のマップ</a:t>
            </a:r>
          </a:p>
        </p:txBody>
      </p:sp>
      <p:sp>
        <p:nvSpPr>
          <p:cNvPr id="9" name="テキスト ボックス 8">
            <a:extLst>
              <a:ext uri="{FF2B5EF4-FFF2-40B4-BE49-F238E27FC236}">
                <a16:creationId xmlns:a16="http://schemas.microsoft.com/office/drawing/2014/main" id="{D75E419E-5C83-7B47-BC40-B4F2C190B494}"/>
              </a:ext>
            </a:extLst>
          </p:cNvPr>
          <p:cNvSpPr txBox="1"/>
          <p:nvPr/>
        </p:nvSpPr>
        <p:spPr>
          <a:xfrm>
            <a:off x="3505257" y="1446313"/>
            <a:ext cx="4400628" cy="646331"/>
          </a:xfrm>
          <a:prstGeom prst="rect">
            <a:avLst/>
          </a:prstGeom>
          <a:noFill/>
        </p:spPr>
        <p:txBody>
          <a:bodyPr wrap="none" rtlCol="0">
            <a:spAutoFit/>
          </a:bodyPr>
          <a:lstStyle/>
          <a:p>
            <a:r>
              <a:rPr kumimoji="1" lang="ja-JP" altLang="en-US" dirty="0"/>
              <a:t>・</a:t>
            </a:r>
            <a:r>
              <a:rPr kumimoji="1" lang="en-US" altLang="ja-JP" dirty="0"/>
              <a:t> </a:t>
            </a:r>
            <a:r>
              <a:rPr kumimoji="1" lang="ja-JP" altLang="en-US" dirty="0"/>
              <a:t>解析は</a:t>
            </a:r>
            <a:r>
              <a:rPr kumimoji="1" lang="en-US" altLang="ja-JP" dirty="0"/>
              <a:t> 1x1 pixel(6.5μm</a:t>
            </a:r>
            <a:r>
              <a:rPr kumimoji="1" lang="en-US" altLang="ja-JP" baseline="30000" dirty="0"/>
              <a:t>2</a:t>
            </a:r>
            <a:r>
              <a:rPr kumimoji="1" lang="en-US" altLang="ja-JP" dirty="0"/>
              <a:t>)</a:t>
            </a:r>
            <a:r>
              <a:rPr kumimoji="1" lang="ja-JP" altLang="en-US" dirty="0"/>
              <a:t>で実行</a:t>
            </a:r>
            <a:endParaRPr kumimoji="1" lang="en-US" altLang="ja-JP" dirty="0"/>
          </a:p>
          <a:p>
            <a:r>
              <a:rPr kumimoji="1" lang="ja-JP" altLang="en-US" dirty="0"/>
              <a:t>・</a:t>
            </a:r>
            <a:r>
              <a:rPr kumimoji="1" lang="en-US" altLang="ja-JP" dirty="0"/>
              <a:t> Cu </a:t>
            </a:r>
            <a:r>
              <a:rPr kumimoji="1" lang="ja-JP" altLang="en-US" dirty="0"/>
              <a:t>フォイルの</a:t>
            </a:r>
            <a:r>
              <a:rPr kumimoji="1" lang="en-US" altLang="ja-JP" dirty="0"/>
              <a:t> </a:t>
            </a:r>
            <a:r>
              <a:rPr kumimoji="1" lang="en-US" altLang="ja-JP" dirty="0" err="1"/>
              <a:t>Δμt</a:t>
            </a:r>
            <a:r>
              <a:rPr kumimoji="1" lang="en-US" altLang="ja-JP" dirty="0"/>
              <a:t> </a:t>
            </a:r>
            <a:r>
              <a:rPr kumimoji="1" lang="ja-JP" altLang="en-US" dirty="0"/>
              <a:t>の変化は全面で</a:t>
            </a:r>
            <a:r>
              <a:rPr kumimoji="1" lang="en-US" altLang="ja-JP" dirty="0"/>
              <a:t> 5%</a:t>
            </a:r>
            <a:r>
              <a:rPr kumimoji="1" lang="ja-JP" altLang="en-US" dirty="0"/>
              <a:t>以下</a:t>
            </a:r>
          </a:p>
        </p:txBody>
      </p:sp>
      <p:sp>
        <p:nvSpPr>
          <p:cNvPr id="11" name="正方形/長方形 10"/>
          <p:cNvSpPr/>
          <p:nvPr/>
        </p:nvSpPr>
        <p:spPr>
          <a:xfrm>
            <a:off x="0" y="-3377"/>
            <a:ext cx="9144001" cy="681571"/>
          </a:xfrm>
          <a:prstGeom prst="rect">
            <a:avLst/>
          </a:prstGeom>
          <a:solidFill>
            <a:schemeClr val="accent4">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en-US" altLang="ja-JP" sz="2400" dirty="0">
                <a:solidFill>
                  <a:schemeClr val="bg1"/>
                </a:solidFill>
                <a:latin typeface="ＭＳ 明朝" panose="02020609040205080304" pitchFamily="17" charset="-128"/>
                <a:ea typeface="ＭＳ 明朝" panose="02020609040205080304" pitchFamily="17" charset="-128"/>
              </a:rPr>
              <a:t>BL8S2</a:t>
            </a:r>
            <a:r>
              <a:rPr lang="ja-JP" altLang="en-US" sz="2400" dirty="0" err="1">
                <a:solidFill>
                  <a:schemeClr val="bg1"/>
                </a:solidFill>
                <a:latin typeface="ＭＳ 明朝" panose="02020609040205080304" pitchFamily="17" charset="-128"/>
                <a:ea typeface="ＭＳ 明朝" panose="02020609040205080304" pitchFamily="17" charset="-128"/>
              </a:rPr>
              <a:t>での</a:t>
            </a:r>
            <a:r>
              <a:rPr lang="en-US" altLang="ja-JP" sz="2400" dirty="0">
                <a:solidFill>
                  <a:schemeClr val="bg1"/>
                </a:solidFill>
                <a:latin typeface="ＭＳ 明朝" panose="02020609040205080304" pitchFamily="17" charset="-128"/>
                <a:ea typeface="ＭＳ 明朝" panose="02020609040205080304" pitchFamily="17" charset="-128"/>
              </a:rPr>
              <a:t>2</a:t>
            </a:r>
            <a:r>
              <a:rPr lang="ja-JP" altLang="en-US" sz="2400" dirty="0">
                <a:solidFill>
                  <a:schemeClr val="bg1"/>
                </a:solidFill>
                <a:latin typeface="ＭＳ 明朝" panose="02020609040205080304" pitchFamily="17" charset="-128"/>
                <a:ea typeface="ＭＳ 明朝" panose="02020609040205080304" pitchFamily="17" charset="-128"/>
              </a:rPr>
              <a:t>次元</a:t>
            </a:r>
            <a:r>
              <a:rPr lang="en-US" altLang="ja-JP" sz="2400" dirty="0">
                <a:solidFill>
                  <a:schemeClr val="bg1"/>
                </a:solidFill>
                <a:latin typeface="ＭＳ 明朝" panose="02020609040205080304" pitchFamily="17" charset="-128"/>
                <a:ea typeface="ＭＳ 明朝" panose="02020609040205080304" pitchFamily="17" charset="-128"/>
              </a:rPr>
              <a:t>XAFS</a:t>
            </a:r>
            <a:r>
              <a:rPr lang="ja-JP" altLang="en-US" sz="2400" dirty="0">
                <a:solidFill>
                  <a:schemeClr val="bg1"/>
                </a:solidFill>
                <a:latin typeface="ＭＳ 明朝" panose="02020609040205080304" pitchFamily="17" charset="-128"/>
                <a:ea typeface="ＭＳ 明朝" panose="02020609040205080304" pitchFamily="17" charset="-128"/>
              </a:rPr>
              <a:t>測定</a:t>
            </a:r>
            <a:endParaRPr lang="en-US" altLang="ja-JP" sz="2400" dirty="0">
              <a:solidFill>
                <a:schemeClr val="bg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77847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600FBC-45E0-7643-BD71-C8BB2AA58D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48207" y="1045074"/>
            <a:ext cx="7470082" cy="2956909"/>
          </a:xfrm>
          <a:prstGeom prst="rect">
            <a:avLst/>
          </a:prstGeom>
        </p:spPr>
      </p:pic>
      <mc:AlternateContent xmlns:mc="http://schemas.openxmlformats.org/markup-compatibility/2006" xmlns:a14="http://schemas.microsoft.com/office/drawing/2010/main">
        <mc:Choice Requires="a14">
          <p:sp>
            <p:nvSpPr>
              <p:cNvPr id="4" name="正方形/長方形 3">
                <a:extLst>
                  <a:ext uri="{FF2B5EF4-FFF2-40B4-BE49-F238E27FC236}">
                    <a16:creationId xmlns:a16="http://schemas.microsoft.com/office/drawing/2014/main" id="{3CD1EB64-4714-BD4D-A342-B6398A20C91B}"/>
                  </a:ext>
                </a:extLst>
              </p:cNvPr>
              <p:cNvSpPr/>
              <p:nvPr/>
            </p:nvSpPr>
            <p:spPr>
              <a:xfrm>
                <a:off x="685332" y="4368715"/>
                <a:ext cx="8171285" cy="1938992"/>
              </a:xfrm>
              <a:prstGeom prst="rect">
                <a:avLst/>
              </a:prstGeom>
            </p:spPr>
            <p:txBody>
              <a:bodyPr wrap="square">
                <a:spAutoFit/>
              </a:bodyPr>
              <a:lstStyle/>
              <a:p>
                <a:r>
                  <a:rPr lang="ja-JP" altLang="en-US" sz="2400" kern="100" dirty="0">
                    <a:latin typeface="Times New Roman" panose="02020603050405020304" pitchFamily="18" charset="0"/>
                    <a:ea typeface="ＭＳ 明朝" panose="02020609040205080304" pitchFamily="49" charset="-128"/>
                  </a:rPr>
                  <a:t>・</a:t>
                </a:r>
                <a:r>
                  <a:rPr lang="en-US" altLang="ja-JP" sz="2400" kern="100" dirty="0">
                    <a:latin typeface="Times New Roman" panose="02020603050405020304" pitchFamily="18" charset="0"/>
                    <a:ea typeface="ＭＳ 明朝" panose="02020609040205080304" pitchFamily="49" charset="-128"/>
                  </a:rPr>
                  <a:t> BN</a:t>
                </a:r>
                <a:r>
                  <a:rPr lang="ja-JP" altLang="en-US" sz="2400" kern="100" dirty="0">
                    <a:latin typeface="Times New Roman" panose="02020603050405020304" pitchFamily="18" charset="0"/>
                    <a:ea typeface="ＭＳ 明朝" panose="02020609040205080304" pitchFamily="49" charset="-128"/>
                  </a:rPr>
                  <a:t>希釈 </a:t>
                </a:r>
                <a:r>
                  <a:rPr lang="en-US" altLang="ja-JP" sz="2400" kern="100" dirty="0" err="1">
                    <a:latin typeface="Times New Roman" panose="02020603050405020304" pitchFamily="18" charset="0"/>
                    <a:ea typeface="ＭＳ 明朝" panose="02020609040205080304" pitchFamily="49" charset="-128"/>
                  </a:rPr>
                  <a:t>CuO</a:t>
                </a:r>
                <a:r>
                  <a:rPr lang="en-US" altLang="ja-JP" sz="2400" kern="100" dirty="0">
                    <a:latin typeface="Times New Roman" panose="02020603050405020304" pitchFamily="18" charset="0"/>
                    <a:ea typeface="ＭＳ 明朝" panose="02020609040205080304" pitchFamily="49" charset="-128"/>
                  </a:rPr>
                  <a:t>, Cu</a:t>
                </a:r>
                <a:r>
                  <a:rPr lang="en-US" altLang="ja-JP" sz="2400" kern="100" baseline="-25000" dirty="0">
                    <a:latin typeface="Times New Roman" panose="02020603050405020304" pitchFamily="18" charset="0"/>
                    <a:ea typeface="ＭＳ 明朝" panose="02020609040205080304" pitchFamily="49" charset="-128"/>
                  </a:rPr>
                  <a:t>2</a:t>
                </a:r>
                <a:r>
                  <a:rPr lang="en-US" altLang="ja-JP" sz="2400" kern="100" dirty="0">
                    <a:latin typeface="Times New Roman" panose="02020603050405020304" pitchFamily="18" charset="0"/>
                    <a:ea typeface="ＭＳ 明朝" panose="02020609040205080304" pitchFamily="49" charset="-128"/>
                  </a:rPr>
                  <a:t>O</a:t>
                </a:r>
                <a:r>
                  <a:rPr lang="ja-JP" altLang="ja-JP" sz="2400" kern="100" dirty="0">
                    <a:latin typeface="Times New Roman" panose="02020603050405020304" pitchFamily="18" charset="0"/>
                    <a:ea typeface="ＭＳ 明朝" panose="02020609040205080304" pitchFamily="49" charset="-128"/>
                    <a:cs typeface="Times New Roman" panose="02020603050405020304" pitchFamily="18" charset="0"/>
                  </a:rPr>
                  <a:t>混合粉末</a:t>
                </a:r>
                <a:r>
                  <a:rPr lang="en-US" altLang="ja-JP" sz="2400" kern="100" dirty="0">
                    <a:latin typeface="Times New Roman" panose="02020603050405020304" pitchFamily="18" charset="0"/>
                    <a:ea typeface="ＭＳ 明朝" panose="02020609040205080304" pitchFamily="49" charset="-128"/>
                    <a:cs typeface="Times New Roman" panose="02020603050405020304" pitchFamily="18" charset="0"/>
                  </a:rPr>
                  <a:t> </a:t>
                </a:r>
                <a:r>
                  <a:rPr lang="en-US" altLang="ja-JP" sz="2400" kern="100" dirty="0">
                    <a:latin typeface="Times New Roman" panose="02020603050405020304" pitchFamily="18" charset="0"/>
                    <a:ea typeface="ＭＳ 明朝" panose="02020609040205080304" pitchFamily="49" charset="-128"/>
                  </a:rPr>
                  <a:t>(</a:t>
                </a:r>
                <a:r>
                  <a:rPr lang="ja-JP" altLang="ja-JP" sz="2400" kern="100" dirty="0">
                    <a:latin typeface="Times New Roman" panose="02020603050405020304" pitchFamily="18" charset="0"/>
                    <a:ea typeface="ＭＳ 明朝" panose="02020609040205080304" pitchFamily="49" charset="-128"/>
                    <a:cs typeface="Times New Roman" panose="02020603050405020304" pitchFamily="18" charset="0"/>
                  </a:rPr>
                  <a:t>重量比</a:t>
                </a:r>
                <a:r>
                  <a:rPr lang="en-US" altLang="ja-JP" sz="2400" kern="100" dirty="0">
                    <a:latin typeface="Times New Roman" panose="02020603050405020304" pitchFamily="18" charset="0"/>
                    <a:ea typeface="ＭＳ 明朝" panose="02020609040205080304" pitchFamily="49" charset="-128"/>
                  </a:rPr>
                  <a:t>1:1)</a:t>
                </a:r>
              </a:p>
              <a:p>
                <a:r>
                  <a:rPr lang="en-US" altLang="ja-JP" sz="2400" kern="100" dirty="0">
                    <a:latin typeface="Times New Roman" panose="02020603050405020304" pitchFamily="18" charset="0"/>
                    <a:ea typeface="ＭＳ 明朝" panose="02020609040205080304" pitchFamily="49" charset="-128"/>
                  </a:rPr>
                  <a:t>     </a:t>
                </a:r>
                <a:r>
                  <a:rPr lang="ja-JP" altLang="en-US" sz="2400" kern="100" dirty="0">
                    <a:latin typeface="Times New Roman" panose="02020603050405020304" pitchFamily="18" charset="0"/>
                    <a:ea typeface="ＭＳ 明朝" panose="02020609040205080304" pitchFamily="49" charset="-128"/>
                  </a:rPr>
                  <a:t>ペレット</a:t>
                </a:r>
                <a:r>
                  <a:rPr lang="en-US" altLang="ja-JP" sz="2400" kern="100" dirty="0">
                    <a:latin typeface="Times New Roman" panose="02020603050405020304" pitchFamily="18" charset="0"/>
                    <a:ea typeface="ＭＳ 明朝" panose="02020609040205080304" pitchFamily="49" charset="-128"/>
                  </a:rPr>
                  <a:t>(</a:t>
                </a:r>
                <a:r>
                  <a:rPr lang="ja-JP" altLang="ja-JP" sz="2400" kern="100" dirty="0">
                    <a:latin typeface="Times New Roman" panose="02020603050405020304" pitchFamily="18" charset="0"/>
                    <a:ea typeface="ＭＳ 明朝" panose="02020609040205080304" pitchFamily="49" charset="-128"/>
                    <a:cs typeface="Times New Roman" panose="02020603050405020304" pitchFamily="18" charset="0"/>
                  </a:rPr>
                  <a:t>直径</a:t>
                </a:r>
                <a:r>
                  <a:rPr lang="en-US" altLang="ja-JP" sz="2400" kern="100" dirty="0">
                    <a:latin typeface="Times New Roman" panose="02020603050405020304" pitchFamily="18" charset="0"/>
                    <a:ea typeface="ＭＳ 明朝" panose="02020609040205080304" pitchFamily="49" charset="-128"/>
                  </a:rPr>
                  <a:t>7mm)</a:t>
                </a:r>
              </a:p>
              <a:p>
                <a:r>
                  <a:rPr lang="ja-JP" altLang="en-US" sz="2400" kern="100" dirty="0">
                    <a:latin typeface="Times New Roman" panose="02020603050405020304" pitchFamily="18" charset="0"/>
                    <a:ea typeface="ＭＳ 明朝" panose="02020609040205080304" pitchFamily="49" charset="-128"/>
                    <a:cs typeface="Times New Roman" panose="02020603050405020304" pitchFamily="18" charset="0"/>
                  </a:rPr>
                  <a:t>・</a:t>
                </a:r>
                <a:r>
                  <a:rPr lang="en-US" altLang="ja-JP" sz="2400" kern="100" dirty="0">
                    <a:latin typeface="Times New Roman" panose="02020603050405020304" pitchFamily="18" charset="0"/>
                    <a:ea typeface="ＭＳ 明朝" panose="02020609040205080304" pitchFamily="49" charset="-128"/>
                    <a:cs typeface="Times New Roman" panose="02020603050405020304" pitchFamily="18" charset="0"/>
                  </a:rPr>
                  <a:t> </a:t>
                </a:r>
                <a:r>
                  <a:rPr lang="ja-JP" altLang="ja-JP" sz="2400" kern="100" dirty="0">
                    <a:latin typeface="Times New Roman" panose="02020603050405020304" pitchFamily="18" charset="0"/>
                    <a:ea typeface="ＭＳ 明朝" panose="02020609040205080304" pitchFamily="49" charset="-128"/>
                    <a:cs typeface="Times New Roman" panose="02020603050405020304" pitchFamily="18" charset="0"/>
                  </a:rPr>
                  <a:t>均一混合</a:t>
                </a:r>
                <a:r>
                  <a:rPr lang="ja-JP" altLang="en-US" sz="2400" kern="100" dirty="0">
                    <a:latin typeface="Times New Roman" panose="02020603050405020304" pitchFamily="18" charset="0"/>
                    <a:ea typeface="ＭＳ 明朝" panose="02020609040205080304" pitchFamily="49" charset="-128"/>
                    <a:cs typeface="Times New Roman" panose="02020603050405020304" pitchFamily="18" charset="0"/>
                  </a:rPr>
                  <a:t>なら</a:t>
                </a:r>
                <a:r>
                  <a:rPr lang="en-US" altLang="ja-JP" sz="2400" kern="100" dirty="0">
                    <a:latin typeface="Times New Roman" panose="02020603050405020304" pitchFamily="18" charset="0"/>
                    <a:ea typeface="ＭＳ 明朝" panose="02020609040205080304" pitchFamily="49" charset="-128"/>
                    <a:cs typeface="Times New Roman" panose="02020603050405020304" pitchFamily="18" charset="0"/>
                  </a:rPr>
                  <a:t> </a:t>
                </a:r>
                <a14:m>
                  <m:oMath xmlns:m="http://schemas.openxmlformats.org/officeDocument/2006/math">
                    <m:r>
                      <m:rPr>
                        <m:sty m:val="p"/>
                      </m:rPr>
                      <a:rPr lang="en-US" altLang="ja-JP" sz="2400" kern="100">
                        <a:latin typeface="Cambria Math" panose="02040503050406030204" pitchFamily="18" charset="0"/>
                        <a:ea typeface="ＭＳ 明朝" panose="02020609040205080304" pitchFamily="49" charset="-128"/>
                        <a:cs typeface="Times New Roman" panose="02020603050405020304" pitchFamily="18" charset="0"/>
                      </a:rPr>
                      <m:t>Δμt</m:t>
                    </m:r>
                    <m:r>
                      <a:rPr lang="en-US" altLang="ja-JP" sz="2400" i="1" kern="100" smtClean="0">
                        <a:latin typeface="Cambria Math" panose="02040503050406030204" pitchFamily="18" charset="0"/>
                        <a:ea typeface="ＭＳ 明朝" panose="02020609040205080304" pitchFamily="49" charset="-128"/>
                        <a:cs typeface="Times New Roman" panose="02020603050405020304" pitchFamily="18" charset="0"/>
                      </a:rPr>
                      <m:t>〜</m:t>
                    </m:r>
                    <m:r>
                      <a:rPr lang="en-US" altLang="ja-JP" sz="2400" kern="100">
                        <a:latin typeface="Cambria Math" panose="02040503050406030204" pitchFamily="18" charset="0"/>
                        <a:ea typeface="ＭＳ 明朝" panose="02020609040205080304" pitchFamily="49" charset="-128"/>
                        <a:cs typeface="Times New Roman" panose="02020603050405020304" pitchFamily="18" charset="0"/>
                      </a:rPr>
                      <m:t>1</m:t>
                    </m:r>
                  </m:oMath>
                </a14:m>
                <a:r>
                  <a:rPr lang="ja-JP" altLang="ja-JP" sz="2400" kern="100" dirty="0">
                    <a:latin typeface="Times New Roman" panose="02020603050405020304" pitchFamily="18" charset="0"/>
                    <a:ea typeface="ＭＳ 明朝" panose="02020609040205080304" pitchFamily="49" charset="-128"/>
                    <a:cs typeface="Times New Roman" panose="02020603050405020304" pitchFamily="18" charset="0"/>
                  </a:rPr>
                  <a:t>、吸収端直後の吸光度</a:t>
                </a:r>
                <a:r>
                  <a:rPr lang="en-US" altLang="ja-JP" sz="2400" kern="100" dirty="0">
                    <a:latin typeface="Times New Roman" panose="02020603050405020304" pitchFamily="18" charset="0"/>
                    <a:ea typeface="ＭＳ 明朝" panose="02020609040205080304" pitchFamily="49" charset="-128"/>
                  </a:rPr>
                  <a:t>2</a:t>
                </a:r>
                <a:r>
                  <a:rPr lang="ja-JP" altLang="ja-JP" sz="2400" kern="100" dirty="0">
                    <a:latin typeface="Times New Roman" panose="02020603050405020304" pitchFamily="18" charset="0"/>
                    <a:ea typeface="ＭＳ 明朝" panose="02020609040205080304" pitchFamily="49" charset="-128"/>
                    <a:cs typeface="Times New Roman" panose="02020603050405020304" pitchFamily="18" charset="0"/>
                  </a:rPr>
                  <a:t>程度</a:t>
                </a:r>
                <a:endParaRPr lang="en-US" altLang="ja-JP" sz="2400" kern="100" dirty="0">
                  <a:latin typeface="Times New Roman" panose="02020603050405020304" pitchFamily="18" charset="0"/>
                  <a:ea typeface="ＭＳ 明朝" panose="02020609040205080304" pitchFamily="49" charset="-128"/>
                  <a:cs typeface="Times New Roman" panose="02020603050405020304" pitchFamily="18" charset="0"/>
                </a:endParaRPr>
              </a:p>
              <a:p>
                <a:r>
                  <a:rPr lang="ja-JP" altLang="en-US" sz="2400" kern="100" dirty="0">
                    <a:latin typeface="Times New Roman" panose="02020603050405020304" pitchFamily="18" charset="0"/>
                    <a:ea typeface="ＭＳ 明朝" panose="02020609040205080304" pitchFamily="49" charset="-128"/>
                    <a:cs typeface="Times New Roman" panose="02020603050405020304" pitchFamily="18" charset="0"/>
                  </a:rPr>
                  <a:t>・</a:t>
                </a:r>
                <a:r>
                  <a:rPr lang="en-US" altLang="ja-JP" sz="2400" kern="100" dirty="0">
                    <a:latin typeface="Times New Roman" panose="02020603050405020304" pitchFamily="18" charset="0"/>
                    <a:ea typeface="ＭＳ 明朝" panose="02020609040205080304" pitchFamily="49" charset="-128"/>
                    <a:cs typeface="Times New Roman" panose="02020603050405020304" pitchFamily="18" charset="0"/>
                  </a:rPr>
                  <a:t> </a:t>
                </a:r>
                <a:r>
                  <a:rPr lang="ja-JP" altLang="en-US" sz="2400" kern="100" dirty="0">
                    <a:latin typeface="Times New Roman" panose="02020603050405020304" pitchFamily="18" charset="0"/>
                    <a:ea typeface="ＭＳ 明朝" panose="02020609040205080304" pitchFamily="49" charset="-128"/>
                    <a:cs typeface="Times New Roman" panose="02020603050405020304" pitchFamily="18" charset="0"/>
                  </a:rPr>
                  <a:t>意図的に</a:t>
                </a:r>
                <a:r>
                  <a:rPr lang="ja-JP" altLang="ja-JP" sz="2400" kern="100" dirty="0">
                    <a:latin typeface="Times New Roman" panose="02020603050405020304" pitchFamily="18" charset="0"/>
                    <a:ea typeface="ＭＳ 明朝" panose="02020609040205080304" pitchFamily="49" charset="-128"/>
                    <a:cs typeface="Times New Roman" panose="02020603050405020304" pitchFamily="18" charset="0"/>
                  </a:rPr>
                  <a:t>あまり混合せず</a:t>
                </a:r>
                <a:r>
                  <a:rPr lang="ja-JP" altLang="ja-JP" sz="2400" kern="100" dirty="0">
                    <a:ea typeface="Times New Roman" panose="02020603050405020304" pitchFamily="18" charset="0"/>
                  </a:rPr>
                  <a:t> </a:t>
                </a:r>
                <a:endParaRPr lang="en-US" altLang="ja-JP" sz="2400" kern="100" dirty="0">
                  <a:ea typeface="Times New Roman" panose="02020603050405020304" pitchFamily="18" charset="0"/>
                </a:endParaRPr>
              </a:p>
              <a:p>
                <a:r>
                  <a:rPr lang="ja-JP" altLang="en-US" sz="2400" kern="100" dirty="0">
                    <a:ea typeface="Times New Roman" panose="02020603050405020304" pitchFamily="18" charset="0"/>
                  </a:rPr>
                  <a:t>　　</a:t>
                </a:r>
                <a:r>
                  <a:rPr lang="en-US" altLang="ja-JP" sz="2400" kern="100" dirty="0" err="1">
                    <a:ea typeface="Times New Roman" panose="02020603050405020304" pitchFamily="18" charset="0"/>
                  </a:rPr>
                  <a:t>CuO</a:t>
                </a:r>
                <a:r>
                  <a:rPr lang="en-US" altLang="ja-JP" sz="2400" kern="100" dirty="0">
                    <a:ea typeface="Times New Roman" panose="02020603050405020304" pitchFamily="18" charset="0"/>
                  </a:rPr>
                  <a:t>, Cu</a:t>
                </a:r>
                <a:r>
                  <a:rPr lang="en-US" altLang="ja-JP" sz="2400" kern="100" baseline="-25000" dirty="0">
                    <a:ea typeface="Times New Roman" panose="02020603050405020304" pitchFamily="18" charset="0"/>
                  </a:rPr>
                  <a:t>2</a:t>
                </a:r>
                <a:r>
                  <a:rPr lang="en-US" altLang="ja-JP" sz="2400" kern="100" dirty="0">
                    <a:ea typeface="Times New Roman" panose="02020603050405020304" pitchFamily="18" charset="0"/>
                  </a:rPr>
                  <a:t>O </a:t>
                </a:r>
                <a:r>
                  <a:rPr lang="ja-JP" altLang="ja-JP" sz="2400" kern="100" dirty="0">
                    <a:latin typeface="Times New Roman" panose="02020603050405020304" pitchFamily="18" charset="0"/>
                    <a:ea typeface="ＭＳ 明朝" panose="02020609040205080304" pitchFamily="49" charset="-128"/>
                    <a:cs typeface="Times New Roman" panose="02020603050405020304" pitchFamily="18" charset="0"/>
                  </a:rPr>
                  <a:t>紛体の塊を残すようにした。</a:t>
                </a:r>
                <a:r>
                  <a:rPr lang="ja-JP" altLang="ja-JP" sz="2400" dirty="0">
                    <a:effectLst/>
                  </a:rPr>
                  <a:t> </a:t>
                </a:r>
                <a:endParaRPr lang="ja-JP" altLang="en-US" sz="2400" dirty="0"/>
              </a:p>
            </p:txBody>
          </p:sp>
        </mc:Choice>
        <mc:Fallback xmlns="">
          <p:sp>
            <p:nvSpPr>
              <p:cNvPr id="4" name="正方形/長方形 3">
                <a:extLst>
                  <a:ext uri="{FF2B5EF4-FFF2-40B4-BE49-F238E27FC236}">
                    <a16:creationId xmlns:a16="http://schemas.microsoft.com/office/drawing/2014/main" xmlns:a14="http://schemas.microsoft.com/office/drawing/2010/main" xmlns="" id="{3CD1EB64-4714-BD4D-A342-B6398A20C91B}"/>
                  </a:ext>
                </a:extLst>
              </p:cNvPr>
              <p:cNvSpPr>
                <a:spLocks noRot="1" noChangeAspect="1" noMove="1" noResize="1" noEditPoints="1" noAdjustHandles="1" noChangeArrowheads="1" noChangeShapeType="1" noTextEdit="1"/>
              </p:cNvSpPr>
              <p:nvPr/>
            </p:nvSpPr>
            <p:spPr>
              <a:xfrm>
                <a:off x="685332" y="4368715"/>
                <a:ext cx="8171285" cy="1938992"/>
              </a:xfrm>
              <a:prstGeom prst="rect">
                <a:avLst/>
              </a:prstGeom>
              <a:blipFill rotWithShape="0">
                <a:blip r:embed="rId3"/>
                <a:stretch>
                  <a:fillRect l="-1119" t="-3459" b="-6604"/>
                </a:stretch>
              </a:blipFill>
            </p:spPr>
            <p:txBody>
              <a:bodyPr/>
              <a:lstStyle/>
              <a:p>
                <a:r>
                  <a:rPr lang="ja-JP" altLang="en-US">
                    <a:noFill/>
                  </a:rPr>
                  <a:t> </a:t>
                </a:r>
              </a:p>
            </p:txBody>
          </p:sp>
        </mc:Fallback>
      </mc:AlternateContent>
      <p:sp>
        <p:nvSpPr>
          <p:cNvPr id="6" name="正方形/長方形 5"/>
          <p:cNvSpPr/>
          <p:nvPr/>
        </p:nvSpPr>
        <p:spPr>
          <a:xfrm>
            <a:off x="0" y="-3377"/>
            <a:ext cx="9144001" cy="681571"/>
          </a:xfrm>
          <a:prstGeom prst="rect">
            <a:avLst/>
          </a:prstGeom>
          <a:solidFill>
            <a:schemeClr val="accent4">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en-US" altLang="ja-JP" sz="2400" dirty="0">
                <a:solidFill>
                  <a:schemeClr val="bg1"/>
                </a:solidFill>
                <a:latin typeface="ＭＳ 明朝" panose="02020609040205080304" pitchFamily="17" charset="-128"/>
                <a:ea typeface="ＭＳ 明朝" panose="02020609040205080304" pitchFamily="17" charset="-128"/>
              </a:rPr>
              <a:t>BL8S2</a:t>
            </a:r>
            <a:r>
              <a:rPr lang="ja-JP" altLang="en-US" sz="2400" dirty="0" err="1">
                <a:solidFill>
                  <a:schemeClr val="bg1"/>
                </a:solidFill>
                <a:latin typeface="ＭＳ 明朝" panose="02020609040205080304" pitchFamily="17" charset="-128"/>
                <a:ea typeface="ＭＳ 明朝" panose="02020609040205080304" pitchFamily="17" charset="-128"/>
              </a:rPr>
              <a:t>での</a:t>
            </a:r>
            <a:r>
              <a:rPr lang="en-US" altLang="ja-JP" sz="2400" dirty="0">
                <a:solidFill>
                  <a:schemeClr val="bg1"/>
                </a:solidFill>
                <a:latin typeface="ＭＳ 明朝" panose="02020609040205080304" pitchFamily="17" charset="-128"/>
                <a:ea typeface="ＭＳ 明朝" panose="02020609040205080304" pitchFamily="17" charset="-128"/>
              </a:rPr>
              <a:t>3</a:t>
            </a:r>
            <a:r>
              <a:rPr lang="ja-JP" altLang="en-US" sz="2400" dirty="0">
                <a:solidFill>
                  <a:schemeClr val="bg1"/>
                </a:solidFill>
                <a:latin typeface="ＭＳ 明朝" panose="02020609040205080304" pitchFamily="17" charset="-128"/>
                <a:ea typeface="ＭＳ 明朝" panose="02020609040205080304" pitchFamily="17" charset="-128"/>
              </a:rPr>
              <a:t>次元</a:t>
            </a:r>
            <a:r>
              <a:rPr lang="en-US" altLang="ja-JP" sz="2400" dirty="0">
                <a:solidFill>
                  <a:schemeClr val="bg1"/>
                </a:solidFill>
                <a:latin typeface="ＭＳ 明朝" panose="02020609040205080304" pitchFamily="17" charset="-128"/>
                <a:ea typeface="ＭＳ 明朝" panose="02020609040205080304" pitchFamily="17" charset="-128"/>
              </a:rPr>
              <a:t>XAFS</a:t>
            </a:r>
            <a:r>
              <a:rPr lang="ja-JP" altLang="en-US" sz="2400" dirty="0">
                <a:solidFill>
                  <a:schemeClr val="bg1"/>
                </a:solidFill>
                <a:latin typeface="ＭＳ 明朝" panose="02020609040205080304" pitchFamily="17" charset="-128"/>
                <a:ea typeface="ＭＳ 明朝" panose="02020609040205080304" pitchFamily="17" charset="-128"/>
              </a:rPr>
              <a:t>測定</a:t>
            </a:r>
            <a:r>
              <a:rPr lang="en-US" altLang="ja-JP" sz="2400" dirty="0">
                <a:solidFill>
                  <a:schemeClr val="bg1"/>
                </a:solidFill>
                <a:latin typeface="ＭＳ 明朝" panose="02020609040205080304" pitchFamily="17" charset="-128"/>
                <a:ea typeface="ＭＳ 明朝" panose="02020609040205080304" pitchFamily="17" charset="-128"/>
              </a:rPr>
              <a:t>(CT-XAFS)</a:t>
            </a:r>
            <a:r>
              <a:rPr lang="ja-JP" altLang="en-US" sz="2400" dirty="0">
                <a:solidFill>
                  <a:schemeClr val="bg1"/>
                </a:solidFill>
                <a:latin typeface="ＭＳ 明朝" panose="02020609040205080304" pitchFamily="17" charset="-128"/>
                <a:ea typeface="ＭＳ 明朝" panose="02020609040205080304" pitchFamily="17" charset="-128"/>
              </a:rPr>
              <a:t>の試み</a:t>
            </a:r>
            <a:endParaRPr lang="en-US" altLang="ja-JP" sz="2400" dirty="0">
              <a:solidFill>
                <a:schemeClr val="bg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519192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3176EA7-61D0-D04A-9589-B285410735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03050" y="2534869"/>
            <a:ext cx="3816104" cy="1844044"/>
          </a:xfrm>
          <a:prstGeom prst="rect">
            <a:avLst/>
          </a:prstGeom>
        </p:spPr>
      </p:pic>
      <p:pic>
        <p:nvPicPr>
          <p:cNvPr id="5" name="図 4">
            <a:extLst>
              <a:ext uri="{FF2B5EF4-FFF2-40B4-BE49-F238E27FC236}">
                <a16:creationId xmlns:a16="http://schemas.microsoft.com/office/drawing/2014/main" id="{7117D057-FCF2-664C-96CF-0EF057E7DE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03050" y="4691571"/>
            <a:ext cx="3816104" cy="1844044"/>
          </a:xfrm>
          <a:prstGeom prst="rect">
            <a:avLst/>
          </a:prstGeom>
        </p:spPr>
      </p:pic>
      <p:sp>
        <p:nvSpPr>
          <p:cNvPr id="6" name="テキスト ボックス 5">
            <a:extLst>
              <a:ext uri="{FF2B5EF4-FFF2-40B4-BE49-F238E27FC236}">
                <a16:creationId xmlns:a16="http://schemas.microsoft.com/office/drawing/2014/main" id="{28057381-94B5-784C-9B40-81413521AF27}"/>
              </a:ext>
            </a:extLst>
          </p:cNvPr>
          <p:cNvSpPr txBox="1"/>
          <p:nvPr/>
        </p:nvSpPr>
        <p:spPr>
          <a:xfrm>
            <a:off x="7154290" y="4355163"/>
            <a:ext cx="1386918" cy="276999"/>
          </a:xfrm>
          <a:prstGeom prst="rect">
            <a:avLst/>
          </a:prstGeom>
          <a:noFill/>
        </p:spPr>
        <p:txBody>
          <a:bodyPr wrap="none" rtlCol="0">
            <a:spAutoFit/>
          </a:bodyPr>
          <a:lstStyle/>
          <a:p>
            <a:r>
              <a:rPr lang="en-US" altLang="ja-JP" sz="1200" dirty="0"/>
              <a:t>1</a:t>
            </a:r>
            <a:r>
              <a:rPr lang="ja-JP" altLang="en-US" sz="1200" dirty="0"/>
              <a:t>価</a:t>
            </a:r>
            <a:r>
              <a:rPr lang="en-US" altLang="ja-JP" sz="1200" dirty="0"/>
              <a:t>Cu</a:t>
            </a:r>
            <a:r>
              <a:rPr lang="ja-JP" altLang="en-US" sz="1200" dirty="0"/>
              <a:t>分布マップ</a:t>
            </a:r>
            <a:endParaRPr kumimoji="1" lang="ja-JP" altLang="en-US" sz="1200" dirty="0"/>
          </a:p>
        </p:txBody>
      </p:sp>
      <p:sp>
        <p:nvSpPr>
          <p:cNvPr id="7" name="テキスト ボックス 6">
            <a:extLst>
              <a:ext uri="{FF2B5EF4-FFF2-40B4-BE49-F238E27FC236}">
                <a16:creationId xmlns:a16="http://schemas.microsoft.com/office/drawing/2014/main" id="{94A73A10-3C09-8D43-9CA2-0ABDEBF615FA}"/>
              </a:ext>
            </a:extLst>
          </p:cNvPr>
          <p:cNvSpPr txBox="1"/>
          <p:nvPr/>
        </p:nvSpPr>
        <p:spPr>
          <a:xfrm>
            <a:off x="7154290" y="6504024"/>
            <a:ext cx="1386918" cy="276999"/>
          </a:xfrm>
          <a:prstGeom prst="rect">
            <a:avLst/>
          </a:prstGeom>
          <a:noFill/>
        </p:spPr>
        <p:txBody>
          <a:bodyPr wrap="none" rtlCol="0">
            <a:spAutoFit/>
          </a:bodyPr>
          <a:lstStyle/>
          <a:p>
            <a:r>
              <a:rPr lang="en-US" altLang="ja-JP" sz="1200" dirty="0"/>
              <a:t>2</a:t>
            </a:r>
            <a:r>
              <a:rPr lang="ja-JP" altLang="en-US" sz="1200" dirty="0"/>
              <a:t>価</a:t>
            </a:r>
            <a:r>
              <a:rPr lang="en-US" altLang="ja-JP" sz="1200" dirty="0"/>
              <a:t>Cu</a:t>
            </a:r>
            <a:r>
              <a:rPr lang="ja-JP" altLang="en-US" sz="1200" dirty="0"/>
              <a:t>分布マップ</a:t>
            </a:r>
            <a:endParaRPr kumimoji="1" lang="ja-JP" altLang="en-US" sz="1200" dirty="0"/>
          </a:p>
        </p:txBody>
      </p:sp>
      <p:pic>
        <p:nvPicPr>
          <p:cNvPr id="8" name="図 7">
            <a:extLst>
              <a:ext uri="{FF2B5EF4-FFF2-40B4-BE49-F238E27FC236}">
                <a16:creationId xmlns:a16="http://schemas.microsoft.com/office/drawing/2014/main" id="{715E83FA-9219-A342-9F71-06D4AF54A5B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8048" y="3542387"/>
            <a:ext cx="4123952" cy="2727966"/>
          </a:xfrm>
          <a:prstGeom prst="rect">
            <a:avLst/>
          </a:prstGeom>
        </p:spPr>
      </p:pic>
      <p:sp>
        <p:nvSpPr>
          <p:cNvPr id="9" name="テキスト ボックス 8">
            <a:extLst>
              <a:ext uri="{FF2B5EF4-FFF2-40B4-BE49-F238E27FC236}">
                <a16:creationId xmlns:a16="http://schemas.microsoft.com/office/drawing/2014/main" id="{036FC94C-7F3F-A64C-B19C-DB04B3A20D69}"/>
              </a:ext>
            </a:extLst>
          </p:cNvPr>
          <p:cNvSpPr txBox="1"/>
          <p:nvPr/>
        </p:nvSpPr>
        <p:spPr>
          <a:xfrm>
            <a:off x="1802138" y="6270353"/>
            <a:ext cx="1274708" cy="276999"/>
          </a:xfrm>
          <a:prstGeom prst="rect">
            <a:avLst/>
          </a:prstGeom>
          <a:noFill/>
        </p:spPr>
        <p:txBody>
          <a:bodyPr wrap="none" rtlCol="0">
            <a:spAutoFit/>
          </a:bodyPr>
          <a:lstStyle/>
          <a:p>
            <a:r>
              <a:rPr lang="ja-JP" altLang="en-US" sz="1200"/>
              <a:t>透過光強度</a:t>
            </a:r>
            <a:r>
              <a:rPr lang="ja-JP" altLang="en-US" sz="1200" dirty="0"/>
              <a:t>マップ</a:t>
            </a:r>
            <a:endParaRPr kumimoji="1" lang="ja-JP" altLang="en-US" sz="1200" dirty="0"/>
          </a:p>
        </p:txBody>
      </p:sp>
      <p:sp>
        <p:nvSpPr>
          <p:cNvPr id="10" name="テキスト ボックス 9">
            <a:extLst>
              <a:ext uri="{FF2B5EF4-FFF2-40B4-BE49-F238E27FC236}">
                <a16:creationId xmlns:a16="http://schemas.microsoft.com/office/drawing/2014/main" id="{DB4BFCCF-00C6-7A4C-8C16-FC9702D6B0E2}"/>
              </a:ext>
            </a:extLst>
          </p:cNvPr>
          <p:cNvSpPr txBox="1"/>
          <p:nvPr/>
        </p:nvSpPr>
        <p:spPr>
          <a:xfrm>
            <a:off x="448048" y="2619057"/>
            <a:ext cx="3158237" cy="646331"/>
          </a:xfrm>
          <a:prstGeom prst="rect">
            <a:avLst/>
          </a:prstGeom>
          <a:noFill/>
        </p:spPr>
        <p:txBody>
          <a:bodyPr wrap="none" rtlCol="0">
            <a:spAutoFit/>
          </a:bodyPr>
          <a:lstStyle/>
          <a:p>
            <a:r>
              <a:rPr kumimoji="1" lang="en-US" altLang="ja-JP" dirty="0"/>
              <a:t>CT</a:t>
            </a:r>
            <a:r>
              <a:rPr kumimoji="1" lang="ja-JP" altLang="en-US" dirty="0"/>
              <a:t>用に測定したデータセットの内</a:t>
            </a:r>
            <a:endParaRPr kumimoji="1" lang="en-US" altLang="ja-JP" dirty="0"/>
          </a:p>
          <a:p>
            <a:r>
              <a:rPr kumimoji="1" lang="en-US" altLang="ja-JP" dirty="0"/>
              <a:t>0</a:t>
            </a:r>
            <a:r>
              <a:rPr kumimoji="1" lang="ja-JP" altLang="en-US" dirty="0"/>
              <a:t>度のデータセットの解析結果</a:t>
            </a:r>
          </a:p>
        </p:txBody>
      </p:sp>
      <p:sp>
        <p:nvSpPr>
          <p:cNvPr id="11" name="正方形/長方形 10">
            <a:extLst>
              <a:ext uri="{FF2B5EF4-FFF2-40B4-BE49-F238E27FC236}">
                <a16:creationId xmlns:a16="http://schemas.microsoft.com/office/drawing/2014/main" id="{A567B4E2-5740-0147-BBC0-6A5567CEA8B8}"/>
              </a:ext>
            </a:extLst>
          </p:cNvPr>
          <p:cNvSpPr/>
          <p:nvPr/>
        </p:nvSpPr>
        <p:spPr>
          <a:xfrm>
            <a:off x="267788" y="879251"/>
            <a:ext cx="8608423" cy="1477328"/>
          </a:xfrm>
          <a:prstGeom prst="rect">
            <a:avLst/>
          </a:prstGeom>
        </p:spPr>
        <p:txBody>
          <a:bodyPr wrap="square">
            <a:spAutoFit/>
          </a:bodyPr>
          <a:lstStyle/>
          <a:p>
            <a:r>
              <a:rPr lang="ja-JP" altLang="en-US" kern="100" dirty="0">
                <a:latin typeface="Times New Roman" panose="02020603050405020304" pitchFamily="18" charset="0"/>
                <a:ea typeface="ＭＳ 明朝" panose="02020609040205080304" pitchFamily="49" charset="-128"/>
                <a:cs typeface="Times New Roman" panose="02020603050405020304" pitchFamily="18" charset="0"/>
              </a:rPr>
              <a:t>・</a:t>
            </a:r>
            <a:r>
              <a:rPr lang="ja-JP" altLang="ja-JP" kern="100" dirty="0">
                <a:latin typeface="Times New Roman" panose="02020603050405020304" pitchFamily="18" charset="0"/>
                <a:ea typeface="ＭＳ 明朝" panose="02020609040205080304" pitchFamily="49" charset="-128"/>
                <a:cs typeface="Times New Roman" panose="02020603050405020304" pitchFamily="18" charset="0"/>
              </a:rPr>
              <a:t>中心のエネルギー</a:t>
            </a:r>
            <a:r>
              <a:rPr lang="ja-JP" altLang="en-US" kern="100" dirty="0">
                <a:latin typeface="Times New Roman" panose="02020603050405020304" pitchFamily="18" charset="0"/>
                <a:ea typeface="ＭＳ 明朝" panose="02020609040205080304" pitchFamily="49" charset="-128"/>
                <a:cs typeface="Times New Roman" panose="02020603050405020304" pitchFamily="18" charset="0"/>
              </a:rPr>
              <a:t>を</a:t>
            </a:r>
            <a:endParaRPr lang="en-US" altLang="ja-JP" kern="100" dirty="0">
              <a:latin typeface="Times New Roman" panose="02020603050405020304" pitchFamily="18" charset="0"/>
              <a:ea typeface="ＭＳ 明朝" panose="02020609040205080304" pitchFamily="49" charset="-128"/>
              <a:cs typeface="Times New Roman" panose="02020603050405020304" pitchFamily="18" charset="0"/>
            </a:endParaRPr>
          </a:p>
          <a:p>
            <a:r>
              <a:rPr lang="ja-JP" altLang="en-US" kern="100" dirty="0">
                <a:latin typeface="Times New Roman" panose="02020603050405020304" pitchFamily="18" charset="0"/>
                <a:ea typeface="ＭＳ 明朝" panose="02020609040205080304" pitchFamily="49" charset="-128"/>
                <a:cs typeface="Times New Roman" panose="02020603050405020304" pitchFamily="18" charset="0"/>
              </a:rPr>
              <a:t>　　</a:t>
            </a:r>
            <a:r>
              <a:rPr lang="en-US" altLang="ja-JP" kern="100" dirty="0">
                <a:ea typeface="Times New Roman" panose="02020603050405020304" pitchFamily="18" charset="0"/>
              </a:rPr>
              <a:t>8960, 8980, 8990, 9000, 9010, 9020, 9030, 9040, 9060, 9080, 9100, 9120 eV </a:t>
            </a:r>
            <a:r>
              <a:rPr lang="ja-JP" altLang="en-US" kern="100" dirty="0">
                <a:ea typeface="Times New Roman" panose="02020603050405020304" pitchFamily="18" charset="0"/>
              </a:rPr>
              <a:t>   </a:t>
            </a:r>
            <a:endParaRPr lang="en-US" altLang="ja-JP" kern="100" dirty="0">
              <a:ea typeface="Times New Roman" panose="02020603050405020304" pitchFamily="18" charset="0"/>
            </a:endParaRPr>
          </a:p>
          <a:p>
            <a:r>
              <a:rPr lang="ja-JP" altLang="en-US" kern="100" dirty="0">
                <a:ea typeface="Times New Roman" panose="02020603050405020304" pitchFamily="18" charset="0"/>
              </a:rPr>
              <a:t>　として、各エネルギーで</a:t>
            </a:r>
            <a:r>
              <a:rPr lang="en-US" altLang="ja-JP" kern="100" dirty="0">
                <a:ea typeface="Times New Roman" panose="02020603050405020304" pitchFamily="18" charset="0"/>
              </a:rPr>
              <a:t> CT </a:t>
            </a:r>
            <a:r>
              <a:rPr lang="ja-JP" altLang="en-US" kern="100" dirty="0">
                <a:ea typeface="Times New Roman" panose="02020603050405020304" pitchFamily="18" charset="0"/>
              </a:rPr>
              <a:t>測定</a:t>
            </a:r>
            <a:endParaRPr lang="en-US" altLang="ja-JP" kern="100" dirty="0">
              <a:ea typeface="Times New Roman" panose="02020603050405020304" pitchFamily="18" charset="0"/>
            </a:endParaRPr>
          </a:p>
          <a:p>
            <a:r>
              <a:rPr lang="ja-JP" altLang="en-US" kern="100" dirty="0">
                <a:ea typeface="Times New Roman" panose="02020603050405020304" pitchFamily="18" charset="0"/>
              </a:rPr>
              <a:t>・</a:t>
            </a:r>
            <a:r>
              <a:rPr lang="en-US" altLang="ja-JP" kern="100" dirty="0">
                <a:ea typeface="Times New Roman" panose="02020603050405020304" pitchFamily="18" charset="0"/>
              </a:rPr>
              <a:t> 180</a:t>
            </a:r>
            <a:r>
              <a:rPr lang="ja-JP" altLang="en-US" kern="100" dirty="0">
                <a:ea typeface="Times New Roman" panose="02020603050405020304" pitchFamily="18" charset="0"/>
              </a:rPr>
              <a:t>度の範囲を</a:t>
            </a:r>
            <a:r>
              <a:rPr lang="en-US" altLang="ja-JP" kern="100" dirty="0">
                <a:ea typeface="Times New Roman" panose="02020603050405020304" pitchFamily="18" charset="0"/>
              </a:rPr>
              <a:t> 0.15</a:t>
            </a:r>
            <a:r>
              <a:rPr lang="ja-JP" altLang="en-US" kern="100" dirty="0">
                <a:ea typeface="Times New Roman" panose="02020603050405020304" pitchFamily="18" charset="0"/>
              </a:rPr>
              <a:t>度で刻み</a:t>
            </a:r>
            <a:r>
              <a:rPr lang="en-US" altLang="ja-JP" kern="100" dirty="0">
                <a:ea typeface="Times New Roman" panose="02020603050405020304" pitchFamily="18" charset="0"/>
              </a:rPr>
              <a:t> 1200</a:t>
            </a:r>
            <a:r>
              <a:rPr lang="ja-JP" altLang="en-US" kern="100" dirty="0">
                <a:ea typeface="Times New Roman" panose="02020603050405020304" pitchFamily="18" charset="0"/>
              </a:rPr>
              <a:t>枚撮影</a:t>
            </a:r>
            <a:r>
              <a:rPr lang="en-US" altLang="ja-JP" kern="100" dirty="0">
                <a:ea typeface="Times New Roman" panose="02020603050405020304" pitchFamily="18" charset="0"/>
              </a:rPr>
              <a:t>(</a:t>
            </a:r>
            <a:r>
              <a:rPr lang="ja-JP" altLang="en-US" kern="100" dirty="0">
                <a:ea typeface="Times New Roman" panose="02020603050405020304" pitchFamily="18" charset="0"/>
              </a:rPr>
              <a:t>各</a:t>
            </a:r>
            <a:r>
              <a:rPr lang="en-US" altLang="ja-JP" kern="100" dirty="0">
                <a:ea typeface="Times New Roman" panose="02020603050405020304" pitchFamily="18" charset="0"/>
              </a:rPr>
              <a:t>25msec) </a:t>
            </a:r>
          </a:p>
          <a:p>
            <a:r>
              <a:rPr lang="ja-JP" altLang="en-US" kern="100" dirty="0">
                <a:ea typeface="Times New Roman" panose="02020603050405020304" pitchFamily="18" charset="0"/>
              </a:rPr>
              <a:t>・</a:t>
            </a:r>
            <a:r>
              <a:rPr lang="en-US" altLang="ja-JP" kern="100" dirty="0">
                <a:ea typeface="Times New Roman" panose="02020603050405020304" pitchFamily="18" charset="0"/>
              </a:rPr>
              <a:t> 1</a:t>
            </a:r>
            <a:r>
              <a:rPr lang="ja-JP" altLang="en-US" kern="100" dirty="0">
                <a:ea typeface="Times New Roman" panose="02020603050405020304" pitchFamily="18" charset="0"/>
              </a:rPr>
              <a:t>エネルギー点の</a:t>
            </a:r>
            <a:r>
              <a:rPr lang="en-US" altLang="ja-JP" kern="100" dirty="0">
                <a:ea typeface="Times New Roman" panose="02020603050405020304" pitchFamily="18" charset="0"/>
              </a:rPr>
              <a:t> CT </a:t>
            </a:r>
            <a:r>
              <a:rPr lang="ja-JP" altLang="en-US" kern="100" dirty="0">
                <a:ea typeface="Times New Roman" panose="02020603050405020304" pitchFamily="18" charset="0"/>
              </a:rPr>
              <a:t>測定は</a:t>
            </a:r>
            <a:r>
              <a:rPr lang="en-US" altLang="ja-JP" kern="100" dirty="0">
                <a:ea typeface="Times New Roman" panose="02020603050405020304" pitchFamily="18" charset="0"/>
              </a:rPr>
              <a:t> 5</a:t>
            </a:r>
            <a:r>
              <a:rPr lang="ja-JP" altLang="en-US" kern="100" dirty="0">
                <a:ea typeface="Times New Roman" panose="02020603050405020304" pitchFamily="18" charset="0"/>
              </a:rPr>
              <a:t>分程度。合計で</a:t>
            </a:r>
            <a:r>
              <a:rPr lang="en-US" altLang="ja-JP" kern="100" dirty="0">
                <a:ea typeface="Times New Roman" panose="02020603050405020304" pitchFamily="18" charset="0"/>
              </a:rPr>
              <a:t> 5 x 12 = 60</a:t>
            </a:r>
            <a:r>
              <a:rPr lang="ja-JP" altLang="en-US" kern="100" dirty="0">
                <a:ea typeface="Times New Roman" panose="02020603050405020304" pitchFamily="18" charset="0"/>
              </a:rPr>
              <a:t>分程の測定</a:t>
            </a:r>
            <a:endParaRPr lang="en-US" altLang="ja-JP" kern="100" dirty="0">
              <a:ea typeface="Times New Roman" panose="02020603050405020304" pitchFamily="18" charset="0"/>
            </a:endParaRPr>
          </a:p>
        </p:txBody>
      </p:sp>
      <p:sp>
        <p:nvSpPr>
          <p:cNvPr id="12" name="正方形/長方形 11"/>
          <p:cNvSpPr/>
          <p:nvPr/>
        </p:nvSpPr>
        <p:spPr>
          <a:xfrm>
            <a:off x="0" y="-3377"/>
            <a:ext cx="9144001" cy="681571"/>
          </a:xfrm>
          <a:prstGeom prst="rect">
            <a:avLst/>
          </a:prstGeom>
          <a:solidFill>
            <a:schemeClr val="accent4">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en-US" altLang="ja-JP" sz="2400" dirty="0">
                <a:solidFill>
                  <a:schemeClr val="bg1"/>
                </a:solidFill>
                <a:latin typeface="ＭＳ 明朝" panose="02020609040205080304" pitchFamily="17" charset="-128"/>
                <a:ea typeface="ＭＳ 明朝" panose="02020609040205080304" pitchFamily="17" charset="-128"/>
              </a:rPr>
              <a:t>BL8S2</a:t>
            </a:r>
            <a:r>
              <a:rPr lang="ja-JP" altLang="en-US" sz="2400" dirty="0" err="1">
                <a:solidFill>
                  <a:schemeClr val="bg1"/>
                </a:solidFill>
                <a:latin typeface="ＭＳ 明朝" panose="02020609040205080304" pitchFamily="17" charset="-128"/>
                <a:ea typeface="ＭＳ 明朝" panose="02020609040205080304" pitchFamily="17" charset="-128"/>
              </a:rPr>
              <a:t>での</a:t>
            </a:r>
            <a:r>
              <a:rPr lang="en-US" altLang="ja-JP" sz="2400" dirty="0">
                <a:solidFill>
                  <a:schemeClr val="bg1"/>
                </a:solidFill>
                <a:latin typeface="ＭＳ 明朝" panose="02020609040205080304" pitchFamily="17" charset="-128"/>
                <a:ea typeface="ＭＳ 明朝" panose="02020609040205080304" pitchFamily="17" charset="-128"/>
              </a:rPr>
              <a:t>3</a:t>
            </a:r>
            <a:r>
              <a:rPr lang="ja-JP" altLang="en-US" sz="2400" dirty="0">
                <a:solidFill>
                  <a:schemeClr val="bg1"/>
                </a:solidFill>
                <a:latin typeface="ＭＳ 明朝" panose="02020609040205080304" pitchFamily="17" charset="-128"/>
                <a:ea typeface="ＭＳ 明朝" panose="02020609040205080304" pitchFamily="17" charset="-128"/>
              </a:rPr>
              <a:t>次元</a:t>
            </a:r>
            <a:r>
              <a:rPr lang="en-US" altLang="ja-JP" sz="2400" dirty="0">
                <a:solidFill>
                  <a:schemeClr val="bg1"/>
                </a:solidFill>
                <a:latin typeface="ＭＳ 明朝" panose="02020609040205080304" pitchFamily="17" charset="-128"/>
                <a:ea typeface="ＭＳ 明朝" panose="02020609040205080304" pitchFamily="17" charset="-128"/>
              </a:rPr>
              <a:t>XAFS</a:t>
            </a:r>
            <a:r>
              <a:rPr lang="ja-JP" altLang="en-US" sz="2400" dirty="0">
                <a:solidFill>
                  <a:schemeClr val="bg1"/>
                </a:solidFill>
                <a:latin typeface="ＭＳ 明朝" panose="02020609040205080304" pitchFamily="17" charset="-128"/>
                <a:ea typeface="ＭＳ 明朝" panose="02020609040205080304" pitchFamily="17" charset="-128"/>
              </a:rPr>
              <a:t>測定</a:t>
            </a:r>
            <a:r>
              <a:rPr lang="en-US" altLang="ja-JP" sz="2400" dirty="0">
                <a:solidFill>
                  <a:schemeClr val="bg1"/>
                </a:solidFill>
                <a:latin typeface="ＭＳ 明朝" panose="02020609040205080304" pitchFamily="17" charset="-128"/>
                <a:ea typeface="ＭＳ 明朝" panose="02020609040205080304" pitchFamily="17" charset="-128"/>
              </a:rPr>
              <a:t>(CT-XAFS)</a:t>
            </a:r>
            <a:r>
              <a:rPr lang="ja-JP" altLang="en-US" sz="2400" dirty="0">
                <a:solidFill>
                  <a:schemeClr val="bg1"/>
                </a:solidFill>
                <a:latin typeface="ＭＳ 明朝" panose="02020609040205080304" pitchFamily="17" charset="-128"/>
                <a:ea typeface="ＭＳ 明朝" panose="02020609040205080304" pitchFamily="17" charset="-128"/>
              </a:rPr>
              <a:t>の試み</a:t>
            </a:r>
            <a:endParaRPr lang="en-US" altLang="ja-JP" sz="2400" dirty="0">
              <a:solidFill>
                <a:schemeClr val="bg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501113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lum bright="40000" contrast="40000"/>
          </a:blip>
          <a:srcRect l="2340" t="29842" r="2340" b="27069"/>
          <a:stretch/>
        </p:blipFill>
        <p:spPr>
          <a:xfrm>
            <a:off x="4720064" y="1594757"/>
            <a:ext cx="4117848" cy="1861458"/>
          </a:xfrm>
          <a:prstGeom prst="rect">
            <a:avLst/>
          </a:prstGeom>
        </p:spPr>
      </p:pic>
      <p:pic>
        <p:nvPicPr>
          <p:cNvPr id="4" name="MovieX">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lum bright="40000" contrast="40000"/>
          </a:blip>
          <a:srcRect l="2340" t="29842" r="2340" b="27069"/>
          <a:stretch/>
        </p:blipFill>
        <p:spPr>
          <a:xfrm>
            <a:off x="4720064" y="3973285"/>
            <a:ext cx="4117848" cy="1861459"/>
          </a:xfrm>
          <a:prstGeom prst="rect">
            <a:avLst/>
          </a:prstGeom>
        </p:spPr>
      </p:pic>
      <p:pic>
        <p:nvPicPr>
          <p:cNvPr id="5" name="図 4">
            <a:extLst>
              <a:ext uri="{FF2B5EF4-FFF2-40B4-BE49-F238E27FC236}">
                <a16:creationId xmlns:a16="http://schemas.microsoft.com/office/drawing/2014/main" id="{BADA5493-2F4B-4934-B927-9E049D97FCE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6088" y="1584956"/>
            <a:ext cx="3816104" cy="1844044"/>
          </a:xfrm>
          <a:prstGeom prst="rect">
            <a:avLst/>
          </a:prstGeom>
        </p:spPr>
      </p:pic>
      <p:pic>
        <p:nvPicPr>
          <p:cNvPr id="6" name="図 5">
            <a:extLst>
              <a:ext uri="{FF2B5EF4-FFF2-40B4-BE49-F238E27FC236}">
                <a16:creationId xmlns:a16="http://schemas.microsoft.com/office/drawing/2014/main" id="{6922CE7D-212F-4583-A593-73082903D12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06088" y="3919783"/>
            <a:ext cx="3816104" cy="1844044"/>
          </a:xfrm>
          <a:prstGeom prst="rect">
            <a:avLst/>
          </a:prstGeom>
        </p:spPr>
      </p:pic>
      <p:sp>
        <p:nvSpPr>
          <p:cNvPr id="7" name="テキスト ボックス 6">
            <a:extLst>
              <a:ext uri="{FF2B5EF4-FFF2-40B4-BE49-F238E27FC236}">
                <a16:creationId xmlns:a16="http://schemas.microsoft.com/office/drawing/2014/main" id="{4A31CA79-8BDB-40F4-A952-604AA0221FC8}"/>
              </a:ext>
            </a:extLst>
          </p:cNvPr>
          <p:cNvSpPr txBox="1"/>
          <p:nvPr/>
        </p:nvSpPr>
        <p:spPr>
          <a:xfrm>
            <a:off x="2557328" y="3429000"/>
            <a:ext cx="1386918" cy="276999"/>
          </a:xfrm>
          <a:prstGeom prst="rect">
            <a:avLst/>
          </a:prstGeom>
          <a:noFill/>
        </p:spPr>
        <p:txBody>
          <a:bodyPr wrap="none" rtlCol="0">
            <a:spAutoFit/>
          </a:bodyPr>
          <a:lstStyle/>
          <a:p>
            <a:r>
              <a:rPr lang="en-US" altLang="ja-JP" sz="1200" dirty="0"/>
              <a:t>1</a:t>
            </a:r>
            <a:r>
              <a:rPr lang="ja-JP" altLang="en-US" sz="1200" dirty="0"/>
              <a:t>価</a:t>
            </a:r>
            <a:r>
              <a:rPr lang="en-US" altLang="ja-JP" sz="1200" dirty="0"/>
              <a:t>Cu</a:t>
            </a:r>
            <a:r>
              <a:rPr lang="ja-JP" altLang="en-US" sz="1200" dirty="0"/>
              <a:t>分布マップ</a:t>
            </a:r>
            <a:endParaRPr kumimoji="1" lang="ja-JP" altLang="en-US" sz="1200" dirty="0"/>
          </a:p>
        </p:txBody>
      </p:sp>
      <p:sp>
        <p:nvSpPr>
          <p:cNvPr id="8" name="テキスト ボックス 7">
            <a:extLst>
              <a:ext uri="{FF2B5EF4-FFF2-40B4-BE49-F238E27FC236}">
                <a16:creationId xmlns:a16="http://schemas.microsoft.com/office/drawing/2014/main" id="{829E27E4-5194-4E63-9A83-2E10F35302FB}"/>
              </a:ext>
            </a:extLst>
          </p:cNvPr>
          <p:cNvSpPr txBox="1"/>
          <p:nvPr/>
        </p:nvSpPr>
        <p:spPr>
          <a:xfrm>
            <a:off x="2557328" y="5839111"/>
            <a:ext cx="1386918" cy="276999"/>
          </a:xfrm>
          <a:prstGeom prst="rect">
            <a:avLst/>
          </a:prstGeom>
          <a:noFill/>
        </p:spPr>
        <p:txBody>
          <a:bodyPr wrap="none" rtlCol="0">
            <a:spAutoFit/>
          </a:bodyPr>
          <a:lstStyle/>
          <a:p>
            <a:r>
              <a:rPr lang="en-US" altLang="ja-JP" sz="1200"/>
              <a:t>2</a:t>
            </a:r>
            <a:r>
              <a:rPr lang="ja-JP" altLang="en-US" sz="1200"/>
              <a:t>価</a:t>
            </a:r>
            <a:r>
              <a:rPr lang="en-US" altLang="ja-JP" sz="1200" dirty="0"/>
              <a:t>Cu</a:t>
            </a:r>
            <a:r>
              <a:rPr lang="ja-JP" altLang="en-US" sz="1200" dirty="0"/>
              <a:t>分布マップ</a:t>
            </a:r>
            <a:endParaRPr kumimoji="1" lang="ja-JP" altLang="en-US" sz="1200" dirty="0"/>
          </a:p>
        </p:txBody>
      </p:sp>
      <p:sp>
        <p:nvSpPr>
          <p:cNvPr id="11" name="正方形/長方形 10"/>
          <p:cNvSpPr/>
          <p:nvPr/>
        </p:nvSpPr>
        <p:spPr>
          <a:xfrm>
            <a:off x="0" y="-3377"/>
            <a:ext cx="9144001" cy="681571"/>
          </a:xfrm>
          <a:prstGeom prst="rect">
            <a:avLst/>
          </a:prstGeom>
          <a:solidFill>
            <a:schemeClr val="accent4">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en-US" altLang="ja-JP" sz="2400" dirty="0">
                <a:solidFill>
                  <a:schemeClr val="bg1"/>
                </a:solidFill>
                <a:latin typeface="ＭＳ 明朝" panose="02020609040205080304" pitchFamily="17" charset="-128"/>
                <a:ea typeface="ＭＳ 明朝" panose="02020609040205080304" pitchFamily="17" charset="-128"/>
              </a:rPr>
              <a:t>BL8S2</a:t>
            </a:r>
            <a:r>
              <a:rPr lang="ja-JP" altLang="en-US" sz="2400" dirty="0" err="1">
                <a:solidFill>
                  <a:schemeClr val="bg1"/>
                </a:solidFill>
                <a:latin typeface="ＭＳ 明朝" panose="02020609040205080304" pitchFamily="17" charset="-128"/>
                <a:ea typeface="ＭＳ 明朝" panose="02020609040205080304" pitchFamily="17" charset="-128"/>
              </a:rPr>
              <a:t>での</a:t>
            </a:r>
            <a:r>
              <a:rPr lang="en-US" altLang="ja-JP" sz="2400" dirty="0">
                <a:solidFill>
                  <a:schemeClr val="bg1"/>
                </a:solidFill>
                <a:latin typeface="ＭＳ 明朝" panose="02020609040205080304" pitchFamily="17" charset="-128"/>
                <a:ea typeface="ＭＳ 明朝" panose="02020609040205080304" pitchFamily="17" charset="-128"/>
              </a:rPr>
              <a:t>3</a:t>
            </a:r>
            <a:r>
              <a:rPr lang="ja-JP" altLang="en-US" sz="2400" dirty="0">
                <a:solidFill>
                  <a:schemeClr val="bg1"/>
                </a:solidFill>
                <a:latin typeface="ＭＳ 明朝" panose="02020609040205080304" pitchFamily="17" charset="-128"/>
                <a:ea typeface="ＭＳ 明朝" panose="02020609040205080304" pitchFamily="17" charset="-128"/>
              </a:rPr>
              <a:t>次元</a:t>
            </a:r>
            <a:r>
              <a:rPr lang="en-US" altLang="ja-JP" sz="2400" dirty="0">
                <a:solidFill>
                  <a:schemeClr val="bg1"/>
                </a:solidFill>
                <a:latin typeface="ＭＳ 明朝" panose="02020609040205080304" pitchFamily="17" charset="-128"/>
                <a:ea typeface="ＭＳ 明朝" panose="02020609040205080304" pitchFamily="17" charset="-128"/>
              </a:rPr>
              <a:t>XAFS</a:t>
            </a:r>
            <a:r>
              <a:rPr lang="ja-JP" altLang="en-US" sz="2400" dirty="0">
                <a:solidFill>
                  <a:schemeClr val="bg1"/>
                </a:solidFill>
                <a:latin typeface="ＭＳ 明朝" panose="02020609040205080304" pitchFamily="17" charset="-128"/>
                <a:ea typeface="ＭＳ 明朝" panose="02020609040205080304" pitchFamily="17" charset="-128"/>
              </a:rPr>
              <a:t>測定</a:t>
            </a:r>
            <a:r>
              <a:rPr lang="en-US" altLang="ja-JP" sz="2400" dirty="0">
                <a:solidFill>
                  <a:schemeClr val="bg1"/>
                </a:solidFill>
                <a:latin typeface="ＭＳ 明朝" panose="02020609040205080304" pitchFamily="17" charset="-128"/>
                <a:ea typeface="ＭＳ 明朝" panose="02020609040205080304" pitchFamily="17" charset="-128"/>
              </a:rPr>
              <a:t>(CT-XAFS)</a:t>
            </a:r>
            <a:r>
              <a:rPr lang="ja-JP" altLang="en-US" sz="2400" dirty="0">
                <a:solidFill>
                  <a:schemeClr val="bg1"/>
                </a:solidFill>
                <a:latin typeface="ＭＳ 明朝" panose="02020609040205080304" pitchFamily="17" charset="-128"/>
                <a:ea typeface="ＭＳ 明朝" panose="02020609040205080304" pitchFamily="17" charset="-128"/>
              </a:rPr>
              <a:t>の試み</a:t>
            </a:r>
            <a:endParaRPr lang="en-US" altLang="ja-JP" sz="2400" dirty="0">
              <a:solidFill>
                <a:schemeClr val="bg1"/>
              </a:solidFill>
              <a:latin typeface="ＭＳ 明朝" panose="02020609040205080304" pitchFamily="17" charset="-128"/>
              <a:ea typeface="ＭＳ 明朝" panose="02020609040205080304" pitchFamily="17" charset="-128"/>
            </a:endParaRPr>
          </a:p>
        </p:txBody>
      </p:sp>
      <p:sp>
        <p:nvSpPr>
          <p:cNvPr id="12" name="テキスト ボックス 11"/>
          <p:cNvSpPr txBox="1"/>
          <p:nvPr/>
        </p:nvSpPr>
        <p:spPr>
          <a:xfrm>
            <a:off x="128666" y="725549"/>
            <a:ext cx="6036396" cy="461665"/>
          </a:xfrm>
          <a:prstGeom prst="rect">
            <a:avLst/>
          </a:prstGeom>
          <a:noFill/>
        </p:spPr>
        <p:txBody>
          <a:bodyPr wrap="none" rtlCol="0">
            <a:spAutoFit/>
          </a:bodyPr>
          <a:lstStyle/>
          <a:p>
            <a:r>
              <a:rPr kumimoji="1" lang="en-US" altLang="ja-JP" sz="2400" dirty="0" err="1"/>
              <a:t>CuO</a:t>
            </a:r>
            <a:r>
              <a:rPr kumimoji="1" lang="en-US" altLang="ja-JP" sz="2400" dirty="0"/>
              <a:t>, Cu2O </a:t>
            </a:r>
            <a:r>
              <a:rPr kumimoji="1" lang="ja-JP" altLang="en-US" sz="2400" dirty="0"/>
              <a:t>混合タブレット中の </a:t>
            </a:r>
            <a:r>
              <a:rPr kumimoji="1" lang="en-US" altLang="ja-JP" sz="2400" dirty="0"/>
              <a:t>Cu </a:t>
            </a:r>
            <a:r>
              <a:rPr kumimoji="1" lang="ja-JP" altLang="en-US" sz="2400" dirty="0"/>
              <a:t>の価数分布</a:t>
            </a:r>
          </a:p>
        </p:txBody>
      </p:sp>
      <p:sp>
        <p:nvSpPr>
          <p:cNvPr id="13" name="テキスト ボックス 12"/>
          <p:cNvSpPr txBox="1"/>
          <p:nvPr/>
        </p:nvSpPr>
        <p:spPr>
          <a:xfrm>
            <a:off x="6492398" y="1077687"/>
            <a:ext cx="2345514" cy="461665"/>
          </a:xfrm>
          <a:prstGeom prst="rect">
            <a:avLst/>
          </a:prstGeom>
          <a:noFill/>
        </p:spPr>
        <p:txBody>
          <a:bodyPr wrap="none" rtlCol="0">
            <a:spAutoFit/>
          </a:bodyPr>
          <a:lstStyle/>
          <a:p>
            <a:r>
              <a:rPr kumimoji="1" lang="ja-JP" altLang="en-US" sz="2400" dirty="0">
                <a:solidFill>
                  <a:srgbClr val="00B050"/>
                </a:solidFill>
              </a:rPr>
              <a:t>緑</a:t>
            </a:r>
            <a:r>
              <a:rPr kumimoji="1" lang="ja-JP" altLang="en-US" sz="2400" dirty="0"/>
              <a:t> </a:t>
            </a:r>
            <a:r>
              <a:rPr kumimoji="1" lang="en-US" altLang="ja-JP" sz="2400" dirty="0"/>
              <a:t>: Cu</a:t>
            </a:r>
            <a:r>
              <a:rPr kumimoji="1" lang="en-US" altLang="ja-JP" sz="2400" baseline="30000" dirty="0"/>
              <a:t>2+</a:t>
            </a:r>
            <a:r>
              <a:rPr lang="en-US" altLang="ja-JP" sz="2400" dirty="0"/>
              <a:t>, </a:t>
            </a:r>
            <a:r>
              <a:rPr lang="ja-JP" altLang="en-US" sz="2400" dirty="0">
                <a:solidFill>
                  <a:srgbClr val="FF0000"/>
                </a:solidFill>
              </a:rPr>
              <a:t>赤</a:t>
            </a:r>
            <a:r>
              <a:rPr lang="ja-JP" altLang="en-US" sz="2400" dirty="0"/>
              <a:t> </a:t>
            </a:r>
            <a:r>
              <a:rPr lang="en-US" altLang="ja-JP" sz="2400" dirty="0"/>
              <a:t>: Cu</a:t>
            </a:r>
            <a:r>
              <a:rPr lang="en-US" altLang="ja-JP" sz="2400" baseline="30000" dirty="0"/>
              <a:t>+</a:t>
            </a:r>
            <a:endParaRPr kumimoji="1" lang="ja-JP" altLang="en-US" sz="2400" baseline="30000" dirty="0"/>
          </a:p>
        </p:txBody>
      </p:sp>
    </p:spTree>
    <p:extLst>
      <p:ext uri="{BB962C8B-B14F-4D97-AF65-F5344CB8AC3E}">
        <p14:creationId xmlns:p14="http://schemas.microsoft.com/office/powerpoint/2010/main" val="20643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00" fill="hold"/>
                                        <p:tgtEl>
                                          <p:spTgt spid="3"/>
                                        </p:tgtEl>
                                      </p:cBhvr>
                                    </p:cmd>
                                  </p:childTnLst>
                                </p:cTn>
                              </p:par>
                              <p:par>
                                <p:cTn id="7" presetID="1" presetClass="mediacall" presetSubtype="0" fill="hold" nodeType="withEffect">
                                  <p:stCondLst>
                                    <p:cond delay="0"/>
                                  </p:stCondLst>
                                  <p:childTnLst>
                                    <p:cmd type="call" cmd="playFrom(0.0)">
                                      <p:cBhvr>
                                        <p:cTn id="8"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4497217-1DBE-4A2B-8FAE-94F3556EBA70}"/>
              </a:ext>
            </a:extLst>
          </p:cNvPr>
          <p:cNvSpPr/>
          <p:nvPr/>
        </p:nvSpPr>
        <p:spPr>
          <a:xfrm>
            <a:off x="-2" y="-2698"/>
            <a:ext cx="9144001" cy="681571"/>
          </a:xfrm>
          <a:prstGeom prst="rect">
            <a:avLst/>
          </a:prstGeom>
          <a:solidFill>
            <a:schemeClr val="bg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kumimoji="1" lang="ja-JP" altLang="en-US" sz="2400" dirty="0">
                <a:solidFill>
                  <a:schemeClr val="bg1"/>
                </a:solidFill>
                <a:latin typeface="ＭＳ 明朝" panose="02020609040205080304" pitchFamily="17" charset="-128"/>
                <a:ea typeface="ＭＳ 明朝" panose="02020609040205080304" pitchFamily="17" charset="-128"/>
              </a:rPr>
              <a:t>構成</a:t>
            </a:r>
            <a:endParaRPr kumimoji="1" lang="en-US" altLang="ja-JP" sz="2400" dirty="0">
              <a:solidFill>
                <a:schemeClr val="bg1"/>
              </a:solidFill>
              <a:latin typeface="ＭＳ 明朝" panose="02020609040205080304" pitchFamily="17" charset="-128"/>
              <a:ea typeface="ＭＳ 明朝" panose="02020609040205080304" pitchFamily="17" charset="-128"/>
            </a:endParaRPr>
          </a:p>
        </p:txBody>
      </p:sp>
      <p:sp>
        <p:nvSpPr>
          <p:cNvPr id="5" name="テキスト ボックス 4">
            <a:extLst>
              <a:ext uri="{FF2B5EF4-FFF2-40B4-BE49-F238E27FC236}">
                <a16:creationId xmlns:a16="http://schemas.microsoft.com/office/drawing/2014/main" id="{27DA7EEC-D1D5-4BED-88F1-58F4C88BBB3A}"/>
              </a:ext>
            </a:extLst>
          </p:cNvPr>
          <p:cNvSpPr txBox="1"/>
          <p:nvPr/>
        </p:nvSpPr>
        <p:spPr>
          <a:xfrm>
            <a:off x="1304180" y="2321004"/>
            <a:ext cx="6766468" cy="2708434"/>
          </a:xfrm>
          <a:prstGeom prst="rect">
            <a:avLst/>
          </a:prstGeom>
          <a:noFill/>
        </p:spPr>
        <p:txBody>
          <a:bodyPr wrap="none" rtlCol="0">
            <a:spAutoFit/>
          </a:bodyPr>
          <a:lstStyle/>
          <a:p>
            <a:pPr marL="571500" indent="-571500">
              <a:spcBef>
                <a:spcPts val="1800"/>
              </a:spcBef>
              <a:buFont typeface="Arial" panose="020B0604020202020204" pitchFamily="34" charset="0"/>
              <a:buChar char="•"/>
            </a:pPr>
            <a:r>
              <a:rPr lang="ja-JP" altLang="en-US" sz="3600" dirty="0"/>
              <a:t>プロジェクトの概要</a:t>
            </a:r>
            <a:endParaRPr lang="en-US" altLang="ja-JP" sz="3600" dirty="0"/>
          </a:p>
          <a:p>
            <a:pPr marL="571500" indent="-571500">
              <a:spcBef>
                <a:spcPts val="1800"/>
              </a:spcBef>
              <a:buFont typeface="Arial" panose="020B0604020202020204" pitchFamily="34" charset="0"/>
              <a:buChar char="•"/>
            </a:pPr>
            <a:r>
              <a:rPr kumimoji="1" lang="ja-JP" altLang="en-US" sz="3600" dirty="0"/>
              <a:t>あいち</a:t>
            </a:r>
            <a:r>
              <a:rPr lang="ja-JP" altLang="en-US" sz="3600" dirty="0"/>
              <a:t>ＳＲ</a:t>
            </a:r>
            <a:r>
              <a:rPr kumimoji="1" lang="ja-JP" altLang="en-US" sz="3600" dirty="0"/>
              <a:t>の概要</a:t>
            </a:r>
            <a:endParaRPr kumimoji="1" lang="en-US" altLang="ja-JP" sz="3600" dirty="0"/>
          </a:p>
          <a:p>
            <a:pPr marL="571500" indent="-571500">
              <a:spcBef>
                <a:spcPts val="1800"/>
              </a:spcBef>
              <a:buFont typeface="Arial" panose="020B0604020202020204" pitchFamily="34" charset="0"/>
              <a:buChar char="•"/>
            </a:pPr>
            <a:r>
              <a:rPr lang="ja-JP" altLang="en-US" sz="3600" dirty="0"/>
              <a:t>あいちＳＲでの</a:t>
            </a:r>
            <a:r>
              <a:rPr lang="en-US" altLang="ja-JP" sz="3600" dirty="0"/>
              <a:t>2D/3D XAFS</a:t>
            </a:r>
            <a:r>
              <a:rPr lang="ja-JP" altLang="en-US" sz="3600" dirty="0"/>
              <a:t>測定</a:t>
            </a:r>
            <a:br>
              <a:rPr lang="en-US" altLang="ja-JP" sz="3600" dirty="0"/>
            </a:br>
            <a:r>
              <a:rPr lang="en-US" altLang="ja-JP" sz="3200" dirty="0">
                <a:solidFill>
                  <a:schemeClr val="accent4">
                    <a:lumMod val="75000"/>
                  </a:schemeClr>
                </a:solidFill>
              </a:rPr>
              <a:t>(</a:t>
            </a:r>
            <a:r>
              <a:rPr lang="ja-JP" altLang="en-US" sz="3200" dirty="0">
                <a:solidFill>
                  <a:schemeClr val="accent4">
                    <a:lumMod val="75000"/>
                  </a:schemeClr>
                </a:solidFill>
              </a:rPr>
              <a:t>多数試料、短時間測定</a:t>
            </a:r>
            <a:r>
              <a:rPr lang="en-US" altLang="ja-JP" sz="3200" dirty="0">
                <a:solidFill>
                  <a:schemeClr val="accent4">
                    <a:lumMod val="75000"/>
                  </a:schemeClr>
                </a:solidFill>
              </a:rPr>
              <a:t>)</a:t>
            </a:r>
          </a:p>
        </p:txBody>
      </p:sp>
    </p:spTree>
    <p:extLst>
      <p:ext uri="{BB962C8B-B14F-4D97-AF65-F5344CB8AC3E}">
        <p14:creationId xmlns:p14="http://schemas.microsoft.com/office/powerpoint/2010/main" val="3340948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4497217-1DBE-4A2B-8FAE-94F3556EBA70}"/>
              </a:ext>
            </a:extLst>
          </p:cNvPr>
          <p:cNvSpPr/>
          <p:nvPr/>
        </p:nvSpPr>
        <p:spPr>
          <a:xfrm>
            <a:off x="-2" y="-2698"/>
            <a:ext cx="9144001" cy="681571"/>
          </a:xfrm>
          <a:prstGeom prst="rect">
            <a:avLst/>
          </a:prstGeom>
          <a:solidFill>
            <a:schemeClr val="bg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kumimoji="1" lang="ja-JP" altLang="en-US" sz="2400" dirty="0">
                <a:solidFill>
                  <a:schemeClr val="bg1"/>
                </a:solidFill>
                <a:latin typeface="ＭＳ 明朝" panose="02020609040205080304" pitchFamily="17" charset="-128"/>
                <a:ea typeface="ＭＳ 明朝" panose="02020609040205080304" pitchFamily="17" charset="-128"/>
              </a:rPr>
              <a:t>構成</a:t>
            </a:r>
            <a:endParaRPr kumimoji="1" lang="en-US" altLang="ja-JP" sz="2400" dirty="0">
              <a:solidFill>
                <a:schemeClr val="bg1"/>
              </a:solidFill>
              <a:latin typeface="ＭＳ 明朝" panose="02020609040205080304" pitchFamily="17" charset="-128"/>
              <a:ea typeface="ＭＳ 明朝" panose="02020609040205080304" pitchFamily="17" charset="-128"/>
            </a:endParaRPr>
          </a:p>
        </p:txBody>
      </p:sp>
      <p:sp>
        <p:nvSpPr>
          <p:cNvPr id="5" name="テキスト ボックス 4">
            <a:extLst>
              <a:ext uri="{FF2B5EF4-FFF2-40B4-BE49-F238E27FC236}">
                <a16:creationId xmlns:a16="http://schemas.microsoft.com/office/drawing/2014/main" id="{27DA7EEC-D1D5-4BED-88F1-58F4C88BBB3A}"/>
              </a:ext>
            </a:extLst>
          </p:cNvPr>
          <p:cNvSpPr txBox="1"/>
          <p:nvPr/>
        </p:nvSpPr>
        <p:spPr>
          <a:xfrm>
            <a:off x="1304180" y="2321004"/>
            <a:ext cx="6766468" cy="2708434"/>
          </a:xfrm>
          <a:prstGeom prst="rect">
            <a:avLst/>
          </a:prstGeom>
          <a:noFill/>
        </p:spPr>
        <p:txBody>
          <a:bodyPr wrap="none" rtlCol="0">
            <a:spAutoFit/>
          </a:bodyPr>
          <a:lstStyle/>
          <a:p>
            <a:pPr marL="571500" indent="-571500">
              <a:spcBef>
                <a:spcPts val="1800"/>
              </a:spcBef>
              <a:buFont typeface="Arial" panose="020B0604020202020204" pitchFamily="34" charset="0"/>
              <a:buChar char="•"/>
            </a:pPr>
            <a:r>
              <a:rPr lang="ja-JP" altLang="en-US" sz="3600" dirty="0"/>
              <a:t>プロジェクトの概要</a:t>
            </a:r>
            <a:endParaRPr lang="en-US" altLang="ja-JP" sz="3600" dirty="0"/>
          </a:p>
          <a:p>
            <a:pPr marL="571500" indent="-571500">
              <a:spcBef>
                <a:spcPts val="1800"/>
              </a:spcBef>
              <a:buFont typeface="Arial" panose="020B0604020202020204" pitchFamily="34" charset="0"/>
              <a:buChar char="•"/>
            </a:pPr>
            <a:r>
              <a:rPr kumimoji="1" lang="ja-JP" altLang="en-US" sz="3600" dirty="0"/>
              <a:t>あいち</a:t>
            </a:r>
            <a:r>
              <a:rPr lang="ja-JP" altLang="en-US" sz="3600" dirty="0"/>
              <a:t>ＳＲ</a:t>
            </a:r>
            <a:r>
              <a:rPr kumimoji="1" lang="ja-JP" altLang="en-US" sz="3600" dirty="0"/>
              <a:t>の概要</a:t>
            </a:r>
            <a:endParaRPr kumimoji="1" lang="en-US" altLang="ja-JP" sz="3600" dirty="0"/>
          </a:p>
          <a:p>
            <a:pPr marL="571500" indent="-571500">
              <a:spcBef>
                <a:spcPts val="1800"/>
              </a:spcBef>
              <a:buFont typeface="Arial" panose="020B0604020202020204" pitchFamily="34" charset="0"/>
              <a:buChar char="•"/>
            </a:pPr>
            <a:r>
              <a:rPr lang="ja-JP" altLang="en-US" sz="3600" dirty="0"/>
              <a:t>あいちＳＲでの</a:t>
            </a:r>
            <a:r>
              <a:rPr lang="en-US" altLang="ja-JP" sz="3600" dirty="0"/>
              <a:t>2D/3D XAFS</a:t>
            </a:r>
            <a:r>
              <a:rPr lang="ja-JP" altLang="en-US" sz="3600" dirty="0"/>
              <a:t>測定</a:t>
            </a:r>
            <a:br>
              <a:rPr lang="en-US" altLang="ja-JP" sz="3600" dirty="0"/>
            </a:br>
            <a:r>
              <a:rPr lang="en-US" altLang="ja-JP" sz="3200" dirty="0">
                <a:solidFill>
                  <a:schemeClr val="accent4">
                    <a:lumMod val="75000"/>
                  </a:schemeClr>
                </a:solidFill>
              </a:rPr>
              <a:t>(</a:t>
            </a:r>
            <a:r>
              <a:rPr lang="ja-JP" altLang="en-US" sz="3200" dirty="0">
                <a:solidFill>
                  <a:schemeClr val="accent4">
                    <a:lumMod val="75000"/>
                  </a:schemeClr>
                </a:solidFill>
              </a:rPr>
              <a:t>多数試料、短時間測定</a:t>
            </a:r>
            <a:r>
              <a:rPr lang="en-US" altLang="ja-JP" sz="3200" dirty="0">
                <a:solidFill>
                  <a:schemeClr val="accent4">
                    <a:lumMod val="75000"/>
                  </a:schemeClr>
                </a:solidFill>
              </a:rPr>
              <a:t>)</a:t>
            </a:r>
          </a:p>
        </p:txBody>
      </p:sp>
    </p:spTree>
    <p:extLst>
      <p:ext uri="{BB962C8B-B14F-4D97-AF65-F5344CB8AC3E}">
        <p14:creationId xmlns:p14="http://schemas.microsoft.com/office/powerpoint/2010/main" val="1409251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矢印: 下 8">
            <a:extLst>
              <a:ext uri="{FF2B5EF4-FFF2-40B4-BE49-F238E27FC236}">
                <a16:creationId xmlns:a16="http://schemas.microsoft.com/office/drawing/2014/main" id="{FB4A4E61-2656-49AB-87E7-A5AB0EDA95FD}"/>
              </a:ext>
            </a:extLst>
          </p:cNvPr>
          <p:cNvSpPr/>
          <p:nvPr/>
        </p:nvSpPr>
        <p:spPr>
          <a:xfrm>
            <a:off x="2952770" y="3071572"/>
            <a:ext cx="3227320" cy="2738461"/>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4797442" y="1915971"/>
            <a:ext cx="3953056" cy="1282772"/>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ln w="0"/>
                <a:solidFill>
                  <a:schemeClr val="accent6">
                    <a:lumMod val="75000"/>
                  </a:schemeClr>
                </a:solidFill>
                <a:effectLst>
                  <a:outerShdw blurRad="38100" dist="19050" dir="2700000" algn="tl" rotWithShape="0">
                    <a:schemeClr val="dk1">
                      <a:alpha val="40000"/>
                    </a:schemeClr>
                  </a:outerShdw>
                </a:effectLst>
              </a:rPr>
              <a:t>材料探索の為の材料合成</a:t>
            </a:r>
            <a:endParaRPr lang="en-US" altLang="ja-JP" sz="1400" b="1" dirty="0">
              <a:ln w="0"/>
              <a:solidFill>
                <a:schemeClr val="accent6">
                  <a:lumMod val="75000"/>
                </a:schemeClr>
              </a:solidFill>
              <a:effectLst>
                <a:outerShdw blurRad="38100" dist="19050" dir="2700000" algn="tl" rotWithShape="0">
                  <a:schemeClr val="dk1">
                    <a:alpha val="40000"/>
                  </a:schemeClr>
                </a:outerShdw>
              </a:effectLst>
            </a:endParaRPr>
          </a:p>
          <a:p>
            <a:r>
              <a:rPr lang="ja-JP" altLang="en-US" sz="1400" b="1" dirty="0">
                <a:ln w="0"/>
                <a:solidFill>
                  <a:srgbClr val="0000FF"/>
                </a:solidFill>
                <a:effectLst>
                  <a:outerShdw blurRad="38100" dist="19050" dir="2700000" algn="tl" rotWithShape="0">
                    <a:schemeClr val="dk1">
                      <a:alpha val="40000"/>
                    </a:schemeClr>
                  </a:outerShdw>
                </a:effectLst>
              </a:rPr>
              <a:t>多種合成技術に支えられた材料探索</a:t>
            </a:r>
            <a:endParaRPr lang="en-US" altLang="ja-JP" sz="1400" b="1" dirty="0">
              <a:ln w="0"/>
              <a:solidFill>
                <a:srgbClr val="0000FF"/>
              </a:solidFill>
              <a:effectLst>
                <a:outerShdw blurRad="38100" dist="19050" dir="2700000" algn="tl" rotWithShape="0">
                  <a:schemeClr val="dk1">
                    <a:alpha val="40000"/>
                  </a:schemeClr>
                </a:outerShdw>
              </a:effectLst>
            </a:endParaRPr>
          </a:p>
          <a:p>
            <a:r>
              <a:rPr lang="ja-JP" altLang="en-US" sz="1400" b="1" dirty="0">
                <a:ln w="0"/>
                <a:solidFill>
                  <a:srgbClr val="0000FF"/>
                </a:solidFill>
                <a:effectLst>
                  <a:outerShdw blurRad="38100" dist="19050" dir="2700000" algn="tl" rotWithShape="0">
                    <a:schemeClr val="dk1">
                      <a:alpha val="40000"/>
                    </a:schemeClr>
                  </a:outerShdw>
                </a:effectLst>
              </a:rPr>
              <a:t>　コンビナトリアル</a:t>
            </a:r>
            <a:r>
              <a:rPr lang="en-US" altLang="ja-JP" sz="1400" b="1" dirty="0">
                <a:ln w="0"/>
                <a:solidFill>
                  <a:srgbClr val="0000FF"/>
                </a:solidFill>
                <a:effectLst>
                  <a:outerShdw blurRad="38100" dist="19050" dir="2700000" algn="tl" rotWithShape="0">
                    <a:schemeClr val="dk1">
                      <a:alpha val="40000"/>
                    </a:schemeClr>
                  </a:outerShdw>
                </a:effectLst>
              </a:rPr>
              <a:t>(</a:t>
            </a:r>
            <a:r>
              <a:rPr lang="ja-JP" altLang="en-US" sz="1400" b="1" dirty="0">
                <a:ln w="0"/>
                <a:solidFill>
                  <a:srgbClr val="0000FF"/>
                </a:solidFill>
                <a:effectLst>
                  <a:outerShdw blurRad="38100" dist="19050" dir="2700000" algn="tl" rotWithShape="0">
                    <a:schemeClr val="dk1">
                      <a:alpha val="40000"/>
                    </a:schemeClr>
                  </a:outerShdw>
                </a:effectLst>
              </a:rPr>
              <a:t>同時複数条件</a:t>
            </a:r>
            <a:r>
              <a:rPr lang="en-US" altLang="ja-JP" sz="1400" b="1" dirty="0">
                <a:ln w="0"/>
                <a:solidFill>
                  <a:srgbClr val="0000FF"/>
                </a:solidFill>
                <a:effectLst>
                  <a:outerShdw blurRad="38100" dist="19050" dir="2700000" algn="tl" rotWithShape="0">
                    <a:schemeClr val="dk1">
                      <a:alpha val="40000"/>
                    </a:schemeClr>
                  </a:outerShdw>
                </a:effectLst>
              </a:rPr>
              <a:t>)</a:t>
            </a:r>
            <a:r>
              <a:rPr lang="ja-JP" altLang="en-US" sz="1400" b="1" dirty="0">
                <a:ln w="0"/>
                <a:solidFill>
                  <a:srgbClr val="0000FF"/>
                </a:solidFill>
                <a:effectLst>
                  <a:outerShdw blurRad="38100" dist="19050" dir="2700000" algn="tl" rotWithShape="0">
                    <a:schemeClr val="dk1">
                      <a:alpha val="40000"/>
                    </a:schemeClr>
                  </a:outerShdw>
                </a:effectLst>
              </a:rPr>
              <a:t>合成活用</a:t>
            </a:r>
            <a:endParaRPr lang="en-US" altLang="ja-JP" sz="1400" b="1" dirty="0">
              <a:ln w="0"/>
              <a:solidFill>
                <a:srgbClr val="0000FF"/>
              </a:solidFill>
              <a:effectLst>
                <a:outerShdw blurRad="38100" dist="19050" dir="2700000" algn="tl" rotWithShape="0">
                  <a:schemeClr val="dk1">
                    <a:alpha val="40000"/>
                  </a:schemeClr>
                </a:outerShdw>
              </a:effectLst>
            </a:endParaRPr>
          </a:p>
          <a:p>
            <a:r>
              <a:rPr lang="ja-JP" altLang="en-US" sz="1400" b="1" dirty="0">
                <a:ln w="0"/>
                <a:solidFill>
                  <a:srgbClr val="0000FF"/>
                </a:solidFill>
                <a:effectLst>
                  <a:outerShdw blurRad="38100" dist="19050" dir="2700000" algn="tl" rotWithShape="0">
                    <a:schemeClr val="dk1">
                      <a:alpha val="40000"/>
                    </a:schemeClr>
                  </a:outerShdw>
                </a:effectLst>
              </a:rPr>
              <a:t>・機能性酸化物、軽量断熱材、軽量合金、</a:t>
            </a:r>
            <a:endParaRPr lang="en-US" altLang="ja-JP" sz="1400" b="1" dirty="0">
              <a:ln w="0"/>
              <a:solidFill>
                <a:srgbClr val="0000FF"/>
              </a:solidFill>
              <a:effectLst>
                <a:outerShdw blurRad="38100" dist="19050" dir="2700000" algn="tl" rotWithShape="0">
                  <a:schemeClr val="dk1">
                    <a:alpha val="40000"/>
                  </a:schemeClr>
                </a:outerShdw>
              </a:effectLst>
            </a:endParaRPr>
          </a:p>
          <a:p>
            <a:r>
              <a:rPr lang="ja-JP" altLang="en-US" sz="1400" b="1" dirty="0">
                <a:ln w="0"/>
                <a:solidFill>
                  <a:srgbClr val="0000FF"/>
                </a:solidFill>
                <a:effectLst>
                  <a:outerShdw blurRad="38100" dist="19050" dir="2700000" algn="tl" rotWithShape="0">
                    <a:schemeClr val="dk1">
                      <a:alpha val="40000"/>
                    </a:schemeClr>
                  </a:outerShdw>
                </a:effectLst>
              </a:rPr>
              <a:t>　低溶出コンクリート</a:t>
            </a:r>
            <a:endParaRPr lang="en-US" altLang="ja-JP" sz="1400" b="1" dirty="0">
              <a:ln w="0"/>
              <a:solidFill>
                <a:srgbClr val="0000FF"/>
              </a:solidFill>
              <a:effectLst>
                <a:outerShdw blurRad="38100" dist="19050" dir="2700000" algn="tl" rotWithShape="0">
                  <a:schemeClr val="dk1">
                    <a:alpha val="40000"/>
                  </a:schemeClr>
                </a:outerShdw>
              </a:effectLst>
            </a:endParaRPr>
          </a:p>
          <a:p>
            <a:r>
              <a:rPr lang="ja-JP" altLang="en-US" sz="1400" b="1" dirty="0">
                <a:ln w="0"/>
                <a:solidFill>
                  <a:srgbClr val="0000FF"/>
                </a:solidFill>
                <a:effectLst>
                  <a:outerShdw blurRad="38100" dist="19050" dir="2700000" algn="tl" rotWithShape="0">
                    <a:schemeClr val="dk1">
                      <a:alpha val="40000"/>
                    </a:schemeClr>
                  </a:outerShdw>
                </a:effectLst>
              </a:rPr>
              <a:t>・大量合成システムの開発</a:t>
            </a:r>
            <a:endParaRPr lang="en-US" altLang="ja-JP" sz="1400" b="1" dirty="0">
              <a:solidFill>
                <a:srgbClr val="FF0000"/>
              </a:solidFill>
            </a:endParaRPr>
          </a:p>
        </p:txBody>
      </p:sp>
      <p:sp>
        <p:nvSpPr>
          <p:cNvPr id="5" name="角丸四角形 4"/>
          <p:cNvSpPr/>
          <p:nvPr/>
        </p:nvSpPr>
        <p:spPr>
          <a:xfrm>
            <a:off x="2049998" y="745782"/>
            <a:ext cx="5032862" cy="1116532"/>
          </a:xfrm>
          <a:prstGeom prst="roundRect">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ln w="0"/>
                <a:solidFill>
                  <a:schemeClr val="accent2">
                    <a:lumMod val="75000"/>
                  </a:schemeClr>
                </a:solidFill>
                <a:effectLst>
                  <a:outerShdw blurRad="38100" dist="19050" dir="2700000" algn="tl" rotWithShape="0">
                    <a:schemeClr val="dk1">
                      <a:alpha val="40000"/>
                    </a:schemeClr>
                  </a:outerShdw>
                </a:effectLst>
              </a:rPr>
              <a:t>高速材料評価・計測　</a:t>
            </a:r>
            <a:r>
              <a:rPr lang="en-US" altLang="ja-JP" sz="1400" b="1" dirty="0">
                <a:ln w="0"/>
                <a:solidFill>
                  <a:schemeClr val="accent2">
                    <a:lumMod val="75000"/>
                  </a:schemeClr>
                </a:solidFill>
                <a:effectLst>
                  <a:outerShdw blurRad="38100" dist="19050" dir="2700000" algn="tl" rotWithShape="0">
                    <a:schemeClr val="dk1">
                      <a:alpha val="40000"/>
                    </a:schemeClr>
                  </a:outerShdw>
                </a:effectLst>
              </a:rPr>
              <a:t>SR/TEM</a:t>
            </a:r>
          </a:p>
          <a:p>
            <a:r>
              <a:rPr lang="ja-JP" altLang="en-US" sz="1400" b="1" dirty="0">
                <a:ln w="0"/>
                <a:solidFill>
                  <a:srgbClr val="0000FF"/>
                </a:solidFill>
                <a:effectLst>
                  <a:outerShdw blurRad="38100" dist="19050" dir="2700000" algn="tl" rotWithShape="0">
                    <a:schemeClr val="dk1">
                      <a:alpha val="40000"/>
                    </a:schemeClr>
                  </a:outerShdw>
                </a:effectLst>
              </a:rPr>
              <a:t>マルチプローブ</a:t>
            </a:r>
            <a:r>
              <a:rPr lang="en-US" altLang="ja-JP" sz="1400" b="1" dirty="0">
                <a:ln w="0"/>
                <a:solidFill>
                  <a:srgbClr val="0000FF"/>
                </a:solidFill>
                <a:effectLst>
                  <a:outerShdw blurRad="38100" dist="19050" dir="2700000" algn="tl" rotWithShape="0">
                    <a:schemeClr val="dk1">
                      <a:alpha val="40000"/>
                    </a:schemeClr>
                  </a:outerShdw>
                </a:effectLst>
              </a:rPr>
              <a:t>(</a:t>
            </a:r>
            <a:r>
              <a:rPr lang="ja-JP" altLang="en-US" sz="1400" b="1" dirty="0">
                <a:ln w="0"/>
                <a:solidFill>
                  <a:srgbClr val="0000FF"/>
                </a:solidFill>
                <a:effectLst>
                  <a:outerShdw blurRad="38100" dist="19050" dir="2700000" algn="tl" rotWithShape="0">
                    <a:schemeClr val="dk1">
                      <a:alpha val="40000"/>
                    </a:schemeClr>
                  </a:outerShdw>
                </a:effectLst>
              </a:rPr>
              <a:t>多角的</a:t>
            </a:r>
            <a:r>
              <a:rPr lang="en-US" altLang="ja-JP" sz="1400" b="1" dirty="0">
                <a:ln w="0"/>
                <a:solidFill>
                  <a:srgbClr val="0000FF"/>
                </a:solidFill>
                <a:effectLst>
                  <a:outerShdw blurRad="38100" dist="19050" dir="2700000" algn="tl" rotWithShape="0">
                    <a:schemeClr val="dk1">
                      <a:alpha val="40000"/>
                    </a:schemeClr>
                  </a:outerShdw>
                </a:effectLst>
              </a:rPr>
              <a:t>)</a:t>
            </a:r>
            <a:r>
              <a:rPr lang="ja-JP" altLang="en-US" sz="1400" b="1" dirty="0" err="1">
                <a:ln w="0"/>
                <a:solidFill>
                  <a:srgbClr val="0000FF"/>
                </a:solidFill>
                <a:effectLst>
                  <a:outerShdw blurRad="38100" dist="19050" dir="2700000" algn="tl" rotWithShape="0">
                    <a:schemeClr val="dk1">
                      <a:alpha val="40000"/>
                    </a:schemeClr>
                  </a:outerShdw>
                </a:effectLst>
              </a:rPr>
              <a:t>、</a:t>
            </a:r>
            <a:r>
              <a:rPr lang="ja-JP" altLang="en-US" sz="1400" b="1" dirty="0">
                <a:ln w="0"/>
                <a:solidFill>
                  <a:srgbClr val="0000FF"/>
                </a:solidFill>
                <a:effectLst>
                  <a:outerShdw blurRad="38100" dist="19050" dir="2700000" algn="tl" rotWithShape="0">
                    <a:schemeClr val="dk1">
                      <a:alpha val="40000"/>
                    </a:schemeClr>
                  </a:outerShdw>
                </a:effectLst>
              </a:rPr>
              <a:t>マルチスケール</a:t>
            </a:r>
            <a:r>
              <a:rPr lang="en-US" altLang="ja-JP" sz="1400" b="1" dirty="0">
                <a:ln w="0"/>
                <a:solidFill>
                  <a:srgbClr val="0000FF"/>
                </a:solidFill>
                <a:effectLst>
                  <a:outerShdw blurRad="38100" dist="19050" dir="2700000" algn="tl" rotWithShape="0">
                    <a:schemeClr val="dk1">
                      <a:alpha val="40000"/>
                    </a:schemeClr>
                  </a:outerShdw>
                </a:effectLst>
              </a:rPr>
              <a:t>(</a:t>
            </a:r>
            <a:r>
              <a:rPr lang="ja-JP" altLang="en-US" sz="1400" b="1" dirty="0">
                <a:ln w="0"/>
                <a:solidFill>
                  <a:srgbClr val="0000FF"/>
                </a:solidFill>
                <a:effectLst>
                  <a:outerShdw blurRad="38100" dist="19050" dir="2700000" algn="tl" rotWithShape="0">
                    <a:schemeClr val="dk1">
                      <a:alpha val="40000"/>
                    </a:schemeClr>
                  </a:outerShdw>
                </a:effectLst>
              </a:rPr>
              <a:t>最適視野</a:t>
            </a:r>
            <a:r>
              <a:rPr lang="en-US" altLang="ja-JP" sz="1400" b="1" dirty="0">
                <a:ln w="0"/>
                <a:solidFill>
                  <a:srgbClr val="0000FF"/>
                </a:solidFill>
                <a:effectLst>
                  <a:outerShdw blurRad="38100" dist="19050" dir="2700000" algn="tl" rotWithShape="0">
                    <a:schemeClr val="dk1">
                      <a:alpha val="40000"/>
                    </a:schemeClr>
                  </a:outerShdw>
                </a:effectLst>
              </a:rPr>
              <a:t>)</a:t>
            </a:r>
            <a:r>
              <a:rPr lang="ja-JP" altLang="en-US" sz="1400" b="1" dirty="0">
                <a:ln w="0"/>
                <a:solidFill>
                  <a:srgbClr val="0000FF"/>
                </a:solidFill>
                <a:effectLst>
                  <a:outerShdw blurRad="38100" dist="19050" dir="2700000" algn="tl" rotWithShape="0">
                    <a:schemeClr val="dk1">
                      <a:alpha val="40000"/>
                    </a:schemeClr>
                  </a:outerShdw>
                </a:effectLst>
              </a:rPr>
              <a:t>計測</a:t>
            </a:r>
            <a:endParaRPr lang="en-US" altLang="ja-JP" sz="1400" b="1" dirty="0">
              <a:ln w="0"/>
              <a:effectLst>
                <a:outerShdw blurRad="38100" dist="19050" dir="2700000" algn="tl" rotWithShape="0">
                  <a:schemeClr val="dk1">
                    <a:alpha val="40000"/>
                  </a:schemeClr>
                </a:outerShdw>
              </a:effectLst>
            </a:endParaRPr>
          </a:p>
          <a:p>
            <a:r>
              <a:rPr lang="ja-JP" altLang="en-US" sz="1400" b="1" dirty="0">
                <a:ln w="0"/>
                <a:solidFill>
                  <a:srgbClr val="0000FF"/>
                </a:solidFill>
                <a:effectLst>
                  <a:outerShdw blurRad="38100" dist="19050" dir="2700000" algn="tl" rotWithShape="0">
                    <a:schemeClr val="dk1">
                      <a:alpha val="40000"/>
                    </a:schemeClr>
                  </a:outerShdw>
                </a:effectLst>
              </a:rPr>
              <a:t>・先端電子顕微鏡群</a:t>
            </a:r>
            <a:r>
              <a:rPr lang="en-US" altLang="ja-JP" sz="1400" b="1" dirty="0">
                <a:ln w="0"/>
                <a:solidFill>
                  <a:srgbClr val="0000FF"/>
                </a:solidFill>
                <a:effectLst>
                  <a:outerShdw blurRad="38100" dist="19050" dir="2700000" algn="tl" rotWithShape="0">
                    <a:schemeClr val="dk1">
                      <a:alpha val="40000"/>
                    </a:schemeClr>
                  </a:outerShdw>
                </a:effectLst>
              </a:rPr>
              <a:t>(TEM)</a:t>
            </a:r>
            <a:r>
              <a:rPr lang="ja-JP" altLang="en-US" sz="1400" b="1" dirty="0">
                <a:ln w="0"/>
                <a:solidFill>
                  <a:srgbClr val="0000FF"/>
                </a:solidFill>
                <a:effectLst>
                  <a:outerShdw blurRad="38100" dist="19050" dir="2700000" algn="tl" rotWithShape="0">
                    <a:schemeClr val="dk1">
                      <a:alpha val="40000"/>
                    </a:schemeClr>
                  </a:outerShdw>
                </a:effectLst>
              </a:rPr>
              <a:t>計測  ・シンクロトロン光</a:t>
            </a:r>
            <a:r>
              <a:rPr lang="en-US" altLang="ja-JP" sz="1400" b="1" dirty="0">
                <a:ln w="0"/>
                <a:solidFill>
                  <a:srgbClr val="0000FF"/>
                </a:solidFill>
                <a:effectLst>
                  <a:outerShdw blurRad="38100" dist="19050" dir="2700000" algn="tl" rotWithShape="0">
                    <a:schemeClr val="dk1">
                      <a:alpha val="40000"/>
                    </a:schemeClr>
                  </a:outerShdw>
                </a:effectLst>
              </a:rPr>
              <a:t>(SR)</a:t>
            </a:r>
            <a:r>
              <a:rPr lang="ja-JP" altLang="en-US" sz="1400" b="1" dirty="0">
                <a:ln w="0"/>
                <a:solidFill>
                  <a:srgbClr val="0000FF"/>
                </a:solidFill>
                <a:effectLst>
                  <a:outerShdw blurRad="38100" dist="19050" dir="2700000" algn="tl" rotWithShape="0">
                    <a:schemeClr val="dk1">
                      <a:alpha val="40000"/>
                    </a:schemeClr>
                  </a:outerShdw>
                </a:effectLst>
              </a:rPr>
              <a:t>計測</a:t>
            </a:r>
            <a:endParaRPr lang="en-US" altLang="ja-JP" sz="1400" b="1" dirty="0">
              <a:ln w="0"/>
              <a:solidFill>
                <a:srgbClr val="0000FF"/>
              </a:solidFill>
              <a:effectLst>
                <a:outerShdw blurRad="38100" dist="19050" dir="2700000" algn="tl" rotWithShape="0">
                  <a:schemeClr val="dk1">
                    <a:alpha val="40000"/>
                  </a:schemeClr>
                </a:outerShdw>
              </a:effectLst>
            </a:endParaRPr>
          </a:p>
          <a:p>
            <a:r>
              <a:rPr kumimoji="1" lang="ja-JP" altLang="en-US" sz="1400" b="1" dirty="0">
                <a:ln w="0"/>
                <a:solidFill>
                  <a:srgbClr val="0000FF"/>
                </a:solidFill>
                <a:effectLst>
                  <a:outerShdw blurRad="38100" dist="19050" dir="2700000" algn="tl" rotWithShape="0">
                    <a:schemeClr val="dk1">
                      <a:alpha val="40000"/>
                    </a:schemeClr>
                  </a:outerShdw>
                </a:effectLst>
              </a:rPr>
              <a:t>・</a:t>
            </a:r>
            <a:r>
              <a:rPr kumimoji="1" lang="en-US" altLang="ja-JP" sz="1400" b="1" dirty="0">
                <a:ln w="0"/>
                <a:solidFill>
                  <a:srgbClr val="0000FF"/>
                </a:solidFill>
                <a:effectLst>
                  <a:outerShdw blurRad="38100" dist="19050" dir="2700000" algn="tl" rotWithShape="0">
                    <a:schemeClr val="dk1">
                      <a:alpha val="40000"/>
                    </a:schemeClr>
                  </a:outerShdw>
                </a:effectLst>
              </a:rPr>
              <a:t> SR/TEM</a:t>
            </a:r>
            <a:r>
              <a:rPr kumimoji="1" lang="ja-JP" altLang="en-US" sz="1400" b="1" dirty="0">
                <a:ln w="0"/>
                <a:solidFill>
                  <a:srgbClr val="0000FF"/>
                </a:solidFill>
                <a:effectLst>
                  <a:outerShdw blurRad="38100" dist="19050" dir="2700000" algn="tl" rotWithShape="0">
                    <a:schemeClr val="dk1">
                      <a:alpha val="40000"/>
                    </a:schemeClr>
                  </a:outerShdw>
                </a:effectLst>
              </a:rPr>
              <a:t>共用試料搬送システム開発</a:t>
            </a:r>
            <a:endParaRPr kumimoji="1" lang="en-US" altLang="ja-JP" sz="1400" b="1" dirty="0">
              <a:ln w="0"/>
              <a:solidFill>
                <a:srgbClr val="0000FF"/>
              </a:solidFill>
              <a:effectLst>
                <a:outerShdw blurRad="38100" dist="19050" dir="2700000" algn="tl" rotWithShape="0">
                  <a:schemeClr val="dk1">
                    <a:alpha val="40000"/>
                  </a:schemeClr>
                </a:outerShdw>
              </a:effectLst>
            </a:endParaRPr>
          </a:p>
          <a:p>
            <a:r>
              <a:rPr kumimoji="1" lang="ja-JP" altLang="en-US" sz="1400" b="1" dirty="0">
                <a:ln w="0"/>
                <a:solidFill>
                  <a:srgbClr val="0000FF"/>
                </a:solidFill>
                <a:effectLst>
                  <a:outerShdw blurRad="38100" dist="19050" dir="2700000" algn="tl" rotWithShape="0">
                    <a:schemeClr val="dk1">
                      <a:alpha val="40000"/>
                    </a:schemeClr>
                  </a:outerShdw>
                </a:effectLst>
              </a:rPr>
              <a:t>・高速・高精度試料搬送、自動試料交換システム開発</a:t>
            </a:r>
            <a:endParaRPr kumimoji="1" lang="ja-JP" altLang="en-US" sz="1400" dirty="0"/>
          </a:p>
        </p:txBody>
      </p:sp>
      <p:sp>
        <p:nvSpPr>
          <p:cNvPr id="4" name="正方形/長方形 3"/>
          <p:cNvSpPr/>
          <p:nvPr/>
        </p:nvSpPr>
        <p:spPr>
          <a:xfrm>
            <a:off x="-2" y="-2698"/>
            <a:ext cx="9144001" cy="681571"/>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kumimoji="1" lang="ja-JP" altLang="en-US" sz="2400" dirty="0">
                <a:solidFill>
                  <a:schemeClr val="bg1"/>
                </a:solidFill>
                <a:latin typeface="ＭＳ 明朝" panose="02020609040205080304" pitchFamily="17" charset="-128"/>
                <a:ea typeface="ＭＳ 明朝" panose="02020609040205080304" pitchFamily="17" charset="-128"/>
              </a:rPr>
              <a:t>プロジェクト概要　</a:t>
            </a:r>
            <a:endParaRPr kumimoji="1" lang="en-US" altLang="ja-JP" sz="2400" dirty="0">
              <a:solidFill>
                <a:schemeClr val="bg1"/>
              </a:solidFill>
              <a:latin typeface="ＭＳ 明朝" panose="02020609040205080304" pitchFamily="17" charset="-128"/>
              <a:ea typeface="ＭＳ 明朝" panose="02020609040205080304" pitchFamily="17" charset="-128"/>
            </a:endParaRPr>
          </a:p>
        </p:txBody>
      </p:sp>
      <p:grpSp>
        <p:nvGrpSpPr>
          <p:cNvPr id="6" name="グループ化 5">
            <a:extLst>
              <a:ext uri="{FF2B5EF4-FFF2-40B4-BE49-F238E27FC236}">
                <a16:creationId xmlns:a16="http://schemas.microsoft.com/office/drawing/2014/main" id="{F9967BBC-0815-4DAB-9A84-FBE2D28F9327}"/>
              </a:ext>
            </a:extLst>
          </p:cNvPr>
          <p:cNvGrpSpPr/>
          <p:nvPr/>
        </p:nvGrpSpPr>
        <p:grpSpPr>
          <a:xfrm>
            <a:off x="640047" y="5327385"/>
            <a:ext cx="7852766" cy="1145740"/>
            <a:chOff x="577055" y="5942920"/>
            <a:chExt cx="7852766" cy="1145740"/>
          </a:xfrm>
        </p:grpSpPr>
        <p:sp>
          <p:nvSpPr>
            <p:cNvPr id="33" name="角丸四角形 4">
              <a:extLst>
                <a:ext uri="{FF2B5EF4-FFF2-40B4-BE49-F238E27FC236}">
                  <a16:creationId xmlns:a16="http://schemas.microsoft.com/office/drawing/2014/main" id="{63763729-DC87-4DC7-9DDE-17C2F57E474D}"/>
                </a:ext>
              </a:extLst>
            </p:cNvPr>
            <p:cNvSpPr/>
            <p:nvPr/>
          </p:nvSpPr>
          <p:spPr>
            <a:xfrm>
              <a:off x="577055" y="5942920"/>
              <a:ext cx="7852766" cy="114574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sz="2400" b="1" dirty="0">
                <a:ln w="0"/>
                <a:solidFill>
                  <a:schemeClr val="tx1"/>
                </a:solidFill>
                <a:effectLst>
                  <a:outerShdw blurRad="38100" dist="19050" dir="2700000" algn="tl" rotWithShape="0">
                    <a:schemeClr val="dk1">
                      <a:alpha val="40000"/>
                    </a:schemeClr>
                  </a:outerShdw>
                </a:effectLst>
              </a:endParaRPr>
            </a:p>
          </p:txBody>
        </p:sp>
        <p:graphicFrame>
          <p:nvGraphicFramePr>
            <p:cNvPr id="34" name="オブジェクト 33">
              <a:extLst>
                <a:ext uri="{FF2B5EF4-FFF2-40B4-BE49-F238E27FC236}">
                  <a16:creationId xmlns:a16="http://schemas.microsoft.com/office/drawing/2014/main" id="{1E84B389-00FF-4435-85D0-B2BB58F037CF}"/>
                </a:ext>
              </a:extLst>
            </p:cNvPr>
            <p:cNvGraphicFramePr>
              <a:graphicFrameLocks noChangeAspect="1"/>
            </p:cNvGraphicFramePr>
            <p:nvPr/>
          </p:nvGraphicFramePr>
          <p:xfrm>
            <a:off x="4590636" y="6024065"/>
            <a:ext cx="1750490" cy="563621"/>
          </p:xfrm>
          <a:graphic>
            <a:graphicData uri="http://schemas.openxmlformats.org/presentationml/2006/ole">
              <mc:AlternateContent xmlns:mc="http://schemas.openxmlformats.org/markup-compatibility/2006">
                <mc:Choice xmlns:v="urn:schemas-microsoft-com:vml" Requires="v">
                  <p:oleObj spid="_x0000_s2302" name="Image" r:id="rId3" imgW="2285640" imgH="1142640" progId="Photoshop.Image.13">
                    <p:embed/>
                  </p:oleObj>
                </mc:Choice>
                <mc:Fallback>
                  <p:oleObj name="Image" r:id="rId3" imgW="2285640" imgH="1142640" progId="Photoshop.Image.13">
                    <p:embed/>
                    <p:pic>
                      <p:nvPicPr>
                        <p:cNvPr id="0" name=""/>
                        <p:cNvPicPr/>
                        <p:nvPr/>
                      </p:nvPicPr>
                      <p:blipFill>
                        <a:blip r:embed="rId4">
                          <a:lum bright="-10000"/>
                        </a:blip>
                        <a:stretch>
                          <a:fillRect/>
                        </a:stretch>
                      </p:blipFill>
                      <p:spPr>
                        <a:xfrm>
                          <a:off x="4590636" y="6024065"/>
                          <a:ext cx="1750490" cy="563621"/>
                        </a:xfrm>
                        <a:prstGeom prst="rect">
                          <a:avLst/>
                        </a:prstGeom>
                        <a:ln>
                          <a:solidFill>
                            <a:schemeClr val="accent1"/>
                          </a:solidFill>
                        </a:ln>
                      </p:spPr>
                    </p:pic>
                  </p:oleObj>
                </mc:Fallback>
              </mc:AlternateContent>
            </a:graphicData>
          </a:graphic>
        </p:graphicFrame>
        <p:graphicFrame>
          <p:nvGraphicFramePr>
            <p:cNvPr id="35" name="オブジェクト 34">
              <a:extLst>
                <a:ext uri="{FF2B5EF4-FFF2-40B4-BE49-F238E27FC236}">
                  <a16:creationId xmlns:a16="http://schemas.microsoft.com/office/drawing/2014/main" id="{B6F30C1A-88B4-4758-90F4-8714C56DA861}"/>
                </a:ext>
              </a:extLst>
            </p:cNvPr>
            <p:cNvGraphicFramePr>
              <a:graphicFrameLocks noChangeAspect="1"/>
            </p:cNvGraphicFramePr>
            <p:nvPr/>
          </p:nvGraphicFramePr>
          <p:xfrm>
            <a:off x="2670080" y="6024065"/>
            <a:ext cx="1750490" cy="563621"/>
          </p:xfrm>
          <a:graphic>
            <a:graphicData uri="http://schemas.openxmlformats.org/presentationml/2006/ole">
              <mc:AlternateContent xmlns:mc="http://schemas.openxmlformats.org/markup-compatibility/2006">
                <mc:Choice xmlns:v="urn:schemas-microsoft-com:vml" Requires="v">
                  <p:oleObj spid="_x0000_s2303" name="Image" r:id="rId5" imgW="2285640" imgH="1142640" progId="Photoshop.Image.13">
                    <p:embed/>
                  </p:oleObj>
                </mc:Choice>
                <mc:Fallback>
                  <p:oleObj name="Image" r:id="rId5" imgW="2285640" imgH="1142640" progId="Photoshop.Image.13">
                    <p:embed/>
                    <p:pic>
                      <p:nvPicPr>
                        <p:cNvPr id="0" name=""/>
                        <p:cNvPicPr/>
                        <p:nvPr/>
                      </p:nvPicPr>
                      <p:blipFill>
                        <a:blip r:embed="rId6"/>
                        <a:stretch>
                          <a:fillRect/>
                        </a:stretch>
                      </p:blipFill>
                      <p:spPr>
                        <a:xfrm>
                          <a:off x="2670080" y="6024065"/>
                          <a:ext cx="1750490" cy="563621"/>
                        </a:xfrm>
                        <a:prstGeom prst="rect">
                          <a:avLst/>
                        </a:prstGeom>
                        <a:ln>
                          <a:solidFill>
                            <a:schemeClr val="accent1"/>
                          </a:solidFill>
                        </a:ln>
                      </p:spPr>
                    </p:pic>
                  </p:oleObj>
                </mc:Fallback>
              </mc:AlternateContent>
            </a:graphicData>
          </a:graphic>
        </p:graphicFrame>
        <p:sp>
          <p:nvSpPr>
            <p:cNvPr id="36" name="テキスト ボックス 35">
              <a:extLst>
                <a:ext uri="{FF2B5EF4-FFF2-40B4-BE49-F238E27FC236}">
                  <a16:creationId xmlns:a16="http://schemas.microsoft.com/office/drawing/2014/main" id="{B4603057-8AE5-42C4-9918-9612B4E01AD7}"/>
                </a:ext>
              </a:extLst>
            </p:cNvPr>
            <p:cNvSpPr txBox="1"/>
            <p:nvPr/>
          </p:nvSpPr>
          <p:spPr>
            <a:xfrm>
              <a:off x="2806633" y="6145766"/>
              <a:ext cx="1477384" cy="307777"/>
            </a:xfrm>
            <a:prstGeom prst="rect">
              <a:avLst/>
            </a:prstGeom>
            <a:noFill/>
            <a:ln>
              <a:noFill/>
            </a:ln>
          </p:spPr>
          <p:txBody>
            <a:bodyPr wrap="square" rtlCol="0" anchor="ctr">
              <a:spAutoFit/>
            </a:bodyPr>
            <a:lstStyle/>
            <a:p>
              <a:pPr algn="ctr"/>
              <a:r>
                <a:rPr lang="ja-JP" altLang="en-US" sz="1400" dirty="0">
                  <a:solidFill>
                    <a:schemeClr val="bg1"/>
                  </a:solidFill>
                  <a:effectLst>
                    <a:outerShdw blurRad="38100" dist="38100" dir="2700000" algn="tl">
                      <a:srgbClr val="000000">
                        <a:alpha val="43137"/>
                      </a:srgbClr>
                    </a:outerShdw>
                  </a:effectLst>
                  <a:latin typeface="+mn-ea"/>
                </a:rPr>
                <a:t>最先端デバイス</a:t>
              </a:r>
            </a:p>
          </p:txBody>
        </p:sp>
        <p:graphicFrame>
          <p:nvGraphicFramePr>
            <p:cNvPr id="37" name="オブジェクト 36">
              <a:extLst>
                <a:ext uri="{FF2B5EF4-FFF2-40B4-BE49-F238E27FC236}">
                  <a16:creationId xmlns:a16="http://schemas.microsoft.com/office/drawing/2014/main" id="{960228F7-BC41-4444-8F40-DD4DB310F689}"/>
                </a:ext>
              </a:extLst>
            </p:cNvPr>
            <p:cNvGraphicFramePr>
              <a:graphicFrameLocks noChangeAspect="1"/>
            </p:cNvGraphicFramePr>
            <p:nvPr/>
          </p:nvGraphicFramePr>
          <p:xfrm>
            <a:off x="6511191" y="6024065"/>
            <a:ext cx="1750490" cy="563621"/>
          </p:xfrm>
          <a:graphic>
            <a:graphicData uri="http://schemas.openxmlformats.org/presentationml/2006/ole">
              <mc:AlternateContent xmlns:mc="http://schemas.openxmlformats.org/markup-compatibility/2006">
                <mc:Choice xmlns:v="urn:schemas-microsoft-com:vml" Requires="v">
                  <p:oleObj spid="_x0000_s2304" name="Image" r:id="rId7" imgW="2285640" imgH="1142640" progId="Photoshop.Image.13">
                    <p:embed/>
                  </p:oleObj>
                </mc:Choice>
                <mc:Fallback>
                  <p:oleObj name="Image" r:id="rId7" imgW="2285640" imgH="1142640" progId="Photoshop.Image.13">
                    <p:embed/>
                    <p:pic>
                      <p:nvPicPr>
                        <p:cNvPr id="0" name=""/>
                        <p:cNvPicPr/>
                        <p:nvPr/>
                      </p:nvPicPr>
                      <p:blipFill>
                        <a:blip r:embed="rId8"/>
                        <a:stretch>
                          <a:fillRect/>
                        </a:stretch>
                      </p:blipFill>
                      <p:spPr>
                        <a:xfrm>
                          <a:off x="6511191" y="6024065"/>
                          <a:ext cx="1750490" cy="563621"/>
                        </a:xfrm>
                        <a:prstGeom prst="rect">
                          <a:avLst/>
                        </a:prstGeom>
                        <a:ln>
                          <a:solidFill>
                            <a:schemeClr val="accent1"/>
                          </a:solidFill>
                        </a:ln>
                      </p:spPr>
                    </p:pic>
                  </p:oleObj>
                </mc:Fallback>
              </mc:AlternateContent>
            </a:graphicData>
          </a:graphic>
        </p:graphicFrame>
        <p:sp>
          <p:nvSpPr>
            <p:cNvPr id="38" name="テキスト ボックス 37">
              <a:extLst>
                <a:ext uri="{FF2B5EF4-FFF2-40B4-BE49-F238E27FC236}">
                  <a16:creationId xmlns:a16="http://schemas.microsoft.com/office/drawing/2014/main" id="{95F07340-AE28-4011-8076-F0D2C59CBCB8}"/>
                </a:ext>
              </a:extLst>
            </p:cNvPr>
            <p:cNvSpPr txBox="1"/>
            <p:nvPr/>
          </p:nvSpPr>
          <p:spPr>
            <a:xfrm>
              <a:off x="6611789" y="6128780"/>
              <a:ext cx="1489035" cy="307777"/>
            </a:xfrm>
            <a:prstGeom prst="rect">
              <a:avLst/>
            </a:prstGeom>
            <a:noFill/>
          </p:spPr>
          <p:txBody>
            <a:bodyPr wrap="square" rtlCol="0" anchor="ctr">
              <a:spAutoFit/>
            </a:bodyPr>
            <a:lstStyle/>
            <a:p>
              <a:pPr algn="ctr"/>
              <a:r>
                <a:rPr lang="ja-JP" altLang="en-US" sz="1400" dirty="0">
                  <a:solidFill>
                    <a:schemeClr val="bg1"/>
                  </a:solidFill>
                  <a:effectLst>
                    <a:outerShdw blurRad="38100" dist="38100" dir="2700000" algn="tl">
                      <a:srgbClr val="000000">
                        <a:alpha val="43137"/>
                      </a:srgbClr>
                    </a:outerShdw>
                  </a:effectLst>
                  <a:latin typeface="+mn-ea"/>
                </a:rPr>
                <a:t>生活用品</a:t>
              </a:r>
            </a:p>
          </p:txBody>
        </p:sp>
        <p:graphicFrame>
          <p:nvGraphicFramePr>
            <p:cNvPr id="39" name="オブジェクト 38">
              <a:extLst>
                <a:ext uri="{FF2B5EF4-FFF2-40B4-BE49-F238E27FC236}">
                  <a16:creationId xmlns:a16="http://schemas.microsoft.com/office/drawing/2014/main" id="{91855F57-5C82-4A65-B4C9-066F3993AD87}"/>
                </a:ext>
              </a:extLst>
            </p:cNvPr>
            <p:cNvGraphicFramePr>
              <a:graphicFrameLocks noChangeAspect="1"/>
            </p:cNvGraphicFramePr>
            <p:nvPr/>
          </p:nvGraphicFramePr>
          <p:xfrm>
            <a:off x="749524" y="6024065"/>
            <a:ext cx="1750490" cy="563621"/>
          </p:xfrm>
          <a:graphic>
            <a:graphicData uri="http://schemas.openxmlformats.org/presentationml/2006/ole">
              <mc:AlternateContent xmlns:mc="http://schemas.openxmlformats.org/markup-compatibility/2006">
                <mc:Choice xmlns:v="urn:schemas-microsoft-com:vml" Requires="v">
                  <p:oleObj spid="_x0000_s2305" name="Image" r:id="rId9" imgW="2285640" imgH="1142640" progId="Photoshop.Image.13">
                    <p:embed/>
                  </p:oleObj>
                </mc:Choice>
                <mc:Fallback>
                  <p:oleObj name="Image" r:id="rId9" imgW="2285640" imgH="1142640" progId="Photoshop.Image.13">
                    <p:embed/>
                    <p:pic>
                      <p:nvPicPr>
                        <p:cNvPr id="0" name=""/>
                        <p:cNvPicPr/>
                        <p:nvPr/>
                      </p:nvPicPr>
                      <p:blipFill>
                        <a:blip r:embed="rId10"/>
                        <a:stretch>
                          <a:fillRect/>
                        </a:stretch>
                      </p:blipFill>
                      <p:spPr>
                        <a:xfrm>
                          <a:off x="749524" y="6024065"/>
                          <a:ext cx="1750490" cy="563621"/>
                        </a:xfrm>
                        <a:prstGeom prst="rect">
                          <a:avLst/>
                        </a:prstGeom>
                        <a:ln>
                          <a:solidFill>
                            <a:schemeClr val="accent1"/>
                          </a:solidFill>
                        </a:ln>
                      </p:spPr>
                    </p:pic>
                  </p:oleObj>
                </mc:Fallback>
              </mc:AlternateContent>
            </a:graphicData>
          </a:graphic>
        </p:graphicFrame>
        <p:sp>
          <p:nvSpPr>
            <p:cNvPr id="40" name="テキスト ボックス 39">
              <a:extLst>
                <a:ext uri="{FF2B5EF4-FFF2-40B4-BE49-F238E27FC236}">
                  <a16:creationId xmlns:a16="http://schemas.microsoft.com/office/drawing/2014/main" id="{933A5F76-9829-4E1E-9D0B-0DDE9B7B54ED}"/>
                </a:ext>
              </a:extLst>
            </p:cNvPr>
            <p:cNvSpPr txBox="1"/>
            <p:nvPr/>
          </p:nvSpPr>
          <p:spPr>
            <a:xfrm>
              <a:off x="1021628" y="6038045"/>
              <a:ext cx="1196303" cy="523220"/>
            </a:xfrm>
            <a:prstGeom prst="rect">
              <a:avLst/>
            </a:prstGeom>
            <a:noFill/>
          </p:spPr>
          <p:txBody>
            <a:bodyPr wrap="square" rtlCol="0" anchor="ctr">
              <a:spAutoFit/>
            </a:bodyPr>
            <a:lstStyle/>
            <a:p>
              <a:pPr algn="ctr"/>
              <a:r>
                <a:rPr lang="ja-JP" altLang="en-US" sz="1400" dirty="0">
                  <a:solidFill>
                    <a:schemeClr val="bg1"/>
                  </a:solidFill>
                  <a:effectLst>
                    <a:outerShdw blurRad="38100" dist="38100" dir="2700000" algn="tl">
                      <a:srgbClr val="000000">
                        <a:alpha val="43137"/>
                      </a:srgbClr>
                    </a:outerShdw>
                  </a:effectLst>
                  <a:latin typeface="+mn-ea"/>
                </a:rPr>
                <a:t>自動車</a:t>
              </a:r>
              <a:endParaRPr lang="en-US" altLang="ja-JP" sz="1400" dirty="0">
                <a:solidFill>
                  <a:schemeClr val="bg1"/>
                </a:solidFill>
                <a:effectLst>
                  <a:outerShdw blurRad="38100" dist="38100" dir="2700000" algn="tl">
                    <a:srgbClr val="000000">
                      <a:alpha val="43137"/>
                    </a:srgbClr>
                  </a:outerShdw>
                </a:effectLst>
                <a:latin typeface="+mn-ea"/>
              </a:endParaRPr>
            </a:p>
            <a:p>
              <a:pPr algn="ctr"/>
              <a:r>
                <a:rPr lang="ja-JP" altLang="en-US" sz="1400" dirty="0">
                  <a:solidFill>
                    <a:schemeClr val="bg1"/>
                  </a:solidFill>
                  <a:effectLst>
                    <a:outerShdw blurRad="38100" dist="38100" dir="2700000" algn="tl">
                      <a:srgbClr val="000000">
                        <a:alpha val="43137"/>
                      </a:srgbClr>
                    </a:outerShdw>
                  </a:effectLst>
                  <a:latin typeface="+mn-ea"/>
                </a:rPr>
                <a:t>航空宇宙</a:t>
              </a:r>
            </a:p>
          </p:txBody>
        </p:sp>
        <p:sp>
          <p:nvSpPr>
            <p:cNvPr id="41" name="テキスト ボックス 40">
              <a:extLst>
                <a:ext uri="{FF2B5EF4-FFF2-40B4-BE49-F238E27FC236}">
                  <a16:creationId xmlns:a16="http://schemas.microsoft.com/office/drawing/2014/main" id="{2EC64776-2997-48C2-8D49-748A9913589A}"/>
                </a:ext>
              </a:extLst>
            </p:cNvPr>
            <p:cNvSpPr txBox="1"/>
            <p:nvPr/>
          </p:nvSpPr>
          <p:spPr>
            <a:xfrm>
              <a:off x="4554653" y="6578454"/>
              <a:ext cx="1771449" cy="258532"/>
            </a:xfrm>
            <a:prstGeom prst="rect">
              <a:avLst/>
            </a:prstGeom>
            <a:noFill/>
          </p:spPr>
          <p:txBody>
            <a:bodyPr wrap="square" rtlCol="0">
              <a:spAutoFit/>
            </a:bodyPr>
            <a:lstStyle/>
            <a:p>
              <a:pPr algn="ctr">
                <a:lnSpc>
                  <a:spcPct val="90000"/>
                </a:lnSpc>
              </a:pPr>
              <a:r>
                <a:rPr kumimoji="1" lang="ja-JP" altLang="en-US" sz="1200" b="1" dirty="0">
                  <a:effectLst>
                    <a:outerShdw blurRad="38100" dist="38100" dir="2700000" algn="tl">
                      <a:srgbClr val="000000">
                        <a:alpha val="43137"/>
                      </a:srgbClr>
                    </a:outerShdw>
                  </a:effectLst>
                  <a:latin typeface="+mj-ea"/>
                  <a:ea typeface="+mj-ea"/>
                </a:rPr>
                <a:t>建設資材</a:t>
              </a:r>
            </a:p>
          </p:txBody>
        </p:sp>
        <p:sp>
          <p:nvSpPr>
            <p:cNvPr id="42" name="テキスト ボックス 41">
              <a:extLst>
                <a:ext uri="{FF2B5EF4-FFF2-40B4-BE49-F238E27FC236}">
                  <a16:creationId xmlns:a16="http://schemas.microsoft.com/office/drawing/2014/main" id="{648423CC-489D-4E31-B14B-51CC23841062}"/>
                </a:ext>
              </a:extLst>
            </p:cNvPr>
            <p:cNvSpPr txBox="1"/>
            <p:nvPr/>
          </p:nvSpPr>
          <p:spPr>
            <a:xfrm>
              <a:off x="2845985" y="6578454"/>
              <a:ext cx="1404012" cy="258532"/>
            </a:xfrm>
            <a:prstGeom prst="rect">
              <a:avLst/>
            </a:prstGeom>
            <a:noFill/>
          </p:spPr>
          <p:txBody>
            <a:bodyPr wrap="square" rtlCol="0">
              <a:spAutoFit/>
            </a:bodyPr>
            <a:lstStyle/>
            <a:p>
              <a:pPr>
                <a:lnSpc>
                  <a:spcPct val="90000"/>
                </a:lnSpc>
              </a:pPr>
              <a:r>
                <a:rPr lang="ja-JP" altLang="en-US" sz="1200" b="1" dirty="0">
                  <a:effectLst>
                    <a:outerShdw blurRad="38100" dist="38100" dir="2700000" algn="tl">
                      <a:srgbClr val="000000">
                        <a:alpha val="43137"/>
                      </a:srgbClr>
                    </a:outerShdw>
                  </a:effectLst>
                  <a:latin typeface="+mj-ea"/>
                  <a:ea typeface="+mj-ea"/>
                </a:rPr>
                <a:t>エレクトロニクス</a:t>
              </a:r>
              <a:endParaRPr lang="en-US" altLang="ja-JP" sz="1200" b="1" dirty="0">
                <a:effectLst>
                  <a:outerShdw blurRad="38100" dist="38100" dir="2700000" algn="tl">
                    <a:srgbClr val="000000">
                      <a:alpha val="43137"/>
                    </a:srgbClr>
                  </a:outerShdw>
                </a:effectLst>
                <a:latin typeface="+mj-ea"/>
                <a:ea typeface="+mj-ea"/>
              </a:endParaRPr>
            </a:p>
          </p:txBody>
        </p:sp>
        <p:sp>
          <p:nvSpPr>
            <p:cNvPr id="43" name="テキスト ボックス 42">
              <a:extLst>
                <a:ext uri="{FF2B5EF4-FFF2-40B4-BE49-F238E27FC236}">
                  <a16:creationId xmlns:a16="http://schemas.microsoft.com/office/drawing/2014/main" id="{A2F8225F-4BE0-442E-B0CE-6A6B72369465}"/>
                </a:ext>
              </a:extLst>
            </p:cNvPr>
            <p:cNvSpPr txBox="1"/>
            <p:nvPr/>
          </p:nvSpPr>
          <p:spPr>
            <a:xfrm>
              <a:off x="6631317" y="6578454"/>
              <a:ext cx="1510238" cy="258532"/>
            </a:xfrm>
            <a:prstGeom prst="rect">
              <a:avLst/>
            </a:prstGeom>
            <a:noFill/>
          </p:spPr>
          <p:txBody>
            <a:bodyPr wrap="square" rtlCol="0">
              <a:spAutoFit/>
            </a:bodyPr>
            <a:lstStyle/>
            <a:p>
              <a:pPr algn="ctr">
                <a:lnSpc>
                  <a:spcPct val="90000"/>
                </a:lnSpc>
              </a:pPr>
              <a:r>
                <a:rPr lang="ja-JP" altLang="en-US" sz="1200" b="1" dirty="0">
                  <a:effectLst>
                    <a:outerShdw blurRad="38100" dist="38100" dir="2700000" algn="tl">
                      <a:srgbClr val="000000">
                        <a:alpha val="43137"/>
                      </a:srgbClr>
                    </a:outerShdw>
                  </a:effectLst>
                  <a:latin typeface="+mj-ea"/>
                  <a:ea typeface="+mj-ea"/>
                </a:rPr>
                <a:t>住宅建材</a:t>
              </a:r>
              <a:endParaRPr lang="en-US" altLang="ja-JP" sz="1200" b="1" dirty="0">
                <a:effectLst>
                  <a:outerShdw blurRad="38100" dist="38100" dir="2700000" algn="tl">
                    <a:srgbClr val="000000">
                      <a:alpha val="43137"/>
                    </a:srgbClr>
                  </a:outerShdw>
                </a:effectLst>
                <a:latin typeface="+mj-ea"/>
                <a:ea typeface="+mj-ea"/>
              </a:endParaRPr>
            </a:p>
          </p:txBody>
        </p:sp>
        <p:sp>
          <p:nvSpPr>
            <p:cNvPr id="44" name="テキスト ボックス 43">
              <a:extLst>
                <a:ext uri="{FF2B5EF4-FFF2-40B4-BE49-F238E27FC236}">
                  <a16:creationId xmlns:a16="http://schemas.microsoft.com/office/drawing/2014/main" id="{8AFD08AC-7D4C-4E16-BB75-74ACD81CF734}"/>
                </a:ext>
              </a:extLst>
            </p:cNvPr>
            <p:cNvSpPr txBox="1"/>
            <p:nvPr/>
          </p:nvSpPr>
          <p:spPr>
            <a:xfrm>
              <a:off x="825316" y="6578454"/>
              <a:ext cx="1598905" cy="258532"/>
            </a:xfrm>
            <a:prstGeom prst="rect">
              <a:avLst/>
            </a:prstGeom>
            <a:noFill/>
          </p:spPr>
          <p:txBody>
            <a:bodyPr wrap="square" rtlCol="0">
              <a:spAutoFit/>
            </a:bodyPr>
            <a:lstStyle/>
            <a:p>
              <a:pPr algn="ctr">
                <a:lnSpc>
                  <a:spcPct val="90000"/>
                </a:lnSpc>
              </a:pPr>
              <a:r>
                <a:rPr lang="ja-JP" altLang="en-US" sz="1200" b="1" dirty="0">
                  <a:effectLst>
                    <a:outerShdw blurRad="38100" dist="38100" dir="2700000" algn="tl">
                      <a:srgbClr val="000000">
                        <a:alpha val="43137"/>
                      </a:srgbClr>
                    </a:outerShdw>
                  </a:effectLst>
                  <a:latin typeface="+mj-ea"/>
                  <a:ea typeface="+mj-ea"/>
                </a:rPr>
                <a:t>超軽量、強靭材料</a:t>
              </a:r>
              <a:endParaRPr lang="en-US" altLang="ja-JP" sz="1200" b="1" dirty="0">
                <a:effectLst>
                  <a:outerShdw blurRad="38100" dist="38100" dir="2700000" algn="tl">
                    <a:srgbClr val="000000">
                      <a:alpha val="43137"/>
                    </a:srgbClr>
                  </a:outerShdw>
                </a:effectLst>
                <a:latin typeface="+mj-ea"/>
                <a:ea typeface="+mj-ea"/>
              </a:endParaRPr>
            </a:p>
          </p:txBody>
        </p:sp>
        <p:sp>
          <p:nvSpPr>
            <p:cNvPr id="46" name="テキスト ボックス 45">
              <a:extLst>
                <a:ext uri="{FF2B5EF4-FFF2-40B4-BE49-F238E27FC236}">
                  <a16:creationId xmlns:a16="http://schemas.microsoft.com/office/drawing/2014/main" id="{F2A1A00C-617A-4BDB-B6A8-373F8FCAB043}"/>
                </a:ext>
              </a:extLst>
            </p:cNvPr>
            <p:cNvSpPr txBox="1"/>
            <p:nvPr/>
          </p:nvSpPr>
          <p:spPr>
            <a:xfrm>
              <a:off x="4695861" y="6148900"/>
              <a:ext cx="1489035" cy="307777"/>
            </a:xfrm>
            <a:prstGeom prst="rect">
              <a:avLst/>
            </a:prstGeom>
            <a:noFill/>
          </p:spPr>
          <p:txBody>
            <a:bodyPr wrap="square" rtlCol="0" anchor="ctr">
              <a:spAutoFit/>
            </a:bodyPr>
            <a:lstStyle/>
            <a:p>
              <a:pPr algn="ctr"/>
              <a:r>
                <a:rPr lang="ja-JP" altLang="en-US" sz="1400" dirty="0">
                  <a:solidFill>
                    <a:schemeClr val="bg1"/>
                  </a:solidFill>
                  <a:effectLst>
                    <a:outerShdw blurRad="38100" dist="38100" dir="2700000" algn="tl">
                      <a:srgbClr val="000000">
                        <a:alpha val="43137"/>
                      </a:srgbClr>
                    </a:outerShdw>
                  </a:effectLst>
                  <a:latin typeface="+mn-ea"/>
                </a:rPr>
                <a:t>環境・資源</a:t>
              </a:r>
            </a:p>
          </p:txBody>
        </p:sp>
      </p:grpSp>
      <p:sp>
        <p:nvSpPr>
          <p:cNvPr id="8" name="テキスト ボックス 7">
            <a:extLst>
              <a:ext uri="{FF2B5EF4-FFF2-40B4-BE49-F238E27FC236}">
                <a16:creationId xmlns:a16="http://schemas.microsoft.com/office/drawing/2014/main" id="{D3EA4C87-A838-42CC-B169-902552010531}"/>
              </a:ext>
            </a:extLst>
          </p:cNvPr>
          <p:cNvSpPr txBox="1"/>
          <p:nvPr/>
        </p:nvSpPr>
        <p:spPr>
          <a:xfrm>
            <a:off x="1026970" y="3261710"/>
            <a:ext cx="7090054" cy="707886"/>
          </a:xfrm>
          <a:prstGeom prst="rect">
            <a:avLst/>
          </a:prstGeom>
          <a:solidFill>
            <a:schemeClr val="accent1">
              <a:lumMod val="20000"/>
              <a:lumOff val="80000"/>
              <a:alpha val="70000"/>
            </a:schemeClr>
          </a:solidFill>
        </p:spPr>
        <p:txBody>
          <a:bodyPr wrap="square" rtlCol="0">
            <a:spAutoFit/>
          </a:bodyPr>
          <a:lstStyle/>
          <a:p>
            <a:pPr algn="ctr"/>
            <a:r>
              <a:rPr kumimoji="1" lang="ja-JP" altLang="en-US" sz="2000" dirty="0">
                <a:effectLst>
                  <a:outerShdw blurRad="38100" dist="38100" dir="2700000" algn="tl">
                    <a:srgbClr val="000000">
                      <a:alpha val="43137"/>
                    </a:srgbClr>
                  </a:outerShdw>
                </a:effectLst>
                <a:latin typeface="+mn-ea"/>
              </a:rPr>
              <a:t>先端の計測技術を含む「設計・合成・計測・解析のループ」を迅速に回す</a:t>
            </a:r>
            <a:r>
              <a:rPr kumimoji="1" lang="ja-JP" altLang="en-US" sz="2000" dirty="0">
                <a:solidFill>
                  <a:schemeClr val="accent2"/>
                </a:solidFill>
                <a:effectLst>
                  <a:outerShdw blurRad="38100" dist="38100" dir="2700000" algn="tl">
                    <a:srgbClr val="000000">
                      <a:alpha val="43137"/>
                    </a:srgbClr>
                  </a:outerShdw>
                </a:effectLst>
                <a:latin typeface="+mn-ea"/>
              </a:rPr>
              <a:t>フレームワーク確立</a:t>
            </a:r>
            <a:endParaRPr kumimoji="1" lang="en-US" altLang="ja-JP" sz="2000" dirty="0">
              <a:solidFill>
                <a:schemeClr val="accent2"/>
              </a:solidFill>
              <a:effectLst>
                <a:outerShdw blurRad="38100" dist="38100" dir="2700000" algn="tl">
                  <a:srgbClr val="000000">
                    <a:alpha val="43137"/>
                  </a:srgbClr>
                </a:outerShdw>
              </a:effectLst>
              <a:latin typeface="+mn-ea"/>
            </a:endParaRPr>
          </a:p>
        </p:txBody>
      </p:sp>
      <p:sp>
        <p:nvSpPr>
          <p:cNvPr id="2" name="テキスト ボックス 1">
            <a:extLst>
              <a:ext uri="{FF2B5EF4-FFF2-40B4-BE49-F238E27FC236}">
                <a16:creationId xmlns:a16="http://schemas.microsoft.com/office/drawing/2014/main" id="{5472D505-9A33-4F61-88A1-170C6239A8E2}"/>
              </a:ext>
            </a:extLst>
          </p:cNvPr>
          <p:cNvSpPr txBox="1"/>
          <p:nvPr/>
        </p:nvSpPr>
        <p:spPr>
          <a:xfrm>
            <a:off x="1466061" y="4048326"/>
            <a:ext cx="6200738" cy="1200329"/>
          </a:xfrm>
          <a:prstGeom prst="rect">
            <a:avLst/>
          </a:prstGeom>
          <a:noFill/>
        </p:spPr>
        <p:txBody>
          <a:bodyPr wrap="square" rtlCol="0">
            <a:spAutoFit/>
          </a:bodyPr>
          <a:lstStyle/>
          <a:p>
            <a:pPr algn="ctr"/>
            <a:r>
              <a:rPr kumimoji="1" lang="ja-JP" altLang="en-US" b="1" dirty="0">
                <a:solidFill>
                  <a:schemeClr val="accent2"/>
                </a:solidFill>
              </a:rPr>
              <a:t>データサイエンス・材料合成・先端計測のそれぞれの</a:t>
            </a:r>
            <a:endParaRPr kumimoji="1" lang="en-US" altLang="ja-JP" b="1" dirty="0">
              <a:solidFill>
                <a:schemeClr val="accent2"/>
              </a:solidFill>
            </a:endParaRPr>
          </a:p>
          <a:p>
            <a:pPr algn="ctr"/>
            <a:r>
              <a:rPr kumimoji="1" lang="ja-JP" altLang="en-US" b="1" dirty="0">
                <a:solidFill>
                  <a:schemeClr val="accent2"/>
                </a:solidFill>
              </a:rPr>
              <a:t>エキスパートの協力があって初めて達成可能。</a:t>
            </a:r>
            <a:endParaRPr kumimoji="1" lang="en-US" altLang="ja-JP" b="1" dirty="0">
              <a:solidFill>
                <a:schemeClr val="accent2"/>
              </a:solidFill>
            </a:endParaRPr>
          </a:p>
          <a:p>
            <a:pPr algn="ctr"/>
            <a:r>
              <a:rPr kumimoji="1" lang="ja-JP" altLang="en-US" b="1" dirty="0">
                <a:solidFill>
                  <a:schemeClr val="accent2"/>
                </a:solidFill>
              </a:rPr>
              <a:t>放射光施設・超高圧電顕という知恵が持ち寄られる施設が中核に存在することによる加速。</a:t>
            </a:r>
          </a:p>
        </p:txBody>
      </p:sp>
      <p:sp>
        <p:nvSpPr>
          <p:cNvPr id="47" name="テキスト ボックス 46"/>
          <p:cNvSpPr txBox="1"/>
          <p:nvPr/>
        </p:nvSpPr>
        <p:spPr>
          <a:xfrm>
            <a:off x="1336218" y="6139788"/>
            <a:ext cx="6460423" cy="369332"/>
          </a:xfrm>
          <a:prstGeom prst="rect">
            <a:avLst/>
          </a:prstGeom>
          <a:noFill/>
        </p:spPr>
        <p:txBody>
          <a:bodyPr wrap="none" rtlCol="0">
            <a:spAutoFit/>
          </a:bodyPr>
          <a:lstStyle/>
          <a:p>
            <a:r>
              <a:rPr kumimoji="1" lang="ja-JP" altLang="en-US" b="1" dirty="0">
                <a:solidFill>
                  <a:srgbClr val="0000FF"/>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愛知発「新世代型モノづくり産業プラットフォーム」の構築</a:t>
            </a:r>
            <a:endParaRPr kumimoji="1" lang="en-US" altLang="ja-JP" b="1" dirty="0">
              <a:solidFill>
                <a:srgbClr val="0000FF"/>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sp>
        <p:nvSpPr>
          <p:cNvPr id="7" name="角丸四角形 6"/>
          <p:cNvSpPr/>
          <p:nvPr/>
        </p:nvSpPr>
        <p:spPr>
          <a:xfrm>
            <a:off x="431597" y="1914133"/>
            <a:ext cx="3953056" cy="1290240"/>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ja-JP" altLang="en-US" sz="1400" b="1" dirty="0">
                <a:ln w="0"/>
                <a:solidFill>
                  <a:schemeClr val="accent4">
                    <a:lumMod val="75000"/>
                  </a:schemeClr>
                </a:solidFill>
                <a:effectLst>
                  <a:outerShdw blurRad="38100" dist="19050" dir="2700000" algn="tl" rotWithShape="0">
                    <a:schemeClr val="dk1">
                      <a:alpha val="40000"/>
                    </a:schemeClr>
                  </a:outerShdw>
                </a:effectLst>
              </a:rPr>
              <a:t>計算機支援材料解析</a:t>
            </a:r>
            <a:endParaRPr lang="en-US" altLang="ja-JP" sz="1400" b="1" dirty="0">
              <a:ln w="0"/>
              <a:solidFill>
                <a:schemeClr val="accent4">
                  <a:lumMod val="75000"/>
                </a:schemeClr>
              </a:solidFill>
              <a:effectLst>
                <a:outerShdw blurRad="38100" dist="19050" dir="2700000" algn="tl" rotWithShape="0">
                  <a:schemeClr val="dk1">
                    <a:alpha val="40000"/>
                  </a:schemeClr>
                </a:outerShdw>
              </a:effectLst>
            </a:endParaRPr>
          </a:p>
          <a:p>
            <a:pPr>
              <a:spcBef>
                <a:spcPts val="300"/>
              </a:spcBef>
            </a:pPr>
            <a:r>
              <a:rPr lang="ja-JP" altLang="en-US" sz="1400" b="1" dirty="0">
                <a:ln w="0"/>
                <a:solidFill>
                  <a:srgbClr val="0000FF"/>
                </a:solidFill>
                <a:effectLst>
                  <a:outerShdw blurRad="38100" dist="19050" dir="2700000" algn="tl" rotWithShape="0">
                    <a:schemeClr val="dk1">
                      <a:alpha val="40000"/>
                    </a:schemeClr>
                  </a:outerShdw>
                </a:effectLst>
                <a:latin typeface="+mn-ea"/>
              </a:rPr>
              <a:t>材料探索と多様な計測が生むビッグデータを</a:t>
            </a:r>
            <a:endParaRPr lang="en-US" altLang="ja-JP" sz="1400" b="1" dirty="0">
              <a:ln w="0"/>
              <a:solidFill>
                <a:srgbClr val="0000FF"/>
              </a:solidFill>
              <a:effectLst>
                <a:outerShdw blurRad="38100" dist="19050" dir="2700000" algn="tl" rotWithShape="0">
                  <a:schemeClr val="dk1">
                    <a:alpha val="40000"/>
                  </a:schemeClr>
                </a:outerShdw>
              </a:effectLst>
              <a:latin typeface="+mn-ea"/>
            </a:endParaRPr>
          </a:p>
          <a:p>
            <a:pPr>
              <a:spcBef>
                <a:spcPts val="300"/>
              </a:spcBef>
            </a:pPr>
            <a:r>
              <a:rPr lang="ja-JP" altLang="en-US" sz="1400" b="1" dirty="0">
                <a:ln w="0"/>
                <a:solidFill>
                  <a:srgbClr val="0000FF"/>
                </a:solidFill>
                <a:effectLst>
                  <a:outerShdw blurRad="38100" dist="19050" dir="2700000" algn="tl" rotWithShape="0">
                    <a:schemeClr val="dk1">
                      <a:alpha val="40000"/>
                    </a:schemeClr>
                  </a:outerShdw>
                </a:effectLst>
                <a:latin typeface="+mn-ea"/>
              </a:rPr>
              <a:t>　</a:t>
            </a:r>
            <a:r>
              <a:rPr lang="en-US" altLang="ja-JP" sz="1400" b="1" dirty="0">
                <a:ln w="0"/>
                <a:solidFill>
                  <a:srgbClr val="0000FF"/>
                </a:solidFill>
                <a:effectLst>
                  <a:outerShdw blurRad="38100" dist="19050" dir="2700000" algn="tl" rotWithShape="0">
                    <a:schemeClr val="dk1">
                      <a:alpha val="40000"/>
                    </a:schemeClr>
                  </a:outerShdw>
                </a:effectLst>
                <a:latin typeface="+mn-ea"/>
              </a:rPr>
              <a:t>AI</a:t>
            </a:r>
            <a:r>
              <a:rPr lang="ja-JP" altLang="en-US" sz="1400" b="1" dirty="0">
                <a:ln w="0"/>
                <a:solidFill>
                  <a:srgbClr val="0000FF"/>
                </a:solidFill>
                <a:effectLst>
                  <a:outerShdw blurRad="38100" dist="19050" dir="2700000" algn="tl" rotWithShape="0">
                    <a:schemeClr val="dk1">
                      <a:alpha val="40000"/>
                    </a:schemeClr>
                  </a:outerShdw>
                </a:effectLst>
                <a:latin typeface="+mn-ea"/>
              </a:rPr>
              <a:t>活用により効率的・迅速に解析</a:t>
            </a:r>
            <a:endParaRPr lang="en-US" altLang="ja-JP" sz="1400" b="1" dirty="0">
              <a:ln w="0"/>
              <a:solidFill>
                <a:srgbClr val="0000FF"/>
              </a:solidFill>
              <a:effectLst>
                <a:outerShdw blurRad="38100" dist="19050" dir="2700000" algn="tl" rotWithShape="0">
                  <a:schemeClr val="dk1">
                    <a:alpha val="40000"/>
                  </a:schemeClr>
                </a:outerShdw>
              </a:effectLst>
              <a:latin typeface="+mn-ea"/>
            </a:endParaRPr>
          </a:p>
          <a:p>
            <a:pPr>
              <a:spcBef>
                <a:spcPts val="300"/>
              </a:spcBef>
            </a:pPr>
            <a:r>
              <a:rPr lang="ja-JP" altLang="en-US" sz="1400" b="1" dirty="0">
                <a:ln w="0"/>
                <a:solidFill>
                  <a:srgbClr val="0000FF"/>
                </a:solidFill>
                <a:effectLst>
                  <a:outerShdw blurRad="38100" dist="19050" dir="2700000" algn="tl" rotWithShape="0">
                    <a:schemeClr val="dk1">
                      <a:alpha val="40000"/>
                    </a:schemeClr>
                  </a:outerShdw>
                </a:effectLst>
                <a:latin typeface="+mn-ea"/>
              </a:rPr>
              <a:t>・データ</a:t>
            </a:r>
            <a:r>
              <a:rPr lang="en-US" altLang="ja-JP" sz="1400" b="1" dirty="0">
                <a:ln w="0"/>
                <a:solidFill>
                  <a:srgbClr val="0000FF"/>
                </a:solidFill>
                <a:effectLst>
                  <a:outerShdw blurRad="38100" dist="19050" dir="2700000" algn="tl" rotWithShape="0">
                    <a:schemeClr val="dk1">
                      <a:alpha val="40000"/>
                    </a:schemeClr>
                  </a:outerShdw>
                </a:effectLst>
                <a:latin typeface="+mn-ea"/>
              </a:rPr>
              <a:t>/</a:t>
            </a:r>
            <a:r>
              <a:rPr lang="ja-JP" altLang="en-US" sz="1400" b="1" dirty="0">
                <a:ln w="0"/>
                <a:solidFill>
                  <a:srgbClr val="0000FF"/>
                </a:solidFill>
                <a:effectLst>
                  <a:outerShdw blurRad="38100" dist="19050" dir="2700000" algn="tl" rotWithShape="0">
                    <a:schemeClr val="dk1">
                      <a:alpha val="40000"/>
                    </a:schemeClr>
                  </a:outerShdw>
                </a:effectLst>
                <a:latin typeface="+mn-ea"/>
              </a:rPr>
              <a:t>解析結果の可視化、可読化</a:t>
            </a:r>
            <a:endParaRPr lang="en-US" altLang="ja-JP" sz="1400" b="1" dirty="0">
              <a:ln w="0"/>
              <a:solidFill>
                <a:srgbClr val="0000FF"/>
              </a:solidFill>
              <a:effectLst>
                <a:outerShdw blurRad="38100" dist="19050" dir="2700000" algn="tl" rotWithShape="0">
                  <a:schemeClr val="dk1">
                    <a:alpha val="40000"/>
                  </a:schemeClr>
                </a:outerShdw>
              </a:effectLst>
              <a:latin typeface="+mn-ea"/>
            </a:endParaRPr>
          </a:p>
          <a:p>
            <a:pPr>
              <a:spcBef>
                <a:spcPts val="300"/>
              </a:spcBef>
            </a:pPr>
            <a:r>
              <a:rPr lang="ja-JP" altLang="en-US" sz="1400" b="1" dirty="0">
                <a:ln w="0"/>
                <a:solidFill>
                  <a:srgbClr val="0000FF"/>
                </a:solidFill>
                <a:effectLst>
                  <a:outerShdw blurRad="38100" dist="19050" dir="2700000" algn="tl" rotWithShape="0">
                    <a:schemeClr val="dk1">
                      <a:alpha val="40000"/>
                    </a:schemeClr>
                  </a:outerShdw>
                </a:effectLst>
                <a:latin typeface="+mn-ea"/>
              </a:rPr>
              <a:t>・計算機上での材料探索</a:t>
            </a:r>
            <a:endParaRPr lang="en-US" altLang="ja-JP" sz="1400" b="1" dirty="0">
              <a:solidFill>
                <a:srgbClr val="FF0000"/>
              </a:solidFill>
              <a:latin typeface="+mn-ea"/>
            </a:endParaRPr>
          </a:p>
        </p:txBody>
      </p:sp>
    </p:spTree>
    <p:extLst>
      <p:ext uri="{BB962C8B-B14F-4D97-AF65-F5344CB8AC3E}">
        <p14:creationId xmlns:p14="http://schemas.microsoft.com/office/powerpoint/2010/main" val="1315296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 y="-2698"/>
            <a:ext cx="9144001" cy="681571"/>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a:solidFill>
                  <a:schemeClr val="bg1"/>
                </a:solidFill>
                <a:latin typeface="ＭＳ 明朝" panose="02020609040205080304" pitchFamily="17" charset="-128"/>
                <a:ea typeface="ＭＳ 明朝" panose="02020609040205080304" pitchFamily="17" charset="-128"/>
              </a:rPr>
              <a:t>材料合成グループ</a:t>
            </a:r>
            <a:endParaRPr kumimoji="1" lang="en-US" altLang="ja-JP" sz="2400" dirty="0">
              <a:solidFill>
                <a:schemeClr val="bg1"/>
              </a:solidFill>
              <a:latin typeface="ＭＳ 明朝" panose="02020609040205080304" pitchFamily="17" charset="-128"/>
              <a:ea typeface="ＭＳ 明朝" panose="02020609040205080304" pitchFamily="17" charset="-128"/>
            </a:endParaRPr>
          </a:p>
        </p:txBody>
      </p:sp>
      <p:grpSp>
        <p:nvGrpSpPr>
          <p:cNvPr id="10" name="グループ化 9">
            <a:extLst>
              <a:ext uri="{FF2B5EF4-FFF2-40B4-BE49-F238E27FC236}">
                <a16:creationId xmlns:a16="http://schemas.microsoft.com/office/drawing/2014/main" id="{CDFCAB48-270E-9C48-AF6B-6717CE07AC70}"/>
              </a:ext>
            </a:extLst>
          </p:cNvPr>
          <p:cNvGrpSpPr/>
          <p:nvPr/>
        </p:nvGrpSpPr>
        <p:grpSpPr>
          <a:xfrm>
            <a:off x="157549" y="1206402"/>
            <a:ext cx="8828901" cy="1809065"/>
            <a:chOff x="131452" y="1093257"/>
            <a:chExt cx="8828901" cy="1809065"/>
          </a:xfrm>
        </p:grpSpPr>
        <p:sp>
          <p:nvSpPr>
            <p:cNvPr id="8" name="角丸四角形 7"/>
            <p:cNvSpPr/>
            <p:nvPr/>
          </p:nvSpPr>
          <p:spPr>
            <a:xfrm>
              <a:off x="131452" y="1093257"/>
              <a:ext cx="8762177" cy="1809065"/>
            </a:xfrm>
            <a:prstGeom prst="roundRect">
              <a:avLst>
                <a:gd name="adj" fmla="val 4632"/>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6422" y="1509896"/>
              <a:ext cx="2627886" cy="1376875"/>
            </a:xfrm>
            <a:prstGeom prst="rect">
              <a:avLst/>
            </a:prstGeom>
          </p:spPr>
        </p:pic>
        <p:sp>
          <p:nvSpPr>
            <p:cNvPr id="3" name="右矢印 2"/>
            <p:cNvSpPr/>
            <p:nvPr/>
          </p:nvSpPr>
          <p:spPr>
            <a:xfrm>
              <a:off x="2869760" y="1762717"/>
              <a:ext cx="456931" cy="61652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dirty="0"/>
            </a:p>
          </p:txBody>
        </p:sp>
        <p:pic>
          <p:nvPicPr>
            <p:cNvPr id="16" name="図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51386" y="1592596"/>
              <a:ext cx="1551850" cy="1037600"/>
            </a:xfrm>
            <a:prstGeom prst="rect">
              <a:avLst/>
            </a:prstGeom>
          </p:spPr>
        </p:pic>
        <p:pic>
          <p:nvPicPr>
            <p:cNvPr id="17" name="図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81596" y="1564799"/>
              <a:ext cx="1197568" cy="1093193"/>
            </a:xfrm>
            <a:prstGeom prst="rect">
              <a:avLst/>
            </a:prstGeom>
          </p:spPr>
        </p:pic>
        <p:pic>
          <p:nvPicPr>
            <p:cNvPr id="12" name="図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26691" y="1430993"/>
              <a:ext cx="2324695" cy="1261962"/>
            </a:xfrm>
            <a:prstGeom prst="rect">
              <a:avLst/>
            </a:prstGeom>
          </p:spPr>
        </p:pic>
        <p:sp>
          <p:nvSpPr>
            <p:cNvPr id="18" name="テキスト ボックス 17"/>
            <p:cNvSpPr txBox="1"/>
            <p:nvPr/>
          </p:nvSpPr>
          <p:spPr>
            <a:xfrm>
              <a:off x="5741129" y="1538493"/>
              <a:ext cx="2408032" cy="253916"/>
            </a:xfrm>
            <a:prstGeom prst="rect">
              <a:avLst/>
            </a:prstGeom>
            <a:noFill/>
          </p:spPr>
          <p:txBody>
            <a:bodyPr wrap="none" rtlCol="0">
              <a:spAutoFit/>
            </a:bodyPr>
            <a:lstStyle/>
            <a:p>
              <a:r>
                <a:rPr kumimoji="1" lang="ja-JP" altLang="en-US" sz="1050" b="1" dirty="0"/>
                <a:t>高機能実現 </a:t>
              </a:r>
              <a:r>
                <a:rPr kumimoji="1" lang="en-US" altLang="ja-JP" sz="1050" b="1" dirty="0"/>
                <a:t>: </a:t>
              </a:r>
              <a:r>
                <a:rPr kumimoji="1" lang="ja-JP" altLang="en-US" sz="1050" b="1" dirty="0"/>
                <a:t>高強度、低密度、難燃</a:t>
              </a:r>
              <a:r>
                <a:rPr kumimoji="1" lang="en-US" altLang="ja-JP" sz="1050" b="1" dirty="0"/>
                <a:t>...</a:t>
              </a:r>
              <a:endParaRPr kumimoji="1" lang="ja-JP" altLang="en-US" sz="1050" b="1" dirty="0"/>
            </a:p>
          </p:txBody>
        </p:sp>
        <p:sp>
          <p:nvSpPr>
            <p:cNvPr id="19" name="テキスト ボックス 18"/>
            <p:cNvSpPr txBox="1"/>
            <p:nvPr/>
          </p:nvSpPr>
          <p:spPr>
            <a:xfrm>
              <a:off x="5579299" y="2601603"/>
              <a:ext cx="3381054" cy="276999"/>
            </a:xfrm>
            <a:prstGeom prst="rect">
              <a:avLst/>
            </a:prstGeom>
            <a:noFill/>
          </p:spPr>
          <p:txBody>
            <a:bodyPr wrap="none" rtlCol="0">
              <a:spAutoFit/>
            </a:bodyPr>
            <a:lstStyle/>
            <a:p>
              <a:r>
                <a:rPr kumimoji="1" lang="ja-JP" altLang="en-US" sz="1200" dirty="0"/>
                <a:t>名大 上野、</a:t>
              </a:r>
              <a:r>
                <a:rPr kumimoji="1" lang="en-US" altLang="ja-JP" sz="1200" dirty="0"/>
                <a:t>LIXIL  </a:t>
              </a:r>
              <a:r>
                <a:rPr kumimoji="1" lang="ja-JP" altLang="en-US" sz="1200" dirty="0"/>
                <a:t>井須、名城ナノカーボン 橋本</a:t>
              </a:r>
            </a:p>
          </p:txBody>
        </p:sp>
        <p:sp>
          <p:nvSpPr>
            <p:cNvPr id="20" name="正方形/長方形 19"/>
            <p:cNvSpPr/>
            <p:nvPr/>
          </p:nvSpPr>
          <p:spPr>
            <a:xfrm>
              <a:off x="131453" y="1093258"/>
              <a:ext cx="5712488" cy="461665"/>
            </a:xfrm>
            <a:prstGeom prst="rect">
              <a:avLst/>
            </a:prstGeom>
          </p:spPr>
          <p:txBody>
            <a:bodyPr wrap="square">
              <a:spAutoFit/>
            </a:bodyPr>
            <a:lstStyle/>
            <a:p>
              <a:r>
                <a:rPr kumimoji="1" lang="ja-JP" altLang="en-US" sz="1200" dirty="0">
                  <a:solidFill>
                    <a:srgbClr val="FF0000"/>
                  </a:solidFill>
                </a:rPr>
                <a:t>シーズ</a:t>
              </a:r>
              <a:r>
                <a:rPr kumimoji="1" lang="en-US" altLang="ja-JP" sz="1200" dirty="0">
                  <a:solidFill>
                    <a:srgbClr val="FF0000"/>
                  </a:solidFill>
                </a:rPr>
                <a:t>: </a:t>
              </a:r>
              <a:r>
                <a:rPr kumimoji="1" lang="ja-JP" altLang="en-US" sz="1200" dirty="0">
                  <a:solidFill>
                    <a:srgbClr val="FF0000"/>
                  </a:solidFill>
                </a:rPr>
                <a:t>ナノ材料調製、製造プロセスの最適化による空間構造制御</a:t>
              </a:r>
              <a:endParaRPr kumimoji="1" lang="en-US" altLang="ja-JP" sz="1200" dirty="0">
                <a:solidFill>
                  <a:srgbClr val="FF0000"/>
                </a:solidFill>
              </a:endParaRPr>
            </a:p>
            <a:p>
              <a:r>
                <a:rPr kumimoji="1" lang="ja-JP" altLang="en-US" sz="1200" dirty="0">
                  <a:solidFill>
                    <a:srgbClr val="FF0000"/>
                  </a:solidFill>
                </a:rPr>
                <a:t>国際的優位 </a:t>
              </a:r>
              <a:r>
                <a:rPr kumimoji="1" lang="en-US" altLang="ja-JP" sz="1200" dirty="0">
                  <a:solidFill>
                    <a:srgbClr val="FF0000"/>
                  </a:solidFill>
                </a:rPr>
                <a:t>: CNT</a:t>
              </a:r>
              <a:r>
                <a:rPr kumimoji="1" lang="ja-JP" altLang="en-US" sz="1200" dirty="0">
                  <a:solidFill>
                    <a:srgbClr val="FF0000"/>
                  </a:solidFill>
                </a:rPr>
                <a:t>とシリカ多孔体によるフレキシブルな新規断熱材</a:t>
              </a:r>
              <a:endParaRPr kumimoji="1" lang="en-US" altLang="ja-JP" sz="1200" dirty="0">
                <a:solidFill>
                  <a:srgbClr val="FF0000"/>
                </a:solidFill>
              </a:endParaRPr>
            </a:p>
          </p:txBody>
        </p:sp>
        <p:sp>
          <p:nvSpPr>
            <p:cNvPr id="21" name="正方形/長方形 20"/>
            <p:cNvSpPr/>
            <p:nvPr/>
          </p:nvSpPr>
          <p:spPr>
            <a:xfrm>
              <a:off x="2912221" y="2601603"/>
              <a:ext cx="2934895" cy="276999"/>
            </a:xfrm>
            <a:prstGeom prst="rect">
              <a:avLst/>
            </a:prstGeom>
          </p:spPr>
          <p:txBody>
            <a:bodyPr wrap="square">
              <a:spAutoFit/>
            </a:bodyPr>
            <a:lstStyle/>
            <a:p>
              <a:r>
                <a:rPr kumimoji="1" lang="ja-JP" altLang="en-US" sz="1200" dirty="0">
                  <a:solidFill>
                    <a:srgbClr val="FF0000"/>
                  </a:solidFill>
                </a:rPr>
                <a:t>関連特許 </a:t>
              </a:r>
              <a:r>
                <a:rPr kumimoji="1" lang="en-US" altLang="ja-JP" sz="1200" dirty="0">
                  <a:solidFill>
                    <a:srgbClr val="FF0000"/>
                  </a:solidFill>
                </a:rPr>
                <a:t>1 </a:t>
              </a:r>
              <a:r>
                <a:rPr kumimoji="1" lang="ja-JP" altLang="en-US" sz="1200" dirty="0">
                  <a:solidFill>
                    <a:srgbClr val="FF0000"/>
                  </a:solidFill>
                </a:rPr>
                <a:t>件 </a:t>
              </a:r>
              <a:r>
                <a:rPr kumimoji="1" lang="en-US" altLang="ja-JP" sz="1200" dirty="0">
                  <a:solidFill>
                    <a:srgbClr val="FF0000"/>
                  </a:solidFill>
                </a:rPr>
                <a:t>: </a:t>
              </a:r>
              <a:r>
                <a:rPr kumimoji="1" lang="ja-JP" altLang="en-US" sz="1200" dirty="0">
                  <a:solidFill>
                    <a:srgbClr val="FF0000"/>
                  </a:solidFill>
                </a:rPr>
                <a:t>特許 </a:t>
              </a:r>
              <a:r>
                <a:rPr kumimoji="1" lang="en-US" altLang="ja-JP" sz="1200" dirty="0">
                  <a:solidFill>
                    <a:srgbClr val="FF0000"/>
                  </a:solidFill>
                </a:rPr>
                <a:t>:</a:t>
              </a:r>
              <a:r>
                <a:rPr lang="ja-JP" altLang="en-US" sz="1200" dirty="0">
                  <a:solidFill>
                    <a:srgbClr val="FF0000"/>
                  </a:solidFill>
                </a:rPr>
                <a:t>特願 </a:t>
              </a:r>
              <a:r>
                <a:rPr lang="en-US" altLang="ja-JP" sz="1200" dirty="0">
                  <a:solidFill>
                    <a:srgbClr val="FF0000"/>
                  </a:solidFill>
                </a:rPr>
                <a:t>2018-146810</a:t>
              </a:r>
              <a:endParaRPr lang="ja-JP" altLang="en-US" sz="1200" dirty="0">
                <a:solidFill>
                  <a:srgbClr val="FF0000"/>
                </a:solidFill>
              </a:endParaRPr>
            </a:p>
          </p:txBody>
        </p:sp>
        <p:sp>
          <p:nvSpPr>
            <p:cNvPr id="22" name="右矢印 21"/>
            <p:cNvSpPr/>
            <p:nvPr/>
          </p:nvSpPr>
          <p:spPr>
            <a:xfrm>
              <a:off x="4728227" y="1192524"/>
              <a:ext cx="285903" cy="208325"/>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23" name="テキスト ボックス 22"/>
            <p:cNvSpPr txBox="1"/>
            <p:nvPr/>
          </p:nvSpPr>
          <p:spPr>
            <a:xfrm>
              <a:off x="5014130" y="1095210"/>
              <a:ext cx="3108543" cy="461665"/>
            </a:xfrm>
            <a:prstGeom prst="rect">
              <a:avLst/>
            </a:prstGeom>
            <a:noFill/>
          </p:spPr>
          <p:txBody>
            <a:bodyPr wrap="none" rtlCol="0">
              <a:spAutoFit/>
            </a:bodyPr>
            <a:lstStyle/>
            <a:p>
              <a:r>
                <a:rPr kumimoji="1" lang="ja-JP" altLang="en-US" sz="1200" dirty="0"/>
                <a:t>材料調整とプロセスの更なる最適化による</a:t>
              </a:r>
              <a:endParaRPr kumimoji="1" lang="en-US" altLang="ja-JP" sz="1200" dirty="0"/>
            </a:p>
            <a:p>
              <a:r>
                <a:rPr kumimoji="1" lang="ja-JP" altLang="en-US" sz="1200" dirty="0"/>
                <a:t>いっそうの高機能発現を目指す</a:t>
              </a:r>
            </a:p>
          </p:txBody>
        </p:sp>
      </p:grpSp>
      <p:grpSp>
        <p:nvGrpSpPr>
          <p:cNvPr id="7" name="グループ化 6">
            <a:extLst>
              <a:ext uri="{FF2B5EF4-FFF2-40B4-BE49-F238E27FC236}">
                <a16:creationId xmlns:a16="http://schemas.microsoft.com/office/drawing/2014/main" id="{DF7C12FE-0C57-FA49-A63D-AFA7A0FB08C6}"/>
              </a:ext>
            </a:extLst>
          </p:cNvPr>
          <p:cNvGrpSpPr/>
          <p:nvPr/>
        </p:nvGrpSpPr>
        <p:grpSpPr>
          <a:xfrm>
            <a:off x="157545" y="3157021"/>
            <a:ext cx="8890088" cy="2477962"/>
            <a:chOff x="131448" y="2935905"/>
            <a:chExt cx="8890088" cy="2477962"/>
          </a:xfrm>
        </p:grpSpPr>
        <p:sp>
          <p:nvSpPr>
            <p:cNvPr id="24" name="正方形/長方形 23"/>
            <p:cNvSpPr/>
            <p:nvPr/>
          </p:nvSpPr>
          <p:spPr>
            <a:xfrm>
              <a:off x="131453" y="2953227"/>
              <a:ext cx="5712488" cy="461665"/>
            </a:xfrm>
            <a:prstGeom prst="rect">
              <a:avLst/>
            </a:prstGeom>
          </p:spPr>
          <p:txBody>
            <a:bodyPr wrap="square">
              <a:spAutoFit/>
            </a:bodyPr>
            <a:lstStyle/>
            <a:p>
              <a:r>
                <a:rPr kumimoji="1" lang="ja-JP" altLang="en-US" sz="1200" dirty="0">
                  <a:solidFill>
                    <a:srgbClr val="FF0000"/>
                  </a:solidFill>
                </a:rPr>
                <a:t>シーズ</a:t>
              </a:r>
              <a:r>
                <a:rPr kumimoji="1" lang="en-US" altLang="ja-JP" sz="1200" dirty="0">
                  <a:solidFill>
                    <a:srgbClr val="FF0000"/>
                  </a:solidFill>
                </a:rPr>
                <a:t>:</a:t>
              </a:r>
              <a:r>
                <a:rPr kumimoji="1" lang="ja-JP" altLang="en-US" sz="1200" dirty="0">
                  <a:solidFill>
                    <a:srgbClr val="FF0000"/>
                  </a:solidFill>
                </a:rPr>
                <a:t>ハイスループット合成・コンビナトリアル合成技術</a:t>
              </a:r>
              <a:endParaRPr kumimoji="1" lang="en-US" altLang="ja-JP" sz="1200" dirty="0">
                <a:solidFill>
                  <a:srgbClr val="FF0000"/>
                </a:solidFill>
              </a:endParaRPr>
            </a:p>
            <a:p>
              <a:r>
                <a:rPr kumimoji="1" lang="ja-JP" altLang="en-US" sz="1200" dirty="0">
                  <a:solidFill>
                    <a:srgbClr val="FF0000"/>
                  </a:solidFill>
                </a:rPr>
                <a:t>国際的優位 </a:t>
              </a:r>
              <a:r>
                <a:rPr kumimoji="1" lang="en-US" altLang="ja-JP" sz="1200" dirty="0">
                  <a:solidFill>
                    <a:srgbClr val="FF0000"/>
                  </a:solidFill>
                </a:rPr>
                <a:t>: </a:t>
              </a:r>
              <a:r>
                <a:rPr kumimoji="1" lang="ja-JP" altLang="en-US" sz="1200" dirty="0">
                  <a:solidFill>
                    <a:srgbClr val="FF0000"/>
                  </a:solidFill>
                </a:rPr>
                <a:t>製造装置の独自開発</a:t>
              </a:r>
              <a:endParaRPr kumimoji="1" lang="en-US" altLang="ja-JP" sz="1200" dirty="0">
                <a:solidFill>
                  <a:srgbClr val="FF0000"/>
                </a:solidFill>
              </a:endParaRPr>
            </a:p>
          </p:txBody>
        </p:sp>
        <p:pic>
          <p:nvPicPr>
            <p:cNvPr id="25" name="図 2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3380" y="3414892"/>
              <a:ext cx="2093202" cy="1978234"/>
            </a:xfrm>
            <a:prstGeom prst="rect">
              <a:avLst/>
            </a:prstGeom>
          </p:spPr>
        </p:pic>
        <p:pic>
          <p:nvPicPr>
            <p:cNvPr id="26" name="図 25"/>
            <p:cNvPicPr>
              <a:picLocks noChangeAspect="1"/>
            </p:cNvPicPr>
            <p:nvPr/>
          </p:nvPicPr>
          <p:blipFill rotWithShape="1">
            <a:blip r:embed="rId7" cstate="print">
              <a:extLst>
                <a:ext uri="{28A0092B-C50C-407E-A947-70E740481C1C}">
                  <a14:useLocalDpi xmlns:a14="http://schemas.microsoft.com/office/drawing/2010/main"/>
                </a:ext>
              </a:extLst>
            </a:blip>
            <a:srcRect t="15783"/>
            <a:stretch/>
          </p:blipFill>
          <p:spPr>
            <a:xfrm>
              <a:off x="2416582" y="3414892"/>
              <a:ext cx="1844199" cy="1037937"/>
            </a:xfrm>
            <a:prstGeom prst="rect">
              <a:avLst/>
            </a:prstGeom>
          </p:spPr>
        </p:pic>
        <p:pic>
          <p:nvPicPr>
            <p:cNvPr id="27" name="図 2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543688" y="4286342"/>
              <a:ext cx="1566006" cy="1053707"/>
            </a:xfrm>
            <a:prstGeom prst="rect">
              <a:avLst/>
            </a:prstGeom>
          </p:spPr>
        </p:pic>
        <p:pic>
          <p:nvPicPr>
            <p:cNvPr id="28" name="図 2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87912" y="3434511"/>
              <a:ext cx="2293684" cy="1881997"/>
            </a:xfrm>
            <a:prstGeom prst="rect">
              <a:avLst/>
            </a:prstGeom>
          </p:spPr>
        </p:pic>
        <p:sp>
          <p:nvSpPr>
            <p:cNvPr id="29" name="右矢印 28"/>
            <p:cNvSpPr/>
            <p:nvPr/>
          </p:nvSpPr>
          <p:spPr>
            <a:xfrm>
              <a:off x="4290223" y="3079896"/>
              <a:ext cx="285903" cy="208325"/>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30" name="テキスト ボックス 29"/>
            <p:cNvSpPr txBox="1"/>
            <p:nvPr/>
          </p:nvSpPr>
          <p:spPr>
            <a:xfrm>
              <a:off x="4568684" y="2935905"/>
              <a:ext cx="3416320" cy="461665"/>
            </a:xfrm>
            <a:prstGeom prst="rect">
              <a:avLst/>
            </a:prstGeom>
            <a:noFill/>
          </p:spPr>
          <p:txBody>
            <a:bodyPr wrap="none" rtlCol="0">
              <a:spAutoFit/>
            </a:bodyPr>
            <a:lstStyle/>
            <a:p>
              <a:r>
                <a:rPr kumimoji="1" lang="ja-JP" altLang="en-US" sz="1200" dirty="0"/>
                <a:t>複数の材料系に対応し、スループットを高めた</a:t>
              </a:r>
              <a:endParaRPr kumimoji="1" lang="en-US" altLang="ja-JP" sz="1200" dirty="0"/>
            </a:p>
            <a:p>
              <a:r>
                <a:rPr kumimoji="1" lang="ja-JP" altLang="en-US" sz="1200" dirty="0"/>
                <a:t>新規多種合成装置の開発</a:t>
              </a:r>
              <a:endParaRPr kumimoji="1" lang="en-US" altLang="ja-JP" sz="1200" dirty="0"/>
            </a:p>
          </p:txBody>
        </p:sp>
        <p:sp>
          <p:nvSpPr>
            <p:cNvPr id="31" name="テキスト ボックス 30"/>
            <p:cNvSpPr txBox="1"/>
            <p:nvPr/>
          </p:nvSpPr>
          <p:spPr>
            <a:xfrm>
              <a:off x="395865" y="4936002"/>
              <a:ext cx="1107996" cy="461665"/>
            </a:xfrm>
            <a:prstGeom prst="rect">
              <a:avLst/>
            </a:prstGeom>
            <a:solidFill>
              <a:schemeClr val="bg1">
                <a:alpha val="65000"/>
              </a:schemeClr>
            </a:solidFill>
          </p:spPr>
          <p:txBody>
            <a:bodyPr wrap="none" rtlCol="0">
              <a:spAutoFit/>
            </a:bodyPr>
            <a:lstStyle/>
            <a:p>
              <a:r>
                <a:rPr kumimoji="1" lang="ja-JP" altLang="en-US" sz="1200" dirty="0"/>
                <a:t>独自開発</a:t>
              </a:r>
              <a:endParaRPr kumimoji="1" lang="en-US" altLang="ja-JP" sz="1200" dirty="0"/>
            </a:p>
            <a:p>
              <a:r>
                <a:rPr kumimoji="1" lang="ja-JP" altLang="en-US" sz="1200" dirty="0"/>
                <a:t>多種合成装置</a:t>
              </a:r>
            </a:p>
          </p:txBody>
        </p:sp>
        <p:sp>
          <p:nvSpPr>
            <p:cNvPr id="32" name="テキスト ボックス 31"/>
            <p:cNvSpPr txBox="1"/>
            <p:nvPr/>
          </p:nvSpPr>
          <p:spPr>
            <a:xfrm>
              <a:off x="2847312" y="4936002"/>
              <a:ext cx="2174608" cy="461665"/>
            </a:xfrm>
            <a:prstGeom prst="rect">
              <a:avLst/>
            </a:prstGeom>
            <a:solidFill>
              <a:schemeClr val="bg1">
                <a:alpha val="81000"/>
              </a:schemeClr>
            </a:solidFill>
          </p:spPr>
          <p:txBody>
            <a:bodyPr wrap="square" rtlCol="0">
              <a:spAutoFit/>
            </a:bodyPr>
            <a:lstStyle/>
            <a:p>
              <a:r>
                <a:rPr kumimoji="1" lang="ja-JP" altLang="en-US" sz="1200" dirty="0"/>
                <a:t>液体・粉体を原料の計量</a:t>
              </a:r>
              <a:endParaRPr kumimoji="1" lang="en-US" altLang="ja-JP" sz="1200" dirty="0"/>
            </a:p>
            <a:p>
              <a:r>
                <a:rPr kumimoji="1" lang="ja-JP" altLang="en-US" sz="1200" dirty="0"/>
                <a:t>混合、焼成までを自動化</a:t>
              </a:r>
            </a:p>
          </p:txBody>
        </p:sp>
        <p:sp>
          <p:nvSpPr>
            <p:cNvPr id="33" name="テキスト ボックス 32"/>
            <p:cNvSpPr txBox="1"/>
            <p:nvPr/>
          </p:nvSpPr>
          <p:spPr>
            <a:xfrm>
              <a:off x="7081596" y="3405233"/>
              <a:ext cx="1939940" cy="1384995"/>
            </a:xfrm>
            <a:prstGeom prst="rect">
              <a:avLst/>
            </a:prstGeom>
            <a:noFill/>
          </p:spPr>
          <p:txBody>
            <a:bodyPr wrap="square" rtlCol="0">
              <a:spAutoFit/>
            </a:bodyPr>
            <a:lstStyle/>
            <a:p>
              <a:r>
                <a:rPr kumimoji="1" lang="ja-JP" altLang="en-US" sz="1200" dirty="0"/>
                <a:t>高次元の組成空間の中での材料探索を飛躍的に簡便化。</a:t>
              </a:r>
              <a:endParaRPr kumimoji="1" lang="en-US" altLang="ja-JP" sz="1200" dirty="0"/>
            </a:p>
            <a:p>
              <a:r>
                <a:rPr kumimoji="1" lang="ja-JP" altLang="en-US" sz="1200" dirty="0"/>
                <a:t>原材料に関する制約が少なく、様々な材料に適用可能。</a:t>
              </a:r>
              <a:endParaRPr kumimoji="1" lang="en-US" altLang="ja-JP" sz="1200" dirty="0"/>
            </a:p>
            <a:p>
              <a:endParaRPr kumimoji="1" lang="en-US" altLang="ja-JP" sz="1200" dirty="0"/>
            </a:p>
          </p:txBody>
        </p:sp>
        <p:sp>
          <p:nvSpPr>
            <p:cNvPr id="34" name="テキスト ボックス 33"/>
            <p:cNvSpPr txBox="1"/>
            <p:nvPr/>
          </p:nvSpPr>
          <p:spPr>
            <a:xfrm>
              <a:off x="7561377" y="5136868"/>
              <a:ext cx="1297150" cy="276999"/>
            </a:xfrm>
            <a:prstGeom prst="rect">
              <a:avLst/>
            </a:prstGeom>
            <a:noFill/>
          </p:spPr>
          <p:txBody>
            <a:bodyPr wrap="none" rtlCol="0">
              <a:spAutoFit/>
            </a:bodyPr>
            <a:lstStyle/>
            <a:p>
              <a:r>
                <a:rPr kumimoji="1" lang="ja-JP" altLang="en-US" sz="1200" dirty="0"/>
                <a:t>東京理科大 藤本</a:t>
              </a:r>
            </a:p>
          </p:txBody>
        </p:sp>
        <p:sp>
          <p:nvSpPr>
            <p:cNvPr id="46" name="角丸四角形 45"/>
            <p:cNvSpPr/>
            <p:nvPr/>
          </p:nvSpPr>
          <p:spPr>
            <a:xfrm>
              <a:off x="131448" y="2965600"/>
              <a:ext cx="8762177" cy="2422815"/>
            </a:xfrm>
            <a:prstGeom prst="roundRect">
              <a:avLst>
                <a:gd name="adj" fmla="val 4632"/>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7336230" y="4730144"/>
              <a:ext cx="1522297" cy="461665"/>
            </a:xfrm>
            <a:prstGeom prst="rect">
              <a:avLst/>
            </a:prstGeom>
          </p:spPr>
          <p:txBody>
            <a:bodyPr wrap="square">
              <a:spAutoFit/>
            </a:bodyPr>
            <a:lstStyle/>
            <a:p>
              <a:r>
                <a:rPr kumimoji="1" lang="ja-JP" altLang="en-US" sz="1200" dirty="0">
                  <a:solidFill>
                    <a:srgbClr val="FF0000"/>
                  </a:solidFill>
                </a:rPr>
                <a:t>関連特許 </a:t>
              </a:r>
              <a:r>
                <a:rPr kumimoji="1" lang="en-US" altLang="ja-JP" sz="1200" dirty="0">
                  <a:solidFill>
                    <a:srgbClr val="FF0000"/>
                  </a:solidFill>
                </a:rPr>
                <a:t>1 </a:t>
              </a:r>
              <a:r>
                <a:rPr kumimoji="1" lang="ja-JP" altLang="en-US" sz="1200" dirty="0">
                  <a:solidFill>
                    <a:srgbClr val="FF0000"/>
                  </a:solidFill>
                </a:rPr>
                <a:t>件 </a:t>
              </a:r>
              <a:r>
                <a:rPr kumimoji="1" lang="en-US" altLang="ja-JP" sz="1200" dirty="0">
                  <a:solidFill>
                    <a:srgbClr val="FF0000"/>
                  </a:solidFill>
                </a:rPr>
                <a:t>: </a:t>
              </a:r>
            </a:p>
            <a:p>
              <a:r>
                <a:rPr lang="ja-JP" altLang="en-US" sz="1200" dirty="0">
                  <a:solidFill>
                    <a:srgbClr val="FF0000"/>
                  </a:solidFill>
                </a:rPr>
                <a:t>　特許第</a:t>
              </a:r>
              <a:r>
                <a:rPr lang="en-US" altLang="ja-JP" sz="1200" dirty="0">
                  <a:solidFill>
                    <a:srgbClr val="FF0000"/>
                  </a:solidFill>
                </a:rPr>
                <a:t>5016960</a:t>
              </a:r>
              <a:r>
                <a:rPr lang="ja-JP" altLang="en-US" sz="1200" dirty="0">
                  <a:solidFill>
                    <a:srgbClr val="FF0000"/>
                  </a:solidFill>
                </a:rPr>
                <a:t>号</a:t>
              </a:r>
            </a:p>
          </p:txBody>
        </p:sp>
      </p:grpSp>
      <p:sp>
        <p:nvSpPr>
          <p:cNvPr id="9" name="角丸四角形 8"/>
          <p:cNvSpPr/>
          <p:nvPr/>
        </p:nvSpPr>
        <p:spPr>
          <a:xfrm>
            <a:off x="131444" y="693655"/>
            <a:ext cx="2880169" cy="376087"/>
          </a:xfrm>
          <a:prstGeom prst="roundRect">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n w="0"/>
                <a:effectLst>
                  <a:outerShdw blurRad="38100" dist="19050" dir="2700000" algn="tl" rotWithShape="0">
                    <a:schemeClr val="dk1">
                      <a:alpha val="40000"/>
                    </a:schemeClr>
                  </a:outerShdw>
                </a:effectLst>
              </a:rPr>
              <a:t>材料探索の為の材料合成</a:t>
            </a:r>
            <a:endParaRPr lang="en-US" altLang="ja-JP" b="1" dirty="0">
              <a:ln w="0"/>
              <a:effectLst>
                <a:outerShdw blurRad="38100" dist="19050" dir="2700000" algn="tl" rotWithShape="0">
                  <a:schemeClr val="dk1">
                    <a:alpha val="40000"/>
                  </a:schemeClr>
                </a:outerShdw>
              </a:effectLst>
            </a:endParaRPr>
          </a:p>
        </p:txBody>
      </p:sp>
      <p:sp>
        <p:nvSpPr>
          <p:cNvPr id="6" name="テキスト ボックス 5"/>
          <p:cNvSpPr txBox="1"/>
          <p:nvPr/>
        </p:nvSpPr>
        <p:spPr>
          <a:xfrm>
            <a:off x="4562873" y="5814592"/>
            <a:ext cx="4221027" cy="646331"/>
          </a:xfrm>
          <a:prstGeom prst="rect">
            <a:avLst/>
          </a:prstGeom>
          <a:noFill/>
        </p:spPr>
        <p:txBody>
          <a:bodyPr wrap="none" rtlCol="0">
            <a:spAutoFit/>
          </a:bodyPr>
          <a:lstStyle/>
          <a:p>
            <a:r>
              <a:rPr kumimoji="1" lang="ja-JP" altLang="en-US" sz="1200" dirty="0"/>
              <a:t>他：廃棄物の溶出を防ぐコンクリートの製造　大林組 人見</a:t>
            </a:r>
            <a:endParaRPr kumimoji="1" lang="en-US" altLang="ja-JP" sz="1200" dirty="0"/>
          </a:p>
          <a:p>
            <a:r>
              <a:rPr kumimoji="1" lang="ja-JP" altLang="en-US" sz="1200" dirty="0"/>
              <a:t>　　新規軽量合金の実現</a:t>
            </a:r>
            <a:endParaRPr kumimoji="1" lang="en-US" altLang="ja-JP" sz="1200" dirty="0"/>
          </a:p>
          <a:p>
            <a:r>
              <a:rPr kumimoji="1" lang="ja-JP" altLang="en-US" sz="1200" dirty="0"/>
              <a:t>　　材料合成装置の製造　トヤマ 竹中</a:t>
            </a:r>
          </a:p>
        </p:txBody>
      </p:sp>
      <p:sp>
        <p:nvSpPr>
          <p:cNvPr id="11" name="スライド番号プレースホルダー 10"/>
          <p:cNvSpPr>
            <a:spLocks noGrp="1"/>
          </p:cNvSpPr>
          <p:nvPr>
            <p:ph type="sldNum" sz="quarter" idx="12"/>
          </p:nvPr>
        </p:nvSpPr>
        <p:spPr>
          <a:xfrm>
            <a:off x="6484047" y="5146248"/>
            <a:ext cx="2057400" cy="365125"/>
          </a:xfrm>
        </p:spPr>
        <p:txBody>
          <a:bodyPr/>
          <a:lstStyle/>
          <a:p>
            <a:fld id="{B800A654-0DF8-41D4-BF1C-A7489DF167D6}" type="slidenum">
              <a:rPr kumimoji="1" lang="ja-JP" altLang="en-US" smtClean="0"/>
              <a:t>5</a:t>
            </a:fld>
            <a:endParaRPr kumimoji="1" lang="ja-JP" altLang="en-US"/>
          </a:p>
        </p:txBody>
      </p:sp>
    </p:spTree>
    <p:extLst>
      <p:ext uri="{BB962C8B-B14F-4D97-AF65-F5344CB8AC3E}">
        <p14:creationId xmlns:p14="http://schemas.microsoft.com/office/powerpoint/2010/main" val="268279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4" descr="http://www.jmj.co.jp/car/img/csf_0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2336" y="4577110"/>
            <a:ext cx="1361912" cy="1326849"/>
          </a:xfrm>
          <a:prstGeom prst="rect">
            <a:avLst/>
          </a:prstGeom>
          <a:noFill/>
          <a:extLst>
            <a:ext uri="{909E8E84-426E-40DD-AFC4-6F175D3DCCD1}">
              <a14:hiddenFill xmlns:a14="http://schemas.microsoft.com/office/drawing/2010/main">
                <a:solidFill>
                  <a:srgbClr val="FFFFFF"/>
                </a:solidFill>
              </a14:hiddenFill>
            </a:ext>
          </a:extLst>
        </p:spPr>
      </p:pic>
      <p:sp>
        <p:nvSpPr>
          <p:cNvPr id="85" name="二等辺三角形 84"/>
          <p:cNvSpPr/>
          <p:nvPr/>
        </p:nvSpPr>
        <p:spPr>
          <a:xfrm rot="14647375">
            <a:off x="1430608" y="4583905"/>
            <a:ext cx="309602" cy="1335075"/>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9" name="Picture 6" descr="http://t2.gstatic.com/images?q=tbn:ANd9GcRhFCWN0wJ1b-vFCqv4eFy_4FUyEKyR1RmY-zAi5q3wmBQ9E_ZAlcrt0z8"/>
          <p:cNvPicPr>
            <a:picLocks noChangeAspect="1" noChangeArrowheads="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l="16106" t="18119" r="15445" b="20158"/>
          <a:stretch/>
        </p:blipFill>
        <p:spPr bwMode="auto">
          <a:xfrm>
            <a:off x="1965382" y="4071415"/>
            <a:ext cx="1637975" cy="1169191"/>
          </a:xfrm>
          <a:prstGeom prst="rect">
            <a:avLst/>
          </a:prstGeom>
          <a:noFill/>
          <a:extLst>
            <a:ext uri="{909E8E84-426E-40DD-AFC4-6F175D3DCCD1}">
              <a14:hiddenFill xmlns:a14="http://schemas.microsoft.com/office/drawing/2010/main">
                <a:solidFill>
                  <a:srgbClr val="FFFFFF"/>
                </a:solidFill>
              </a14:hiddenFill>
            </a:ext>
          </a:extLst>
        </p:spPr>
      </p:pic>
      <p:sp>
        <p:nvSpPr>
          <p:cNvPr id="153" name="フリーフォーム 152">
            <a:extLst>
              <a:ext uri="{FF2B5EF4-FFF2-40B4-BE49-F238E27FC236}">
                <a16:creationId xmlns:a16="http://schemas.microsoft.com/office/drawing/2014/main" id="{E443859A-A9D9-5F4A-88EA-F651447BE754}"/>
              </a:ext>
            </a:extLst>
          </p:cNvPr>
          <p:cNvSpPr/>
          <p:nvPr/>
        </p:nvSpPr>
        <p:spPr>
          <a:xfrm rot="3393648">
            <a:off x="4767996" y="726476"/>
            <a:ext cx="806574" cy="5255372"/>
          </a:xfrm>
          <a:custGeom>
            <a:avLst/>
            <a:gdLst>
              <a:gd name="connsiteX0" fmla="*/ 276225 w 619125"/>
              <a:gd name="connsiteY0" fmla="*/ 0 h 1543050"/>
              <a:gd name="connsiteX1" fmla="*/ 0 w 619125"/>
              <a:gd name="connsiteY1" fmla="*/ 1543050 h 1543050"/>
              <a:gd name="connsiteX2" fmla="*/ 619125 w 619125"/>
              <a:gd name="connsiteY2" fmla="*/ 85725 h 1543050"/>
              <a:gd name="connsiteX3" fmla="*/ 619125 w 619125"/>
              <a:gd name="connsiteY3" fmla="*/ 85725 h 1543050"/>
            </a:gdLst>
            <a:ahLst/>
            <a:cxnLst>
              <a:cxn ang="0">
                <a:pos x="connsiteX0" y="connsiteY0"/>
              </a:cxn>
              <a:cxn ang="0">
                <a:pos x="connsiteX1" y="connsiteY1"/>
              </a:cxn>
              <a:cxn ang="0">
                <a:pos x="connsiteX2" y="connsiteY2"/>
              </a:cxn>
              <a:cxn ang="0">
                <a:pos x="connsiteX3" y="connsiteY3"/>
              </a:cxn>
            </a:cxnLst>
            <a:rect l="l" t="t" r="r" b="b"/>
            <a:pathLst>
              <a:path w="619125" h="1543050">
                <a:moveTo>
                  <a:pt x="276225" y="0"/>
                </a:moveTo>
                <a:lnTo>
                  <a:pt x="0" y="1543050"/>
                </a:lnTo>
                <a:lnTo>
                  <a:pt x="619125" y="85725"/>
                </a:lnTo>
                <a:lnTo>
                  <a:pt x="619125" y="85725"/>
                </a:lnTo>
              </a:path>
            </a:pathLst>
          </a:cu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59"/>
          <p:cNvSpPr/>
          <p:nvPr/>
        </p:nvSpPr>
        <p:spPr>
          <a:xfrm rot="4510850">
            <a:off x="4069333" y="2656908"/>
            <a:ext cx="806574" cy="3473369"/>
          </a:xfrm>
          <a:custGeom>
            <a:avLst/>
            <a:gdLst>
              <a:gd name="connsiteX0" fmla="*/ 276225 w 619125"/>
              <a:gd name="connsiteY0" fmla="*/ 0 h 1543050"/>
              <a:gd name="connsiteX1" fmla="*/ 0 w 619125"/>
              <a:gd name="connsiteY1" fmla="*/ 1543050 h 1543050"/>
              <a:gd name="connsiteX2" fmla="*/ 619125 w 619125"/>
              <a:gd name="connsiteY2" fmla="*/ 85725 h 1543050"/>
              <a:gd name="connsiteX3" fmla="*/ 619125 w 619125"/>
              <a:gd name="connsiteY3" fmla="*/ 85725 h 1543050"/>
            </a:gdLst>
            <a:ahLst/>
            <a:cxnLst>
              <a:cxn ang="0">
                <a:pos x="connsiteX0" y="connsiteY0"/>
              </a:cxn>
              <a:cxn ang="0">
                <a:pos x="connsiteX1" y="connsiteY1"/>
              </a:cxn>
              <a:cxn ang="0">
                <a:pos x="connsiteX2" y="connsiteY2"/>
              </a:cxn>
              <a:cxn ang="0">
                <a:pos x="connsiteX3" y="connsiteY3"/>
              </a:cxn>
            </a:cxnLst>
            <a:rect l="l" t="t" r="r" b="b"/>
            <a:pathLst>
              <a:path w="619125" h="1543050">
                <a:moveTo>
                  <a:pt x="276225" y="0"/>
                </a:moveTo>
                <a:lnTo>
                  <a:pt x="0" y="1543050"/>
                </a:lnTo>
                <a:lnTo>
                  <a:pt x="619125" y="85725"/>
                </a:lnTo>
                <a:lnTo>
                  <a:pt x="619125" y="85725"/>
                </a:lnTo>
              </a:path>
            </a:pathLst>
          </a:cu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p:cNvSpPr/>
          <p:nvPr/>
        </p:nvSpPr>
        <p:spPr>
          <a:xfrm>
            <a:off x="864908" y="5474054"/>
            <a:ext cx="132483" cy="1654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 y="-2698"/>
            <a:ext cx="9144001" cy="681571"/>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dirty="0">
                <a:solidFill>
                  <a:schemeClr val="bg1"/>
                </a:solidFill>
                <a:latin typeface="ＭＳ 明朝" panose="02020609040205080304" pitchFamily="17" charset="-128"/>
                <a:ea typeface="ＭＳ 明朝" panose="02020609040205080304" pitchFamily="17" charset="-128"/>
              </a:rPr>
              <a:t>評価・計測グループ</a:t>
            </a:r>
            <a:endParaRPr kumimoji="1" lang="en-US" altLang="ja-JP" sz="2400" dirty="0">
              <a:solidFill>
                <a:schemeClr val="bg1"/>
              </a:solidFill>
              <a:latin typeface="ＭＳ 明朝" panose="02020609040205080304" pitchFamily="17" charset="-128"/>
              <a:ea typeface="ＭＳ 明朝" panose="02020609040205080304" pitchFamily="17" charset="-128"/>
            </a:endParaRPr>
          </a:p>
        </p:txBody>
      </p:sp>
      <p:grpSp>
        <p:nvGrpSpPr>
          <p:cNvPr id="2" name="グループ化 1"/>
          <p:cNvGrpSpPr/>
          <p:nvPr/>
        </p:nvGrpSpPr>
        <p:grpSpPr>
          <a:xfrm rot="1146958">
            <a:off x="671808" y="3546850"/>
            <a:ext cx="2154092" cy="637744"/>
            <a:chOff x="875604" y="3480640"/>
            <a:chExt cx="2154092" cy="637744"/>
          </a:xfrm>
        </p:grpSpPr>
        <p:sp>
          <p:nvSpPr>
            <p:cNvPr id="78" name="二等辺三角形 77"/>
            <p:cNvSpPr/>
            <p:nvPr/>
          </p:nvSpPr>
          <p:spPr>
            <a:xfrm rot="17821966">
              <a:off x="1908265" y="2447979"/>
              <a:ext cx="88770" cy="2154092"/>
            </a:xfrm>
            <a:prstGeom prst="triangle">
              <a:avLst/>
            </a:prstGeom>
            <a:gradFill>
              <a:gsLst>
                <a:gs pos="0">
                  <a:schemeClr val="bg1"/>
                </a:gs>
                <a:gs pos="59000">
                  <a:srgbClr val="FF0000"/>
                </a:gs>
                <a:gs pos="80000">
                  <a:srgbClr val="FF0000"/>
                </a:gs>
              </a:gsLst>
              <a:path path="circle">
                <a:fillToRect l="50000" t="50000" r="50000" b="50000"/>
              </a:path>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右矢印 78"/>
            <p:cNvSpPr/>
            <p:nvPr/>
          </p:nvSpPr>
          <p:spPr>
            <a:xfrm rot="1682634">
              <a:off x="2885223" y="3940972"/>
              <a:ext cx="109537" cy="177412"/>
            </a:xfrm>
            <a:prstGeom prst="rightArrow">
              <a:avLst/>
            </a:prstGeom>
            <a:gradFill flip="none" rotWithShape="1">
              <a:gsLst>
                <a:gs pos="0">
                  <a:schemeClr val="bg1"/>
                </a:gs>
                <a:gs pos="59000">
                  <a:srgbClr val="FF0000"/>
                </a:gs>
                <a:gs pos="80000">
                  <a:srgbClr val="FF0000"/>
                </a:gs>
              </a:gsLst>
              <a:lin ang="27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3" name="円/楕円 92"/>
          <p:cNvSpPr/>
          <p:nvPr/>
        </p:nvSpPr>
        <p:spPr>
          <a:xfrm>
            <a:off x="2606029" y="4377683"/>
            <a:ext cx="132483" cy="165466"/>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8" name="グループ化 117"/>
          <p:cNvGrpSpPr/>
          <p:nvPr/>
        </p:nvGrpSpPr>
        <p:grpSpPr>
          <a:xfrm>
            <a:off x="296983" y="1420978"/>
            <a:ext cx="2035639" cy="1998497"/>
            <a:chOff x="296983" y="1420978"/>
            <a:chExt cx="2035639" cy="1998497"/>
          </a:xfrm>
        </p:grpSpPr>
        <p:pic>
          <p:nvPicPr>
            <p:cNvPr id="95" name="Picture 16"/>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b="7393"/>
            <a:stretch/>
          </p:blipFill>
          <p:spPr bwMode="auto">
            <a:xfrm>
              <a:off x="296983" y="1420978"/>
              <a:ext cx="2035639" cy="199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正方形/長方形 5"/>
            <p:cNvSpPr/>
            <p:nvPr/>
          </p:nvSpPr>
          <p:spPr>
            <a:xfrm>
              <a:off x="296983" y="3168189"/>
              <a:ext cx="550742" cy="178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6" name="テキスト ボックス 95"/>
          <p:cNvSpPr txBox="1"/>
          <p:nvPr/>
        </p:nvSpPr>
        <p:spPr>
          <a:xfrm>
            <a:off x="1933157" y="5046603"/>
            <a:ext cx="2404826" cy="646331"/>
          </a:xfrm>
          <a:prstGeom prst="rect">
            <a:avLst/>
          </a:prstGeom>
          <a:noFill/>
        </p:spPr>
        <p:txBody>
          <a:bodyPr wrap="none" rtlCol="0">
            <a:spAutoFit/>
          </a:bodyPr>
          <a:lstStyle/>
          <a:p>
            <a:r>
              <a:rPr kumimoji="1" lang="ja-JP" altLang="en-US" sz="1200" b="1" dirty="0">
                <a:solidFill>
                  <a:srgbClr val="FF0000"/>
                </a:solidFill>
              </a:rPr>
              <a:t>一つの対象を</a:t>
            </a:r>
            <a:endParaRPr kumimoji="1" lang="en-US" altLang="ja-JP" sz="1200" b="1" dirty="0">
              <a:solidFill>
                <a:srgbClr val="FF0000"/>
              </a:solidFill>
            </a:endParaRPr>
          </a:p>
          <a:p>
            <a:r>
              <a:rPr kumimoji="1" lang="ja-JP" altLang="en-US" sz="1200" b="1" dirty="0">
                <a:solidFill>
                  <a:srgbClr val="FF0000"/>
                </a:solidFill>
              </a:rPr>
              <a:t>多角的に、最適のスケールで</a:t>
            </a:r>
            <a:endParaRPr kumimoji="1" lang="en-US" altLang="ja-JP" sz="1200" b="1" dirty="0">
              <a:solidFill>
                <a:srgbClr val="FF0000"/>
              </a:solidFill>
            </a:endParaRPr>
          </a:p>
          <a:p>
            <a:r>
              <a:rPr kumimoji="1" lang="ja-JP" altLang="en-US" sz="1200" b="1" dirty="0">
                <a:solidFill>
                  <a:srgbClr val="FF0000"/>
                </a:solidFill>
              </a:rPr>
              <a:t>必要な場所を集中的に計測</a:t>
            </a:r>
            <a:r>
              <a:rPr kumimoji="1" lang="en-US" altLang="ja-JP" sz="1200" b="1" dirty="0">
                <a:solidFill>
                  <a:srgbClr val="FF0000"/>
                </a:solidFill>
              </a:rPr>
              <a:t>/</a:t>
            </a:r>
            <a:r>
              <a:rPr kumimoji="1" lang="ja-JP" altLang="en-US" sz="1200" b="1" dirty="0">
                <a:solidFill>
                  <a:srgbClr val="FF0000"/>
                </a:solidFill>
              </a:rPr>
              <a:t>観察</a:t>
            </a:r>
            <a:endParaRPr kumimoji="1" lang="en-US" altLang="ja-JP" sz="1200" b="1" dirty="0">
              <a:solidFill>
                <a:srgbClr val="FF0000"/>
              </a:solidFill>
            </a:endParaRPr>
          </a:p>
        </p:txBody>
      </p:sp>
      <p:sp>
        <p:nvSpPr>
          <p:cNvPr id="119" name="テキスト ボックス 118"/>
          <p:cNvSpPr txBox="1"/>
          <p:nvPr/>
        </p:nvSpPr>
        <p:spPr>
          <a:xfrm>
            <a:off x="2573505" y="5661713"/>
            <a:ext cx="1569660" cy="461665"/>
          </a:xfrm>
          <a:prstGeom prst="rect">
            <a:avLst/>
          </a:prstGeom>
          <a:noFill/>
        </p:spPr>
        <p:txBody>
          <a:bodyPr wrap="none" rtlCol="0">
            <a:spAutoFit/>
          </a:bodyPr>
          <a:lstStyle/>
          <a:p>
            <a:r>
              <a:rPr kumimoji="1" lang="ja-JP" altLang="en-US" sz="1200" b="1" dirty="0">
                <a:solidFill>
                  <a:srgbClr val="FF0000"/>
                </a:solidFill>
              </a:rPr>
              <a:t>有機的に関連付いた</a:t>
            </a:r>
            <a:endParaRPr kumimoji="1" lang="en-US" altLang="ja-JP" sz="1200" b="1" dirty="0">
              <a:solidFill>
                <a:srgbClr val="FF0000"/>
              </a:solidFill>
            </a:endParaRPr>
          </a:p>
          <a:p>
            <a:r>
              <a:rPr kumimoji="1" lang="ja-JP" altLang="en-US" sz="1200" b="1" dirty="0">
                <a:solidFill>
                  <a:srgbClr val="FF0000"/>
                </a:solidFill>
              </a:rPr>
              <a:t>大量のデータ</a:t>
            </a:r>
            <a:endParaRPr kumimoji="1" lang="en-US" altLang="ja-JP" sz="1200" b="1" dirty="0">
              <a:solidFill>
                <a:srgbClr val="FF0000"/>
              </a:solidFill>
            </a:endParaRPr>
          </a:p>
        </p:txBody>
      </p:sp>
      <p:sp>
        <p:nvSpPr>
          <p:cNvPr id="120" name="右矢印 119"/>
          <p:cNvSpPr/>
          <p:nvPr/>
        </p:nvSpPr>
        <p:spPr>
          <a:xfrm>
            <a:off x="2351467" y="5633162"/>
            <a:ext cx="279296" cy="42352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123" name="フリーフォーム 122"/>
          <p:cNvSpPr/>
          <p:nvPr/>
        </p:nvSpPr>
        <p:spPr>
          <a:xfrm rot="194534">
            <a:off x="2728931" y="2336967"/>
            <a:ext cx="743838" cy="2163977"/>
          </a:xfrm>
          <a:custGeom>
            <a:avLst/>
            <a:gdLst>
              <a:gd name="connsiteX0" fmla="*/ 276225 w 619125"/>
              <a:gd name="connsiteY0" fmla="*/ 0 h 1543050"/>
              <a:gd name="connsiteX1" fmla="*/ 0 w 619125"/>
              <a:gd name="connsiteY1" fmla="*/ 1543050 h 1543050"/>
              <a:gd name="connsiteX2" fmla="*/ 619125 w 619125"/>
              <a:gd name="connsiteY2" fmla="*/ 85725 h 1543050"/>
              <a:gd name="connsiteX3" fmla="*/ 619125 w 619125"/>
              <a:gd name="connsiteY3" fmla="*/ 85725 h 1543050"/>
            </a:gdLst>
            <a:ahLst/>
            <a:cxnLst>
              <a:cxn ang="0">
                <a:pos x="connsiteX0" y="connsiteY0"/>
              </a:cxn>
              <a:cxn ang="0">
                <a:pos x="connsiteX1" y="connsiteY1"/>
              </a:cxn>
              <a:cxn ang="0">
                <a:pos x="connsiteX2" y="connsiteY2"/>
              </a:cxn>
              <a:cxn ang="0">
                <a:pos x="connsiteX3" y="connsiteY3"/>
              </a:cxn>
            </a:cxnLst>
            <a:rect l="l" t="t" r="r" b="b"/>
            <a:pathLst>
              <a:path w="619125" h="1543050">
                <a:moveTo>
                  <a:pt x="276225" y="0"/>
                </a:moveTo>
                <a:lnTo>
                  <a:pt x="0" y="1543050"/>
                </a:lnTo>
                <a:lnTo>
                  <a:pt x="619125" y="85725"/>
                </a:lnTo>
                <a:lnTo>
                  <a:pt x="619125" y="85725"/>
                </a:lnTo>
              </a:path>
            </a:pathLst>
          </a:cu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Text Box 3"/>
          <p:cNvSpPr txBox="1">
            <a:spLocks noChangeArrowheads="1"/>
          </p:cNvSpPr>
          <p:nvPr/>
        </p:nvSpPr>
        <p:spPr bwMode="auto">
          <a:xfrm>
            <a:off x="-15916" y="1110299"/>
            <a:ext cx="22821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20000"/>
              </a:spcBef>
              <a:defRPr kumimoji="1" sz="3200">
                <a:solidFill>
                  <a:schemeClr val="tx1"/>
                </a:solidFill>
                <a:latin typeface="Arial" panose="020B0604020202020204" pitchFamily="34" charset="0"/>
                <a:ea typeface="ＭＳ Ｐゴシック" panose="020B0600070205080204" pitchFamily="50" charset="-128"/>
              </a:defRPr>
            </a:lvl1pPr>
            <a:lvl2pPr marL="742950" indent="-285750" algn="ctr">
              <a:spcBef>
                <a:spcPct val="20000"/>
              </a:spcBef>
              <a:defRPr kumimoji="1" sz="2800">
                <a:solidFill>
                  <a:schemeClr val="tx1"/>
                </a:solidFill>
                <a:latin typeface="Arial" panose="020B0604020202020204" pitchFamily="34" charset="0"/>
                <a:ea typeface="ＭＳ Ｐゴシック" panose="020B0600070205080204" pitchFamily="50" charset="-128"/>
              </a:defRPr>
            </a:lvl2pPr>
            <a:lvl3pPr marL="1143000" indent="-228600" algn="ctr">
              <a:spcBef>
                <a:spcPct val="20000"/>
              </a:spcBef>
              <a:defRPr kumimoji="1" sz="2400">
                <a:solidFill>
                  <a:schemeClr val="tx1"/>
                </a:solidFill>
                <a:latin typeface="Arial" panose="020B0604020202020204" pitchFamily="34" charset="0"/>
                <a:ea typeface="ＭＳ Ｐゴシック" panose="020B0600070205080204" pitchFamily="50" charset="-128"/>
              </a:defRPr>
            </a:lvl3pPr>
            <a:lvl4pPr marL="1600200" indent="-228600" algn="ctr">
              <a:spcBef>
                <a:spcPct val="20000"/>
              </a:spcBef>
              <a:defRPr kumimoji="1" sz="2000">
                <a:solidFill>
                  <a:schemeClr val="tx1"/>
                </a:solidFill>
                <a:latin typeface="Arial" panose="020B0604020202020204" pitchFamily="34" charset="0"/>
                <a:ea typeface="ＭＳ Ｐゴシック" panose="020B0600070205080204" pitchFamily="50" charset="-128"/>
              </a:defRPr>
            </a:lvl4pPr>
            <a:lvl5pPr marL="2057400" indent="-228600" algn="ctr">
              <a:spcBef>
                <a:spcPct val="20000"/>
              </a:spcBef>
              <a:defRPr kumimoji="1" sz="2000">
                <a:solidFill>
                  <a:schemeClr val="tx1"/>
                </a:solidFill>
                <a:latin typeface="Arial" panose="020B0604020202020204" pitchFamily="34" charset="0"/>
                <a:ea typeface="ＭＳ Ｐゴシック" panose="020B0600070205080204" pitchFamily="50" charset="-128"/>
              </a:defRPr>
            </a:lvl5pPr>
            <a:lvl6pPr marL="2514600" indent="-228600" algn="ctr" fontAlgn="base">
              <a:spcBef>
                <a:spcPct val="2000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algn="ctr" fontAlgn="base">
              <a:spcBef>
                <a:spcPct val="2000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algn="ctr" fontAlgn="base">
              <a:spcBef>
                <a:spcPct val="2000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algn="ctr" fontAlgn="base">
              <a:spcBef>
                <a:spcPct val="2000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ts val="0"/>
              </a:spcBef>
              <a:defRPr/>
            </a:pPr>
            <a:r>
              <a:rPr lang="ja-JP" altLang="en-US"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シンクロトロン光</a:t>
            </a:r>
            <a:r>
              <a:rPr lang="en-US" altLang="ja-JP"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(SR)</a:t>
            </a:r>
          </a:p>
          <a:p>
            <a:pPr algn="r" eaLnBrk="1" hangingPunct="1">
              <a:spcBef>
                <a:spcPts val="0"/>
              </a:spcBef>
              <a:defRPr/>
            </a:pPr>
            <a:r>
              <a:rPr lang="en-US" altLang="ja-JP"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知の拠点・あいち</a:t>
            </a:r>
            <a:r>
              <a:rPr lang="en-US" altLang="ja-JP"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SR)</a:t>
            </a:r>
            <a:endParaRPr lang="ja-JP" altLang="en-US"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テキスト ボックス 124"/>
          <p:cNvSpPr txBox="1"/>
          <p:nvPr/>
        </p:nvSpPr>
        <p:spPr>
          <a:xfrm>
            <a:off x="31746" y="3355295"/>
            <a:ext cx="2047355" cy="523220"/>
          </a:xfrm>
          <a:prstGeom prst="rect">
            <a:avLst/>
          </a:prstGeom>
          <a:noFill/>
        </p:spPr>
        <p:txBody>
          <a:bodyPr wrap="none" rtlCol="0">
            <a:spAutoFit/>
          </a:bodyPr>
          <a:lstStyle/>
          <a:p>
            <a:pPr indent="-457200"/>
            <a:r>
              <a:rPr kumimoji="1" lang="ja-JP" altLang="en-US" sz="1400" b="1" dirty="0">
                <a:solidFill>
                  <a:srgbClr val="0000FF"/>
                </a:solidFill>
              </a:rPr>
              <a:t>・マクロ～</a:t>
            </a:r>
            <a:r>
              <a:rPr kumimoji="1" lang="en-US" altLang="ja-JP" sz="1400" b="1" dirty="0" err="1">
                <a:solidFill>
                  <a:srgbClr val="0000FF"/>
                </a:solidFill>
              </a:rPr>
              <a:t>μm</a:t>
            </a:r>
            <a:r>
              <a:rPr kumimoji="1" lang="ja-JP" altLang="en-US" sz="1400" b="1" dirty="0">
                <a:solidFill>
                  <a:srgbClr val="0000FF"/>
                </a:solidFill>
              </a:rPr>
              <a:t>スケール</a:t>
            </a:r>
            <a:endParaRPr kumimoji="1" lang="en-US" altLang="ja-JP" sz="1400" b="1" dirty="0">
              <a:solidFill>
                <a:srgbClr val="0000FF"/>
              </a:solidFill>
            </a:endParaRPr>
          </a:p>
          <a:p>
            <a:pPr indent="-457200"/>
            <a:r>
              <a:rPr kumimoji="1" lang="ja-JP" altLang="en-US" sz="1400" b="1" dirty="0">
                <a:solidFill>
                  <a:srgbClr val="0000FF"/>
                </a:solidFill>
              </a:rPr>
              <a:t>・</a:t>
            </a:r>
            <a:r>
              <a:rPr kumimoji="1" lang="en-US" altLang="ja-JP" sz="1400" b="1" dirty="0">
                <a:solidFill>
                  <a:srgbClr val="0000FF"/>
                </a:solidFill>
              </a:rPr>
              <a:t>in-situ</a:t>
            </a:r>
            <a:r>
              <a:rPr kumimoji="1" lang="ja-JP" altLang="en-US" sz="1400" b="1" dirty="0" err="1">
                <a:solidFill>
                  <a:srgbClr val="0000FF"/>
                </a:solidFill>
              </a:rPr>
              <a:t>、</a:t>
            </a:r>
            <a:r>
              <a:rPr kumimoji="1" lang="ja-JP" altLang="en-US" sz="1400" b="1" dirty="0">
                <a:solidFill>
                  <a:srgbClr val="0000FF"/>
                </a:solidFill>
              </a:rPr>
              <a:t>オペランド</a:t>
            </a:r>
          </a:p>
        </p:txBody>
      </p:sp>
      <p:pic>
        <p:nvPicPr>
          <p:cNvPr id="121" name="図 120"/>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84155" y="871218"/>
            <a:ext cx="2108725" cy="1629752"/>
          </a:xfrm>
          <a:prstGeom prst="rect">
            <a:avLst/>
          </a:prstGeom>
        </p:spPr>
      </p:pic>
      <p:sp>
        <p:nvSpPr>
          <p:cNvPr id="128" name="テキスト ボックス 127"/>
          <p:cNvSpPr txBox="1"/>
          <p:nvPr/>
        </p:nvSpPr>
        <p:spPr>
          <a:xfrm>
            <a:off x="2473779" y="1931433"/>
            <a:ext cx="2031325" cy="646331"/>
          </a:xfrm>
          <a:prstGeom prst="rect">
            <a:avLst/>
          </a:prstGeom>
          <a:solidFill>
            <a:schemeClr val="bg1">
              <a:alpha val="83000"/>
            </a:schemeClr>
          </a:solidFill>
          <a:effectLst/>
        </p:spPr>
        <p:txBody>
          <a:bodyPr wrap="none" rtlCol="0">
            <a:spAutoFit/>
          </a:bodyPr>
          <a:lstStyle/>
          <a:p>
            <a:r>
              <a:rPr kumimoji="1" lang="ja-JP" altLang="en-US" sz="1200" b="1" dirty="0">
                <a:solidFill>
                  <a:srgbClr val="0000FF"/>
                </a:solidFill>
              </a:rPr>
              <a:t>原子種を指定して</a:t>
            </a:r>
            <a:endParaRPr kumimoji="1" lang="en-US" altLang="ja-JP" sz="1200" b="1" dirty="0">
              <a:solidFill>
                <a:srgbClr val="0000FF"/>
              </a:solidFill>
            </a:endParaRPr>
          </a:p>
          <a:p>
            <a:r>
              <a:rPr kumimoji="1" lang="ja-JP" altLang="en-US" sz="1200" b="1" dirty="0">
                <a:solidFill>
                  <a:srgbClr val="0000FF"/>
                </a:solidFill>
              </a:rPr>
              <a:t>原子レベルの構造</a:t>
            </a:r>
            <a:endParaRPr kumimoji="1" lang="en-US" altLang="ja-JP" sz="1200" b="1" dirty="0">
              <a:solidFill>
                <a:srgbClr val="0000FF"/>
              </a:solidFill>
            </a:endParaRPr>
          </a:p>
          <a:p>
            <a:r>
              <a:rPr kumimoji="1" lang="ja-JP" altLang="en-US" sz="1200" b="1" dirty="0">
                <a:solidFill>
                  <a:srgbClr val="0000FF"/>
                </a:solidFill>
              </a:rPr>
              <a:t>個々の元素の化学状態解明</a:t>
            </a:r>
          </a:p>
        </p:txBody>
      </p:sp>
      <p:cxnSp>
        <p:nvCxnSpPr>
          <p:cNvPr id="130" name="直線矢印コネクタ 129"/>
          <p:cNvCxnSpPr/>
          <p:nvPr/>
        </p:nvCxnSpPr>
        <p:spPr>
          <a:xfrm flipV="1">
            <a:off x="2810987" y="910060"/>
            <a:ext cx="422917" cy="282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1" name="テキスト ボックス 130"/>
          <p:cNvSpPr txBox="1"/>
          <p:nvPr/>
        </p:nvSpPr>
        <p:spPr>
          <a:xfrm>
            <a:off x="2648491" y="940347"/>
            <a:ext cx="441146" cy="246221"/>
          </a:xfrm>
          <a:prstGeom prst="rect">
            <a:avLst/>
          </a:prstGeom>
          <a:noFill/>
        </p:spPr>
        <p:txBody>
          <a:bodyPr wrap="none" rtlCol="0">
            <a:spAutoFit/>
          </a:bodyPr>
          <a:lstStyle/>
          <a:p>
            <a:r>
              <a:rPr kumimoji="1" lang="ja-JP" altLang="en-US" sz="1000" dirty="0"/>
              <a:t>時間</a:t>
            </a:r>
          </a:p>
        </p:txBody>
      </p:sp>
      <p:sp>
        <p:nvSpPr>
          <p:cNvPr id="53" name="フリーフォーム 52"/>
          <p:cNvSpPr/>
          <p:nvPr/>
        </p:nvSpPr>
        <p:spPr>
          <a:xfrm rot="2643974">
            <a:off x="3788782" y="1742963"/>
            <a:ext cx="806574" cy="3473369"/>
          </a:xfrm>
          <a:custGeom>
            <a:avLst/>
            <a:gdLst>
              <a:gd name="connsiteX0" fmla="*/ 276225 w 619125"/>
              <a:gd name="connsiteY0" fmla="*/ 0 h 1543050"/>
              <a:gd name="connsiteX1" fmla="*/ 0 w 619125"/>
              <a:gd name="connsiteY1" fmla="*/ 1543050 h 1543050"/>
              <a:gd name="connsiteX2" fmla="*/ 619125 w 619125"/>
              <a:gd name="connsiteY2" fmla="*/ 85725 h 1543050"/>
              <a:gd name="connsiteX3" fmla="*/ 619125 w 619125"/>
              <a:gd name="connsiteY3" fmla="*/ 85725 h 1543050"/>
            </a:gdLst>
            <a:ahLst/>
            <a:cxnLst>
              <a:cxn ang="0">
                <a:pos x="connsiteX0" y="connsiteY0"/>
              </a:cxn>
              <a:cxn ang="0">
                <a:pos x="connsiteX1" y="connsiteY1"/>
              </a:cxn>
              <a:cxn ang="0">
                <a:pos x="connsiteX2" y="connsiteY2"/>
              </a:cxn>
              <a:cxn ang="0">
                <a:pos x="connsiteX3" y="connsiteY3"/>
              </a:cxn>
            </a:cxnLst>
            <a:rect l="l" t="t" r="r" b="b"/>
            <a:pathLst>
              <a:path w="619125" h="1543050">
                <a:moveTo>
                  <a:pt x="276225" y="0"/>
                </a:moveTo>
                <a:lnTo>
                  <a:pt x="0" y="1543050"/>
                </a:lnTo>
                <a:lnTo>
                  <a:pt x="619125" y="85725"/>
                </a:lnTo>
                <a:lnTo>
                  <a:pt x="619125" y="85725"/>
                </a:lnTo>
              </a:path>
            </a:pathLst>
          </a:cu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16392" y="3262371"/>
            <a:ext cx="892347" cy="892347"/>
          </a:xfrm>
          <a:prstGeom prst="rect">
            <a:avLst/>
          </a:prstGeom>
        </p:spPr>
      </p:pic>
      <p:pic>
        <p:nvPicPr>
          <p:cNvPr id="8" name="図 7"/>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830552" y="4159039"/>
            <a:ext cx="1799869" cy="876503"/>
          </a:xfrm>
          <a:prstGeom prst="rect">
            <a:avLst/>
          </a:prstGeom>
        </p:spPr>
      </p:pic>
      <p:sp>
        <p:nvSpPr>
          <p:cNvPr id="57" name="テキスト ボックス 56"/>
          <p:cNvSpPr txBox="1"/>
          <p:nvPr/>
        </p:nvSpPr>
        <p:spPr>
          <a:xfrm>
            <a:off x="3615997" y="3970039"/>
            <a:ext cx="1181734" cy="738664"/>
          </a:xfrm>
          <a:prstGeom prst="rect">
            <a:avLst/>
          </a:prstGeom>
          <a:noFill/>
        </p:spPr>
        <p:txBody>
          <a:bodyPr wrap="none" rtlCol="0">
            <a:spAutoFit/>
          </a:bodyPr>
          <a:lstStyle/>
          <a:p>
            <a:r>
              <a:rPr kumimoji="1" lang="en-US" altLang="ja-JP" sz="1400" b="1" dirty="0"/>
              <a:t>X</a:t>
            </a:r>
            <a:r>
              <a:rPr kumimoji="1" lang="ja-JP" altLang="en-US" sz="1400" b="1" dirty="0"/>
              <a:t>線回折</a:t>
            </a:r>
            <a:endParaRPr kumimoji="1" lang="en-US" altLang="ja-JP" sz="1400" b="1" dirty="0"/>
          </a:p>
          <a:p>
            <a:r>
              <a:rPr kumimoji="1" lang="ja-JP" altLang="en-US" sz="1400" b="1" dirty="0"/>
              <a:t>電子線回折</a:t>
            </a:r>
            <a:endParaRPr kumimoji="1" lang="en-US" altLang="ja-JP" sz="1400" b="1" dirty="0"/>
          </a:p>
          <a:p>
            <a:r>
              <a:rPr kumimoji="1" lang="en-US" altLang="ja-JP" sz="1400" b="1" dirty="0"/>
              <a:t>X</a:t>
            </a:r>
            <a:r>
              <a:rPr kumimoji="1" lang="ja-JP" altLang="en-US" sz="1400" b="1" dirty="0"/>
              <a:t>線小角散乱</a:t>
            </a:r>
          </a:p>
        </p:txBody>
      </p:sp>
      <p:sp>
        <p:nvSpPr>
          <p:cNvPr id="58" name="テキスト ボックス 57"/>
          <p:cNvSpPr txBox="1"/>
          <p:nvPr/>
        </p:nvSpPr>
        <p:spPr>
          <a:xfrm>
            <a:off x="4387693" y="3659805"/>
            <a:ext cx="702436" cy="400110"/>
          </a:xfrm>
          <a:prstGeom prst="rect">
            <a:avLst/>
          </a:prstGeom>
          <a:solidFill>
            <a:schemeClr val="bg1">
              <a:alpha val="90000"/>
            </a:schemeClr>
          </a:solidFill>
          <a:effectLst/>
        </p:spPr>
        <p:txBody>
          <a:bodyPr wrap="none" rtlCol="0">
            <a:spAutoFit/>
          </a:bodyPr>
          <a:lstStyle/>
          <a:p>
            <a:r>
              <a:rPr kumimoji="1" lang="en-US" altLang="ja-JP" sz="1000" b="1" dirty="0">
                <a:solidFill>
                  <a:srgbClr val="0000FF"/>
                </a:solidFill>
              </a:rPr>
              <a:t>SR: </a:t>
            </a:r>
            <a:r>
              <a:rPr kumimoji="1" lang="ja-JP" altLang="en-US" sz="1000" b="1" dirty="0">
                <a:solidFill>
                  <a:srgbClr val="0000FF"/>
                </a:solidFill>
              </a:rPr>
              <a:t>小角</a:t>
            </a:r>
            <a:r>
              <a:rPr kumimoji="1" lang="en-US" altLang="ja-JP" sz="1000" b="1" dirty="0">
                <a:solidFill>
                  <a:srgbClr val="0000FF"/>
                </a:solidFill>
              </a:rPr>
              <a:t>: </a:t>
            </a:r>
          </a:p>
          <a:p>
            <a:r>
              <a:rPr kumimoji="1" lang="en-US" altLang="ja-JP" sz="1000" b="1" dirty="0" err="1">
                <a:solidFill>
                  <a:srgbClr val="0000FF"/>
                </a:solidFill>
              </a:rPr>
              <a:t>μm〜nm</a:t>
            </a:r>
            <a:endParaRPr kumimoji="1" lang="en-US" altLang="ja-JP" sz="1000" b="1" dirty="0">
              <a:solidFill>
                <a:srgbClr val="0000FF"/>
              </a:solidFill>
            </a:endParaRPr>
          </a:p>
        </p:txBody>
      </p:sp>
      <p:sp>
        <p:nvSpPr>
          <p:cNvPr id="9" name="テキスト ボックス 8"/>
          <p:cNvSpPr txBox="1"/>
          <p:nvPr/>
        </p:nvSpPr>
        <p:spPr>
          <a:xfrm>
            <a:off x="3503851" y="1578735"/>
            <a:ext cx="1107996" cy="338554"/>
          </a:xfrm>
          <a:prstGeom prst="rect">
            <a:avLst/>
          </a:prstGeom>
          <a:noFill/>
        </p:spPr>
        <p:txBody>
          <a:bodyPr wrap="none" rtlCol="0">
            <a:spAutoFit/>
          </a:bodyPr>
          <a:lstStyle/>
          <a:p>
            <a:r>
              <a:rPr kumimoji="1" lang="ja-JP" altLang="en-US" sz="800" dirty="0"/>
              <a:t>金属の還元過程での</a:t>
            </a:r>
            <a:endParaRPr kumimoji="1" lang="en-US" altLang="ja-JP" sz="800" dirty="0"/>
          </a:p>
          <a:p>
            <a:r>
              <a:rPr kumimoji="1" lang="en-US" altLang="ja-JP" sz="800" dirty="0"/>
              <a:t>XAFS</a:t>
            </a:r>
            <a:r>
              <a:rPr kumimoji="1" lang="ja-JP" altLang="en-US" sz="800" dirty="0"/>
              <a:t>スペクトル変化</a:t>
            </a:r>
          </a:p>
        </p:txBody>
      </p:sp>
      <p:sp>
        <p:nvSpPr>
          <p:cNvPr id="10" name="テキスト ボックス 9"/>
          <p:cNvSpPr txBox="1"/>
          <p:nvPr/>
        </p:nvSpPr>
        <p:spPr>
          <a:xfrm>
            <a:off x="4703256" y="1226569"/>
            <a:ext cx="800219" cy="215444"/>
          </a:xfrm>
          <a:prstGeom prst="rect">
            <a:avLst/>
          </a:prstGeom>
          <a:noFill/>
        </p:spPr>
        <p:txBody>
          <a:bodyPr wrap="none" rtlCol="0">
            <a:spAutoFit/>
          </a:bodyPr>
          <a:lstStyle/>
          <a:p>
            <a:r>
              <a:rPr kumimoji="1" lang="ja-JP" altLang="en-US" sz="800" dirty="0"/>
              <a:t>米籾の透過像</a:t>
            </a:r>
          </a:p>
        </p:txBody>
      </p:sp>
      <p:sp>
        <p:nvSpPr>
          <p:cNvPr id="65" name="テキスト ボックス 64"/>
          <p:cNvSpPr txBox="1"/>
          <p:nvPr/>
        </p:nvSpPr>
        <p:spPr>
          <a:xfrm>
            <a:off x="4900503" y="4111687"/>
            <a:ext cx="1005403" cy="215444"/>
          </a:xfrm>
          <a:prstGeom prst="rect">
            <a:avLst/>
          </a:prstGeom>
          <a:noFill/>
        </p:spPr>
        <p:txBody>
          <a:bodyPr wrap="none" rtlCol="0">
            <a:spAutoFit/>
          </a:bodyPr>
          <a:lstStyle/>
          <a:p>
            <a:r>
              <a:rPr kumimoji="1" lang="ja-JP" altLang="en-US" sz="800" dirty="0"/>
              <a:t>酸化物の粉末回折</a:t>
            </a:r>
          </a:p>
        </p:txBody>
      </p:sp>
      <p:sp>
        <p:nvSpPr>
          <p:cNvPr id="66" name="テキスト ボックス 65"/>
          <p:cNvSpPr txBox="1"/>
          <p:nvPr/>
        </p:nvSpPr>
        <p:spPr>
          <a:xfrm>
            <a:off x="5453687" y="4502629"/>
            <a:ext cx="1249060" cy="215444"/>
          </a:xfrm>
          <a:prstGeom prst="rect">
            <a:avLst/>
          </a:prstGeom>
          <a:noFill/>
        </p:spPr>
        <p:txBody>
          <a:bodyPr wrap="none" rtlCol="0">
            <a:spAutoFit/>
          </a:bodyPr>
          <a:lstStyle/>
          <a:p>
            <a:r>
              <a:rPr kumimoji="1" lang="en-US" altLang="ja-JP" sz="800" dirty="0"/>
              <a:t>Izumi and Momma, 2007.</a:t>
            </a:r>
            <a:endParaRPr kumimoji="1" lang="ja-JP" altLang="en-US" sz="800" dirty="0"/>
          </a:p>
        </p:txBody>
      </p:sp>
      <p:sp>
        <p:nvSpPr>
          <p:cNvPr id="67" name="正方形/長方形 66"/>
          <p:cNvSpPr/>
          <p:nvPr/>
        </p:nvSpPr>
        <p:spPr>
          <a:xfrm>
            <a:off x="629947" y="5978830"/>
            <a:ext cx="5712488" cy="646331"/>
          </a:xfrm>
          <a:prstGeom prst="rect">
            <a:avLst/>
          </a:prstGeom>
        </p:spPr>
        <p:txBody>
          <a:bodyPr wrap="square">
            <a:spAutoFit/>
          </a:bodyPr>
          <a:lstStyle/>
          <a:p>
            <a:r>
              <a:rPr kumimoji="1" lang="ja-JP" altLang="en-US" sz="1200" dirty="0">
                <a:solidFill>
                  <a:srgbClr val="FF0000"/>
                </a:solidFill>
              </a:rPr>
              <a:t>シーズ</a:t>
            </a:r>
            <a:r>
              <a:rPr kumimoji="1" lang="en-US" altLang="ja-JP" sz="1200" dirty="0">
                <a:solidFill>
                  <a:srgbClr val="FF0000"/>
                </a:solidFill>
              </a:rPr>
              <a:t>: SR, </a:t>
            </a:r>
            <a:r>
              <a:rPr kumimoji="1" lang="ja-JP" altLang="en-US" sz="1200" dirty="0">
                <a:solidFill>
                  <a:srgbClr val="FF0000"/>
                </a:solidFill>
              </a:rPr>
              <a:t>超高圧</a:t>
            </a:r>
            <a:r>
              <a:rPr kumimoji="1" lang="en-US" altLang="ja-JP" sz="1200" dirty="0">
                <a:solidFill>
                  <a:srgbClr val="FF0000"/>
                </a:solidFill>
              </a:rPr>
              <a:t>TEM </a:t>
            </a:r>
            <a:r>
              <a:rPr kumimoji="1" lang="ja-JP" altLang="en-US" sz="1200" dirty="0">
                <a:solidFill>
                  <a:srgbClr val="FF0000"/>
                </a:solidFill>
              </a:rPr>
              <a:t>を有する</a:t>
            </a:r>
            <a:endParaRPr kumimoji="1" lang="en-US" altLang="ja-JP" sz="1200" dirty="0">
              <a:solidFill>
                <a:srgbClr val="FF0000"/>
              </a:solidFill>
            </a:endParaRPr>
          </a:p>
          <a:p>
            <a:r>
              <a:rPr kumimoji="1" lang="ja-JP" altLang="en-US" sz="1200" dirty="0">
                <a:solidFill>
                  <a:srgbClr val="FF0000"/>
                </a:solidFill>
              </a:rPr>
              <a:t>国際的優位 </a:t>
            </a:r>
            <a:r>
              <a:rPr kumimoji="1" lang="en-US" altLang="ja-JP" sz="1200" dirty="0">
                <a:solidFill>
                  <a:srgbClr val="FF0000"/>
                </a:solidFill>
              </a:rPr>
              <a:t>: SR : </a:t>
            </a:r>
            <a:r>
              <a:rPr kumimoji="1" lang="ja-JP" altLang="en-US" sz="1200" dirty="0">
                <a:solidFill>
                  <a:srgbClr val="FF0000"/>
                </a:solidFill>
              </a:rPr>
              <a:t>産業利用を指向し成功した</a:t>
            </a:r>
            <a:r>
              <a:rPr kumimoji="1" lang="en-US" altLang="ja-JP" sz="1200" dirty="0">
                <a:solidFill>
                  <a:srgbClr val="FF0000"/>
                </a:solidFill>
              </a:rPr>
              <a:t>SR(</a:t>
            </a:r>
            <a:r>
              <a:rPr kumimoji="1" lang="ja-JP" altLang="en-US" sz="1200" dirty="0">
                <a:solidFill>
                  <a:srgbClr val="FF0000"/>
                </a:solidFill>
              </a:rPr>
              <a:t>利便性</a:t>
            </a:r>
            <a:r>
              <a:rPr kumimoji="1" lang="en-US" altLang="ja-JP" sz="1200" dirty="0">
                <a:solidFill>
                  <a:srgbClr val="FF0000"/>
                </a:solidFill>
              </a:rPr>
              <a:t>, </a:t>
            </a:r>
            <a:r>
              <a:rPr kumimoji="1" lang="ja-JP" altLang="en-US" sz="1200" dirty="0">
                <a:solidFill>
                  <a:srgbClr val="FF0000"/>
                </a:solidFill>
              </a:rPr>
              <a:t>サポート体制</a:t>
            </a:r>
            <a:r>
              <a:rPr kumimoji="1" lang="en-US" altLang="ja-JP" sz="1200" dirty="0">
                <a:solidFill>
                  <a:srgbClr val="FF0000"/>
                </a:solidFill>
              </a:rPr>
              <a:t>)</a:t>
            </a:r>
          </a:p>
          <a:p>
            <a:r>
              <a:rPr kumimoji="1" lang="ja-JP" altLang="en-US" sz="1200" dirty="0">
                <a:solidFill>
                  <a:srgbClr val="FF0000"/>
                </a:solidFill>
              </a:rPr>
              <a:t>　　　　　　</a:t>
            </a:r>
            <a:r>
              <a:rPr kumimoji="1" lang="en-US" altLang="ja-JP" sz="1200" dirty="0">
                <a:solidFill>
                  <a:srgbClr val="FF0000"/>
                </a:solidFill>
              </a:rPr>
              <a:t>TEM : </a:t>
            </a:r>
            <a:r>
              <a:rPr kumimoji="1" lang="ja-JP" altLang="en-US" sz="1200" dirty="0">
                <a:solidFill>
                  <a:srgbClr val="FF0000"/>
                </a:solidFill>
              </a:rPr>
              <a:t>世界最高性能の装置群</a:t>
            </a:r>
            <a:endParaRPr kumimoji="1" lang="en-US" altLang="ja-JP" sz="1200" dirty="0">
              <a:solidFill>
                <a:srgbClr val="FF0000"/>
              </a:solidFill>
            </a:endParaRPr>
          </a:p>
        </p:txBody>
      </p:sp>
      <p:sp>
        <p:nvSpPr>
          <p:cNvPr id="68" name="正方形/長方形 67"/>
          <p:cNvSpPr/>
          <p:nvPr/>
        </p:nvSpPr>
        <p:spPr>
          <a:xfrm>
            <a:off x="183723" y="6597231"/>
            <a:ext cx="1094254" cy="276999"/>
          </a:xfrm>
          <a:prstGeom prst="rect">
            <a:avLst/>
          </a:prstGeom>
        </p:spPr>
        <p:txBody>
          <a:bodyPr wrap="square">
            <a:spAutoFit/>
          </a:bodyPr>
          <a:lstStyle/>
          <a:p>
            <a:r>
              <a:rPr kumimoji="1" lang="ja-JP" altLang="en-US" sz="1200" dirty="0">
                <a:solidFill>
                  <a:srgbClr val="FF0000"/>
                </a:solidFill>
              </a:rPr>
              <a:t>関連特許 </a:t>
            </a:r>
            <a:r>
              <a:rPr kumimoji="1" lang="en-US" altLang="ja-JP" sz="1200" dirty="0">
                <a:solidFill>
                  <a:srgbClr val="FF0000"/>
                </a:solidFill>
              </a:rPr>
              <a:t>1 </a:t>
            </a:r>
            <a:r>
              <a:rPr kumimoji="1" lang="ja-JP" altLang="en-US" sz="1200" dirty="0">
                <a:solidFill>
                  <a:srgbClr val="FF0000"/>
                </a:solidFill>
              </a:rPr>
              <a:t>件</a:t>
            </a:r>
            <a:endParaRPr lang="ja-JP" altLang="en-US" sz="1200" dirty="0">
              <a:solidFill>
                <a:srgbClr val="FF0000"/>
              </a:solidFill>
            </a:endParaRPr>
          </a:p>
        </p:txBody>
      </p:sp>
      <p:sp>
        <p:nvSpPr>
          <p:cNvPr id="69" name="テキスト ボックス 68"/>
          <p:cNvSpPr txBox="1"/>
          <p:nvPr/>
        </p:nvSpPr>
        <p:spPr>
          <a:xfrm>
            <a:off x="1169813" y="6597231"/>
            <a:ext cx="5561138" cy="276999"/>
          </a:xfrm>
          <a:prstGeom prst="rect">
            <a:avLst/>
          </a:prstGeom>
          <a:noFill/>
        </p:spPr>
        <p:txBody>
          <a:bodyPr wrap="none" rtlCol="0">
            <a:spAutoFit/>
          </a:bodyPr>
          <a:lstStyle/>
          <a:p>
            <a:r>
              <a:rPr kumimoji="1" lang="en-US" altLang="ja-JP" sz="1200" dirty="0"/>
              <a:t>SR : </a:t>
            </a:r>
            <a:r>
              <a:rPr kumimoji="1" lang="ja-JP" altLang="en-US" sz="1200" dirty="0"/>
              <a:t>名大 田渕、あいち</a:t>
            </a:r>
            <a:r>
              <a:rPr kumimoji="1" lang="en-US" altLang="ja-JP" sz="1200" dirty="0"/>
              <a:t>SR </a:t>
            </a:r>
            <a:r>
              <a:rPr kumimoji="1" lang="ja-JP" altLang="en-US" sz="1200" dirty="0"/>
              <a:t>竹田、渡辺　</a:t>
            </a:r>
            <a:r>
              <a:rPr kumimoji="1" lang="en-US" altLang="ja-JP" sz="1200" dirty="0"/>
              <a:t>TEM : </a:t>
            </a:r>
            <a:r>
              <a:rPr kumimoji="1" lang="ja-JP" altLang="en-US" sz="1200" dirty="0"/>
              <a:t>名大 武藤　機器開発 </a:t>
            </a:r>
            <a:r>
              <a:rPr kumimoji="1" lang="en-US" altLang="ja-JP" sz="1200" dirty="0"/>
              <a:t>: </a:t>
            </a:r>
            <a:r>
              <a:rPr kumimoji="1" lang="ja-JP" altLang="en-US" sz="1200" dirty="0"/>
              <a:t>トヤマ 竹中</a:t>
            </a:r>
          </a:p>
        </p:txBody>
      </p:sp>
      <p:sp>
        <p:nvSpPr>
          <p:cNvPr id="70" name="テキスト ボックス 69"/>
          <p:cNvSpPr txBox="1"/>
          <p:nvPr/>
        </p:nvSpPr>
        <p:spPr>
          <a:xfrm>
            <a:off x="4312780" y="5660998"/>
            <a:ext cx="991783" cy="461665"/>
          </a:xfrm>
          <a:prstGeom prst="rect">
            <a:avLst/>
          </a:prstGeom>
          <a:noFill/>
        </p:spPr>
        <p:txBody>
          <a:bodyPr wrap="square" rtlCol="0">
            <a:spAutoFit/>
          </a:bodyPr>
          <a:lstStyle/>
          <a:p>
            <a:r>
              <a:rPr kumimoji="1" lang="ja-JP" altLang="en-US" sz="1200" b="1" dirty="0">
                <a:solidFill>
                  <a:srgbClr val="FF0000"/>
                </a:solidFill>
              </a:rPr>
              <a:t>材料の本質の理解</a:t>
            </a:r>
            <a:endParaRPr kumimoji="1" lang="en-US" altLang="ja-JP" sz="1200" b="1" dirty="0">
              <a:solidFill>
                <a:srgbClr val="FF0000"/>
              </a:solidFill>
            </a:endParaRPr>
          </a:p>
        </p:txBody>
      </p:sp>
      <p:sp>
        <p:nvSpPr>
          <p:cNvPr id="71" name="右矢印 70"/>
          <p:cNvSpPr/>
          <p:nvPr/>
        </p:nvSpPr>
        <p:spPr>
          <a:xfrm>
            <a:off x="4085907" y="5680068"/>
            <a:ext cx="279296" cy="42352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grpSp>
        <p:nvGrpSpPr>
          <p:cNvPr id="116" name="グループ化 115"/>
          <p:cNvGrpSpPr/>
          <p:nvPr/>
        </p:nvGrpSpPr>
        <p:grpSpPr>
          <a:xfrm>
            <a:off x="6838501" y="3937012"/>
            <a:ext cx="2150372" cy="2607046"/>
            <a:chOff x="6774996" y="699900"/>
            <a:chExt cx="2150372" cy="2607046"/>
          </a:xfrm>
        </p:grpSpPr>
        <p:sp>
          <p:nvSpPr>
            <p:cNvPr id="88" name="正方形/長方形 87"/>
            <p:cNvSpPr/>
            <p:nvPr/>
          </p:nvSpPr>
          <p:spPr>
            <a:xfrm rot="4412627">
              <a:off x="6658533" y="3015983"/>
              <a:ext cx="523223" cy="58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2" name="グループ化 101"/>
            <p:cNvGrpSpPr/>
            <p:nvPr/>
          </p:nvGrpSpPr>
          <p:grpSpPr>
            <a:xfrm>
              <a:off x="6774996" y="707840"/>
              <a:ext cx="2150372" cy="2457568"/>
              <a:chOff x="251520" y="908720"/>
              <a:chExt cx="5040560" cy="5760640"/>
            </a:xfrm>
          </p:grpSpPr>
          <p:pic>
            <p:nvPicPr>
              <p:cNvPr id="103" name="図 102"/>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51520" y="908720"/>
                <a:ext cx="5040560" cy="5760640"/>
              </a:xfrm>
              <a:prstGeom prst="rect">
                <a:avLst/>
              </a:prstGeom>
            </p:spPr>
          </p:pic>
          <p:sp>
            <p:nvSpPr>
              <p:cNvPr id="104" name="正方形/長方形 103"/>
              <p:cNvSpPr/>
              <p:nvPr/>
            </p:nvSpPr>
            <p:spPr>
              <a:xfrm>
                <a:off x="251520" y="908720"/>
                <a:ext cx="1728192" cy="2806030"/>
              </a:xfrm>
              <a:prstGeom prst="rect">
                <a:avLst/>
              </a:prstGeom>
              <a:solidFill>
                <a:srgbClr val="D0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5" name="正方形/長方形 104"/>
              <p:cNvSpPr/>
              <p:nvPr/>
            </p:nvSpPr>
            <p:spPr>
              <a:xfrm>
                <a:off x="251520" y="948730"/>
                <a:ext cx="1728192" cy="2806030"/>
              </a:xfrm>
              <a:prstGeom prst="rect">
                <a:avLst/>
              </a:prstGeom>
              <a:solidFill>
                <a:srgbClr val="D0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6" name="正方形/長方形 105"/>
              <p:cNvSpPr/>
              <p:nvPr/>
            </p:nvSpPr>
            <p:spPr>
              <a:xfrm>
                <a:off x="251520" y="1018270"/>
                <a:ext cx="1296144" cy="2806030"/>
              </a:xfrm>
              <a:prstGeom prst="rect">
                <a:avLst/>
              </a:prstGeom>
              <a:solidFill>
                <a:srgbClr val="D0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107" name="グループ化 106"/>
            <p:cNvGrpSpPr/>
            <p:nvPr/>
          </p:nvGrpSpPr>
          <p:grpSpPr>
            <a:xfrm>
              <a:off x="6913891" y="699900"/>
              <a:ext cx="1747284" cy="1521969"/>
              <a:chOff x="504597" y="862274"/>
              <a:chExt cx="3993315" cy="3478371"/>
            </a:xfrm>
          </p:grpSpPr>
          <p:grpSp>
            <p:nvGrpSpPr>
              <p:cNvPr id="108" name="グループ化 107"/>
              <p:cNvGrpSpPr/>
              <p:nvPr/>
            </p:nvGrpSpPr>
            <p:grpSpPr>
              <a:xfrm>
                <a:off x="790958" y="3401449"/>
                <a:ext cx="3706954" cy="939196"/>
                <a:chOff x="790958" y="3401449"/>
                <a:chExt cx="3706954" cy="939196"/>
              </a:xfrm>
            </p:grpSpPr>
            <p:pic>
              <p:nvPicPr>
                <p:cNvPr id="111" name="図 110"/>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90958" y="3401449"/>
                  <a:ext cx="646894" cy="835521"/>
                </a:xfrm>
                <a:prstGeom prst="rect">
                  <a:avLst/>
                </a:prstGeom>
              </p:spPr>
            </p:pic>
            <p:cxnSp>
              <p:nvCxnSpPr>
                <p:cNvPr id="112" name="直線コネクタ 111"/>
                <p:cNvCxnSpPr/>
                <p:nvPr/>
              </p:nvCxnSpPr>
              <p:spPr>
                <a:xfrm>
                  <a:off x="1437852" y="4336529"/>
                  <a:ext cx="3060060" cy="4116"/>
                </a:xfrm>
                <a:prstGeom prst="line">
                  <a:avLst/>
                </a:prstGeom>
                <a:ln w="31750">
                  <a:solidFill>
                    <a:srgbClr val="0000FF"/>
                  </a:solidFill>
                  <a:prstDash val="sysDot"/>
                </a:ln>
              </p:spPr>
              <p:style>
                <a:lnRef idx="1">
                  <a:schemeClr val="accent1"/>
                </a:lnRef>
                <a:fillRef idx="0">
                  <a:schemeClr val="accent1"/>
                </a:fillRef>
                <a:effectRef idx="0">
                  <a:schemeClr val="accent1"/>
                </a:effectRef>
                <a:fontRef idx="minor">
                  <a:schemeClr val="tx1"/>
                </a:fontRef>
              </p:style>
            </p:cxnSp>
          </p:grpSp>
          <p:cxnSp>
            <p:nvCxnSpPr>
              <p:cNvPr id="109" name="直線矢印コネクタ 108"/>
              <p:cNvCxnSpPr/>
              <p:nvPr/>
            </p:nvCxnSpPr>
            <p:spPr>
              <a:xfrm>
                <a:off x="1525152" y="3401449"/>
                <a:ext cx="0" cy="835521"/>
              </a:xfrm>
              <a:prstGeom prst="straightConnector1">
                <a:avLst/>
              </a:prstGeom>
              <a:ln w="412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0" name="Text Box 20"/>
              <p:cNvSpPr txBox="1">
                <a:spLocks noChangeArrowheads="1"/>
              </p:cNvSpPr>
              <p:nvPr/>
            </p:nvSpPr>
            <p:spPr bwMode="auto">
              <a:xfrm>
                <a:off x="526366" y="2973849"/>
                <a:ext cx="1307398" cy="56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2.7 m</a:t>
                </a:r>
                <a:endParaRPr lang="en-US" altLang="ja-JP" sz="1000" b="1" i="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13" name="直線矢印コネクタ 112"/>
              <p:cNvCxnSpPr/>
              <p:nvPr/>
            </p:nvCxnSpPr>
            <p:spPr>
              <a:xfrm>
                <a:off x="1872148" y="987229"/>
                <a:ext cx="1305" cy="3271510"/>
              </a:xfrm>
              <a:prstGeom prst="straightConnector1">
                <a:avLst/>
              </a:prstGeom>
              <a:ln w="412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5" name="Text Box 20"/>
              <p:cNvSpPr txBox="1">
                <a:spLocks noChangeArrowheads="1"/>
              </p:cNvSpPr>
              <p:nvPr/>
            </p:nvSpPr>
            <p:spPr bwMode="auto">
              <a:xfrm>
                <a:off x="504597" y="862274"/>
                <a:ext cx="1548464" cy="56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10.3m</a:t>
                </a:r>
                <a:endParaRPr lang="en-US" altLang="ja-JP" sz="1000" b="1" i="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117" name="Text Box 3"/>
          <p:cNvSpPr txBox="1">
            <a:spLocks noChangeArrowheads="1"/>
          </p:cNvSpPr>
          <p:nvPr/>
        </p:nvSpPr>
        <p:spPr bwMode="auto">
          <a:xfrm>
            <a:off x="6545868" y="3307039"/>
            <a:ext cx="25135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20000"/>
              </a:spcBef>
              <a:defRPr kumimoji="1" sz="3200">
                <a:solidFill>
                  <a:schemeClr val="tx1"/>
                </a:solidFill>
                <a:latin typeface="Arial" panose="020B0604020202020204" pitchFamily="34" charset="0"/>
                <a:ea typeface="ＭＳ Ｐゴシック" panose="020B0600070205080204" pitchFamily="50" charset="-128"/>
              </a:defRPr>
            </a:lvl1pPr>
            <a:lvl2pPr marL="742950" indent="-285750" algn="ctr">
              <a:spcBef>
                <a:spcPct val="20000"/>
              </a:spcBef>
              <a:defRPr kumimoji="1" sz="2800">
                <a:solidFill>
                  <a:schemeClr val="tx1"/>
                </a:solidFill>
                <a:latin typeface="Arial" panose="020B0604020202020204" pitchFamily="34" charset="0"/>
                <a:ea typeface="ＭＳ Ｐゴシック" panose="020B0600070205080204" pitchFamily="50" charset="-128"/>
              </a:defRPr>
            </a:lvl2pPr>
            <a:lvl3pPr marL="1143000" indent="-228600" algn="ctr">
              <a:spcBef>
                <a:spcPct val="20000"/>
              </a:spcBef>
              <a:defRPr kumimoji="1" sz="2400">
                <a:solidFill>
                  <a:schemeClr val="tx1"/>
                </a:solidFill>
                <a:latin typeface="Arial" panose="020B0604020202020204" pitchFamily="34" charset="0"/>
                <a:ea typeface="ＭＳ Ｐゴシック" panose="020B0600070205080204" pitchFamily="50" charset="-128"/>
              </a:defRPr>
            </a:lvl3pPr>
            <a:lvl4pPr marL="1600200" indent="-228600" algn="ctr">
              <a:spcBef>
                <a:spcPct val="20000"/>
              </a:spcBef>
              <a:defRPr kumimoji="1" sz="2000">
                <a:solidFill>
                  <a:schemeClr val="tx1"/>
                </a:solidFill>
                <a:latin typeface="Arial" panose="020B0604020202020204" pitchFamily="34" charset="0"/>
                <a:ea typeface="ＭＳ Ｐゴシック" panose="020B0600070205080204" pitchFamily="50" charset="-128"/>
              </a:defRPr>
            </a:lvl4pPr>
            <a:lvl5pPr marL="2057400" indent="-228600" algn="ctr">
              <a:spcBef>
                <a:spcPct val="20000"/>
              </a:spcBef>
              <a:defRPr kumimoji="1" sz="2000">
                <a:solidFill>
                  <a:schemeClr val="tx1"/>
                </a:solidFill>
                <a:latin typeface="Arial" panose="020B0604020202020204" pitchFamily="34" charset="0"/>
                <a:ea typeface="ＭＳ Ｐゴシック" panose="020B0600070205080204" pitchFamily="50" charset="-128"/>
              </a:defRPr>
            </a:lvl5pPr>
            <a:lvl6pPr marL="2514600" indent="-228600" algn="ctr" fontAlgn="base">
              <a:spcBef>
                <a:spcPct val="2000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algn="ctr" fontAlgn="base">
              <a:spcBef>
                <a:spcPct val="2000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algn="ctr" fontAlgn="base">
              <a:spcBef>
                <a:spcPct val="2000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algn="ctr" fontAlgn="base">
              <a:spcBef>
                <a:spcPct val="2000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ts val="0"/>
              </a:spcBef>
              <a:defRPr/>
            </a:pPr>
            <a:r>
              <a:rPr lang="ja-JP" altLang="en-US"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反応科学</a:t>
            </a:r>
            <a:endParaRPr lang="en-US" altLang="ja-JP"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a:p>
            <a:pPr algn="r" eaLnBrk="1" hangingPunct="1">
              <a:spcBef>
                <a:spcPts val="0"/>
              </a:spcBef>
              <a:defRPr/>
            </a:pPr>
            <a:r>
              <a:rPr lang="ja-JP" altLang="en-US"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超高圧電子顕微鏡</a:t>
            </a:r>
            <a:r>
              <a:rPr lang="en-US" altLang="ja-JP"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(TEM)</a:t>
            </a:r>
          </a:p>
          <a:p>
            <a:pPr algn="r" eaLnBrk="1" hangingPunct="1">
              <a:spcBef>
                <a:spcPts val="0"/>
              </a:spcBef>
              <a:defRPr/>
            </a:pPr>
            <a:r>
              <a:rPr lang="en-US" altLang="ja-JP"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名大・超高圧電子顕微鏡施設</a:t>
            </a:r>
            <a:r>
              <a:rPr lang="en-US" altLang="ja-JP"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73" name="図 72">
            <a:extLst>
              <a:ext uri="{FF2B5EF4-FFF2-40B4-BE49-F238E27FC236}">
                <a16:creationId xmlns:a16="http://schemas.microsoft.com/office/drawing/2014/main" id="{5DE610A0-F8AE-DE42-A42B-C60800E03422}"/>
              </a:ext>
            </a:extLst>
          </p:cNvPr>
          <p:cNvPicPr>
            <a:picLocks noChangeAspect="1"/>
          </p:cNvPicPr>
          <p:nvPr/>
        </p:nvPicPr>
        <p:blipFill>
          <a:blip r:embed="rId12" cstate="print">
            <a:lum bright="-20000" contrast="40000"/>
            <a:extLst>
              <a:ext uri="{28A0092B-C50C-407E-A947-70E740481C1C}">
                <a14:useLocalDpi xmlns:a14="http://schemas.microsoft.com/office/drawing/2010/main"/>
              </a:ext>
            </a:extLst>
          </a:blip>
          <a:stretch>
            <a:fillRect/>
          </a:stretch>
        </p:blipFill>
        <p:spPr>
          <a:xfrm>
            <a:off x="2154814" y="2516572"/>
            <a:ext cx="2404132" cy="859136"/>
          </a:xfrm>
          <a:prstGeom prst="rect">
            <a:avLst/>
          </a:prstGeom>
        </p:spPr>
      </p:pic>
      <p:sp>
        <p:nvSpPr>
          <p:cNvPr id="126" name="テキスト ボックス 125"/>
          <p:cNvSpPr txBox="1"/>
          <p:nvPr/>
        </p:nvSpPr>
        <p:spPr>
          <a:xfrm>
            <a:off x="2167407" y="3304299"/>
            <a:ext cx="1472711" cy="523220"/>
          </a:xfrm>
          <a:prstGeom prst="rect">
            <a:avLst/>
          </a:prstGeom>
          <a:noFill/>
        </p:spPr>
        <p:txBody>
          <a:bodyPr wrap="none" rtlCol="0">
            <a:spAutoFit/>
          </a:bodyPr>
          <a:lstStyle/>
          <a:p>
            <a:r>
              <a:rPr kumimoji="1" lang="en-US" altLang="ja-JP" sz="1400" b="1" dirty="0"/>
              <a:t>X</a:t>
            </a:r>
            <a:r>
              <a:rPr kumimoji="1" lang="ja-JP" altLang="en-US" sz="1400" b="1" dirty="0"/>
              <a:t>線電子線分光</a:t>
            </a:r>
            <a:endParaRPr kumimoji="1" lang="en-US" altLang="ja-JP" sz="1400" b="1" dirty="0"/>
          </a:p>
          <a:p>
            <a:r>
              <a:rPr kumimoji="1" lang="en-US" altLang="ja-JP" sz="1400" b="1" dirty="0"/>
              <a:t>(XAS, XAFS, EELS)</a:t>
            </a:r>
          </a:p>
        </p:txBody>
      </p:sp>
      <p:sp>
        <p:nvSpPr>
          <p:cNvPr id="122" name="テキスト ボックス 121"/>
          <p:cNvSpPr txBox="1"/>
          <p:nvPr/>
        </p:nvSpPr>
        <p:spPr>
          <a:xfrm>
            <a:off x="6551144" y="6321408"/>
            <a:ext cx="2518638" cy="523220"/>
          </a:xfrm>
          <a:prstGeom prst="rect">
            <a:avLst/>
          </a:prstGeom>
          <a:solidFill>
            <a:schemeClr val="bg1">
              <a:alpha val="66000"/>
            </a:schemeClr>
          </a:solidFill>
        </p:spPr>
        <p:txBody>
          <a:bodyPr wrap="none" rtlCol="0">
            <a:spAutoFit/>
          </a:bodyPr>
          <a:lstStyle/>
          <a:p>
            <a:r>
              <a:rPr kumimoji="1" lang="ja-JP" altLang="en-US" sz="1400" b="1" dirty="0">
                <a:solidFill>
                  <a:srgbClr val="0000FF"/>
                </a:solidFill>
              </a:rPr>
              <a:t>・</a:t>
            </a:r>
            <a:r>
              <a:rPr kumimoji="1" lang="en-US" altLang="ja-JP" sz="1400" b="1" dirty="0" err="1">
                <a:solidFill>
                  <a:srgbClr val="0000FF"/>
                </a:solidFill>
              </a:rPr>
              <a:t>μm〜nm</a:t>
            </a:r>
            <a:r>
              <a:rPr kumimoji="1" lang="en-US" altLang="ja-JP" sz="1400" b="1" dirty="0">
                <a:solidFill>
                  <a:srgbClr val="0000FF"/>
                </a:solidFill>
              </a:rPr>
              <a:t>〜</a:t>
            </a:r>
            <a:r>
              <a:rPr kumimoji="1" lang="ja-JP" altLang="en-US" sz="1400" b="1" dirty="0">
                <a:solidFill>
                  <a:srgbClr val="0000FF"/>
                </a:solidFill>
              </a:rPr>
              <a:t>原子スケール</a:t>
            </a:r>
            <a:endParaRPr kumimoji="1" lang="en-US" altLang="ja-JP" sz="1400" b="1" dirty="0">
              <a:solidFill>
                <a:srgbClr val="0000FF"/>
              </a:solidFill>
            </a:endParaRPr>
          </a:p>
          <a:p>
            <a:r>
              <a:rPr kumimoji="1" lang="ja-JP" altLang="en-US" sz="1400" b="1" dirty="0">
                <a:solidFill>
                  <a:srgbClr val="0000FF"/>
                </a:solidFill>
              </a:rPr>
              <a:t>・試料環境制御、オペランド</a:t>
            </a:r>
          </a:p>
        </p:txBody>
      </p:sp>
      <p:grpSp>
        <p:nvGrpSpPr>
          <p:cNvPr id="30" name="グループ化 29">
            <a:extLst>
              <a:ext uri="{FF2B5EF4-FFF2-40B4-BE49-F238E27FC236}">
                <a16:creationId xmlns:a16="http://schemas.microsoft.com/office/drawing/2014/main" id="{3DAE3B7D-1065-0242-BE5D-3465659C36D5}"/>
              </a:ext>
            </a:extLst>
          </p:cNvPr>
          <p:cNvGrpSpPr/>
          <p:nvPr/>
        </p:nvGrpSpPr>
        <p:grpSpPr>
          <a:xfrm rot="174363">
            <a:off x="2960532" y="4519761"/>
            <a:ext cx="4604849" cy="805791"/>
            <a:chOff x="3273232" y="4603887"/>
            <a:chExt cx="3947426" cy="805791"/>
          </a:xfrm>
        </p:grpSpPr>
        <p:sp>
          <p:nvSpPr>
            <p:cNvPr id="14" name="フリーフォーム 13">
              <a:extLst>
                <a:ext uri="{FF2B5EF4-FFF2-40B4-BE49-F238E27FC236}">
                  <a16:creationId xmlns:a16="http://schemas.microsoft.com/office/drawing/2014/main" id="{829FA175-7A7A-7A4A-97CE-4D2156A89A7F}"/>
                </a:ext>
              </a:extLst>
            </p:cNvPr>
            <p:cNvSpPr/>
            <p:nvPr/>
          </p:nvSpPr>
          <p:spPr>
            <a:xfrm>
              <a:off x="3273232" y="4603887"/>
              <a:ext cx="3803748" cy="805791"/>
            </a:xfrm>
            <a:custGeom>
              <a:avLst/>
              <a:gdLst>
                <a:gd name="connsiteX0" fmla="*/ 24714 w 3744097"/>
                <a:gd name="connsiteY0" fmla="*/ 0 h 716692"/>
                <a:gd name="connsiteX1" fmla="*/ 3744097 w 3744097"/>
                <a:gd name="connsiteY1" fmla="*/ 716692 h 716692"/>
                <a:gd name="connsiteX2" fmla="*/ 0 w 3744097"/>
                <a:gd name="connsiteY2" fmla="*/ 358346 h 716692"/>
              </a:gdLst>
              <a:ahLst/>
              <a:cxnLst>
                <a:cxn ang="0">
                  <a:pos x="connsiteX0" y="connsiteY0"/>
                </a:cxn>
                <a:cxn ang="0">
                  <a:pos x="connsiteX1" y="connsiteY1"/>
                </a:cxn>
                <a:cxn ang="0">
                  <a:pos x="connsiteX2" y="connsiteY2"/>
                </a:cxn>
              </a:cxnLst>
              <a:rect l="l" t="t" r="r" b="b"/>
              <a:pathLst>
                <a:path w="3744097" h="716692">
                  <a:moveTo>
                    <a:pt x="24714" y="0"/>
                  </a:moveTo>
                  <a:lnTo>
                    <a:pt x="3744097" y="716692"/>
                  </a:lnTo>
                  <a:lnTo>
                    <a:pt x="0" y="358346"/>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DFEE2C71-5498-4C40-B5A3-5A3B65EF1151}"/>
                </a:ext>
              </a:extLst>
            </p:cNvPr>
            <p:cNvCxnSpPr>
              <a:cxnSpLocks/>
              <a:stCxn id="111" idx="2"/>
            </p:cNvCxnSpPr>
            <p:nvPr/>
          </p:nvCxnSpPr>
          <p:spPr>
            <a:xfrm flipH="1" flipV="1">
              <a:off x="3891989" y="4750308"/>
              <a:ext cx="3328666" cy="6550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4D482F02-963C-C147-9826-C980DD1A6697}"/>
                </a:ext>
              </a:extLst>
            </p:cNvPr>
            <p:cNvCxnSpPr>
              <a:cxnSpLocks/>
              <a:stCxn id="111" idx="2"/>
            </p:cNvCxnSpPr>
            <p:nvPr/>
          </p:nvCxnSpPr>
          <p:spPr>
            <a:xfrm flipH="1" flipV="1">
              <a:off x="3760367" y="4891622"/>
              <a:ext cx="3460291" cy="5136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DF3DB84E-C246-FB42-A1C7-880E0AFF7DB6}"/>
                </a:ext>
              </a:extLst>
            </p:cNvPr>
            <p:cNvCxnSpPr>
              <a:cxnSpLocks/>
              <a:stCxn id="111" idx="2"/>
            </p:cNvCxnSpPr>
            <p:nvPr/>
          </p:nvCxnSpPr>
          <p:spPr>
            <a:xfrm flipH="1" flipV="1">
              <a:off x="3859344" y="4823209"/>
              <a:ext cx="3361312" cy="5821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6A871480-529C-8E45-BDA2-2BC8F232E196}"/>
                </a:ext>
              </a:extLst>
            </p:cNvPr>
            <p:cNvCxnSpPr>
              <a:cxnSpLocks/>
              <a:stCxn id="111" idx="2"/>
            </p:cNvCxnSpPr>
            <p:nvPr/>
          </p:nvCxnSpPr>
          <p:spPr>
            <a:xfrm flipH="1" flipV="1">
              <a:off x="3644064" y="4942219"/>
              <a:ext cx="3576592" cy="4630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9" name="テキスト ボックス 58"/>
          <p:cNvSpPr txBox="1"/>
          <p:nvPr/>
        </p:nvSpPr>
        <p:spPr>
          <a:xfrm>
            <a:off x="4802663" y="4837262"/>
            <a:ext cx="1420582" cy="276999"/>
          </a:xfrm>
          <a:prstGeom prst="rect">
            <a:avLst/>
          </a:prstGeom>
          <a:solidFill>
            <a:schemeClr val="bg1">
              <a:alpha val="90000"/>
            </a:schemeClr>
          </a:solidFill>
          <a:effectLst/>
        </p:spPr>
        <p:txBody>
          <a:bodyPr wrap="none" rtlCol="0">
            <a:spAutoFit/>
          </a:bodyPr>
          <a:lstStyle/>
          <a:p>
            <a:r>
              <a:rPr kumimoji="1" lang="en-US" altLang="ja-JP" sz="1200" b="1" dirty="0">
                <a:solidFill>
                  <a:srgbClr val="0000FF"/>
                </a:solidFill>
              </a:rPr>
              <a:t>SR: </a:t>
            </a:r>
            <a:r>
              <a:rPr kumimoji="1" lang="ja-JP" altLang="en-US" sz="1200" b="1" dirty="0">
                <a:solidFill>
                  <a:srgbClr val="0000FF"/>
                </a:solidFill>
              </a:rPr>
              <a:t>回折</a:t>
            </a:r>
            <a:r>
              <a:rPr kumimoji="1" lang="en-US" altLang="ja-JP" sz="1200" b="1" dirty="0">
                <a:solidFill>
                  <a:srgbClr val="0000FF"/>
                </a:solidFill>
              </a:rPr>
              <a:t>: </a:t>
            </a:r>
            <a:r>
              <a:rPr kumimoji="1" lang="ja-JP" altLang="en-US" sz="1200" b="1" dirty="0">
                <a:solidFill>
                  <a:srgbClr val="0000FF"/>
                </a:solidFill>
              </a:rPr>
              <a:t>単位構造</a:t>
            </a:r>
            <a:endParaRPr kumimoji="1" lang="en-US" altLang="ja-JP" sz="1200" b="1" dirty="0">
              <a:solidFill>
                <a:srgbClr val="0000FF"/>
              </a:solidFill>
            </a:endParaRPr>
          </a:p>
        </p:txBody>
      </p:sp>
      <p:grpSp>
        <p:nvGrpSpPr>
          <p:cNvPr id="134" name="グループ化 133">
            <a:extLst>
              <a:ext uri="{FF2B5EF4-FFF2-40B4-BE49-F238E27FC236}">
                <a16:creationId xmlns:a16="http://schemas.microsoft.com/office/drawing/2014/main" id="{8FF9C73D-70FB-6B4A-AB8A-B177AD4E2483}"/>
              </a:ext>
            </a:extLst>
          </p:cNvPr>
          <p:cNvGrpSpPr/>
          <p:nvPr/>
        </p:nvGrpSpPr>
        <p:grpSpPr>
          <a:xfrm rot="17024663">
            <a:off x="2244013" y="4071642"/>
            <a:ext cx="1685273" cy="1345853"/>
            <a:chOff x="4407533" y="3683568"/>
            <a:chExt cx="1862734" cy="1345984"/>
          </a:xfrm>
        </p:grpSpPr>
        <p:sp>
          <p:nvSpPr>
            <p:cNvPr id="135" name="フリーフォーム 134">
              <a:extLst>
                <a:ext uri="{FF2B5EF4-FFF2-40B4-BE49-F238E27FC236}">
                  <a16:creationId xmlns:a16="http://schemas.microsoft.com/office/drawing/2014/main" id="{70CA7838-2C18-CD44-9380-ECDDCAE97B38}"/>
                </a:ext>
              </a:extLst>
            </p:cNvPr>
            <p:cNvSpPr/>
            <p:nvPr/>
          </p:nvSpPr>
          <p:spPr>
            <a:xfrm>
              <a:off x="5103707" y="4060613"/>
              <a:ext cx="717973" cy="291254"/>
            </a:xfrm>
            <a:custGeom>
              <a:avLst/>
              <a:gdLst>
                <a:gd name="connsiteX0" fmla="*/ 0 w 717973"/>
                <a:gd name="connsiteY0" fmla="*/ 165947 h 291254"/>
                <a:gd name="connsiteX1" fmla="*/ 111760 w 717973"/>
                <a:gd name="connsiteY1" fmla="*/ 77894 h 291254"/>
                <a:gd name="connsiteX2" fmla="*/ 226906 w 717973"/>
                <a:gd name="connsiteY2" fmla="*/ 30480 h 291254"/>
                <a:gd name="connsiteX3" fmla="*/ 342053 w 717973"/>
                <a:gd name="connsiteY3" fmla="*/ 0 h 291254"/>
                <a:gd name="connsiteX4" fmla="*/ 453813 w 717973"/>
                <a:gd name="connsiteY4" fmla="*/ 3387 h 291254"/>
                <a:gd name="connsiteX5" fmla="*/ 596053 w 717973"/>
                <a:gd name="connsiteY5" fmla="*/ 40640 h 291254"/>
                <a:gd name="connsiteX6" fmla="*/ 663786 w 717973"/>
                <a:gd name="connsiteY6" fmla="*/ 88054 h 291254"/>
                <a:gd name="connsiteX7" fmla="*/ 717973 w 717973"/>
                <a:gd name="connsiteY7" fmla="*/ 138854 h 291254"/>
                <a:gd name="connsiteX8" fmla="*/ 602826 w 717973"/>
                <a:gd name="connsiteY8" fmla="*/ 155787 h 291254"/>
                <a:gd name="connsiteX9" fmla="*/ 497840 w 717973"/>
                <a:gd name="connsiteY9" fmla="*/ 206587 h 291254"/>
                <a:gd name="connsiteX10" fmla="*/ 450426 w 717973"/>
                <a:gd name="connsiteY10" fmla="*/ 247227 h 291254"/>
                <a:gd name="connsiteX11" fmla="*/ 430106 w 717973"/>
                <a:gd name="connsiteY11" fmla="*/ 291254 h 291254"/>
                <a:gd name="connsiteX12" fmla="*/ 375920 w 717973"/>
                <a:gd name="connsiteY12" fmla="*/ 237067 h 291254"/>
                <a:gd name="connsiteX13" fmla="*/ 264160 w 717973"/>
                <a:gd name="connsiteY13" fmla="*/ 199814 h 291254"/>
                <a:gd name="connsiteX14" fmla="*/ 145626 w 717973"/>
                <a:gd name="connsiteY14" fmla="*/ 189654 h 291254"/>
                <a:gd name="connsiteX15" fmla="*/ 0 w 717973"/>
                <a:gd name="connsiteY15" fmla="*/ 165947 h 29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7973" h="291254">
                  <a:moveTo>
                    <a:pt x="0" y="165947"/>
                  </a:moveTo>
                  <a:lnTo>
                    <a:pt x="111760" y="77894"/>
                  </a:lnTo>
                  <a:lnTo>
                    <a:pt x="226906" y="30480"/>
                  </a:lnTo>
                  <a:lnTo>
                    <a:pt x="342053" y="0"/>
                  </a:lnTo>
                  <a:lnTo>
                    <a:pt x="453813" y="3387"/>
                  </a:lnTo>
                  <a:lnTo>
                    <a:pt x="596053" y="40640"/>
                  </a:lnTo>
                  <a:lnTo>
                    <a:pt x="663786" y="88054"/>
                  </a:lnTo>
                  <a:lnTo>
                    <a:pt x="717973" y="138854"/>
                  </a:lnTo>
                  <a:lnTo>
                    <a:pt x="602826" y="155787"/>
                  </a:lnTo>
                  <a:lnTo>
                    <a:pt x="497840" y="206587"/>
                  </a:lnTo>
                  <a:lnTo>
                    <a:pt x="450426" y="247227"/>
                  </a:lnTo>
                  <a:lnTo>
                    <a:pt x="430106" y="291254"/>
                  </a:lnTo>
                  <a:lnTo>
                    <a:pt x="375920" y="237067"/>
                  </a:lnTo>
                  <a:lnTo>
                    <a:pt x="264160" y="199814"/>
                  </a:lnTo>
                  <a:lnTo>
                    <a:pt x="145626" y="189654"/>
                  </a:lnTo>
                  <a:lnTo>
                    <a:pt x="0" y="16594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6" name="グループ化 135">
              <a:extLst>
                <a:ext uri="{FF2B5EF4-FFF2-40B4-BE49-F238E27FC236}">
                  <a16:creationId xmlns:a16="http://schemas.microsoft.com/office/drawing/2014/main" id="{6A4F2CB5-190A-5B43-98BA-34701BF13E76}"/>
                </a:ext>
              </a:extLst>
            </p:cNvPr>
            <p:cNvGrpSpPr/>
            <p:nvPr/>
          </p:nvGrpSpPr>
          <p:grpSpPr>
            <a:xfrm>
              <a:off x="4407533" y="3683568"/>
              <a:ext cx="1862734" cy="1345984"/>
              <a:chOff x="4407533" y="3683568"/>
              <a:chExt cx="1862734" cy="1345984"/>
            </a:xfrm>
          </p:grpSpPr>
          <p:sp>
            <p:nvSpPr>
              <p:cNvPr id="137" name="円弧 136">
                <a:extLst>
                  <a:ext uri="{FF2B5EF4-FFF2-40B4-BE49-F238E27FC236}">
                    <a16:creationId xmlns:a16="http://schemas.microsoft.com/office/drawing/2014/main" id="{2DBB38DD-97AE-9647-97C9-2AFA07E99B4A}"/>
                  </a:ext>
                </a:extLst>
              </p:cNvPr>
              <p:cNvSpPr/>
              <p:nvPr/>
            </p:nvSpPr>
            <p:spPr>
              <a:xfrm>
                <a:off x="4407533" y="4232714"/>
                <a:ext cx="1125143" cy="275032"/>
              </a:xfrm>
              <a:prstGeom prst="arc">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8" name="円弧 137">
                <a:extLst>
                  <a:ext uri="{FF2B5EF4-FFF2-40B4-BE49-F238E27FC236}">
                    <a16:creationId xmlns:a16="http://schemas.microsoft.com/office/drawing/2014/main" id="{16315DB7-E52D-604B-943B-9B6F268A544B}"/>
                  </a:ext>
                </a:extLst>
              </p:cNvPr>
              <p:cNvSpPr/>
              <p:nvPr/>
            </p:nvSpPr>
            <p:spPr>
              <a:xfrm flipH="1">
                <a:off x="5532676" y="4195210"/>
                <a:ext cx="737591" cy="387549"/>
              </a:xfrm>
              <a:prstGeom prst="arc">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9" name="円弧 138">
                <a:extLst>
                  <a:ext uri="{FF2B5EF4-FFF2-40B4-BE49-F238E27FC236}">
                    <a16:creationId xmlns:a16="http://schemas.microsoft.com/office/drawing/2014/main" id="{76CA0056-975A-724D-9B34-BD77D0F492D2}"/>
                  </a:ext>
                </a:extLst>
              </p:cNvPr>
              <p:cNvSpPr/>
              <p:nvPr/>
            </p:nvSpPr>
            <p:spPr>
              <a:xfrm rot="19044589">
                <a:off x="4877280" y="4090190"/>
                <a:ext cx="1088599" cy="93936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0" name="円弧 139">
                <a:extLst>
                  <a:ext uri="{FF2B5EF4-FFF2-40B4-BE49-F238E27FC236}">
                    <a16:creationId xmlns:a16="http://schemas.microsoft.com/office/drawing/2014/main" id="{F91C4E4F-5069-714E-8ACD-839474141D99}"/>
                  </a:ext>
                </a:extLst>
              </p:cNvPr>
              <p:cNvSpPr/>
              <p:nvPr/>
            </p:nvSpPr>
            <p:spPr>
              <a:xfrm rot="7899930">
                <a:off x="5371047" y="3854363"/>
                <a:ext cx="226368" cy="262839"/>
              </a:xfrm>
              <a:prstGeom prst="arc">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1" name="円弧 140">
                <a:extLst>
                  <a:ext uri="{FF2B5EF4-FFF2-40B4-BE49-F238E27FC236}">
                    <a16:creationId xmlns:a16="http://schemas.microsoft.com/office/drawing/2014/main" id="{5442878C-6420-8B4D-8FD7-083D499C5115}"/>
                  </a:ext>
                </a:extLst>
              </p:cNvPr>
              <p:cNvSpPr/>
              <p:nvPr/>
            </p:nvSpPr>
            <p:spPr>
              <a:xfrm rot="7899930">
                <a:off x="5239700" y="3654613"/>
                <a:ext cx="471596" cy="529505"/>
              </a:xfrm>
              <a:prstGeom prst="arc">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42" name="直線コネクタ 141">
                <a:extLst>
                  <a:ext uri="{FF2B5EF4-FFF2-40B4-BE49-F238E27FC236}">
                    <a16:creationId xmlns:a16="http://schemas.microsoft.com/office/drawing/2014/main" id="{FCAF82DD-9F6C-164E-A6B6-85EB5B914563}"/>
                  </a:ext>
                </a:extLst>
              </p:cNvPr>
              <p:cNvCxnSpPr>
                <a:cxnSpLocks/>
              </p:cNvCxnSpPr>
              <p:nvPr/>
            </p:nvCxnSpPr>
            <p:spPr>
              <a:xfrm flipH="1">
                <a:off x="5399482" y="4086483"/>
                <a:ext cx="41801" cy="655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521FE20B-8D4C-8743-B4CB-E6EE49DC656A}"/>
                  </a:ext>
                </a:extLst>
              </p:cNvPr>
              <p:cNvCxnSpPr>
                <a:cxnSpLocks/>
              </p:cNvCxnSpPr>
              <p:nvPr/>
            </p:nvCxnSpPr>
            <p:spPr>
              <a:xfrm flipV="1">
                <a:off x="5504444" y="4097506"/>
                <a:ext cx="0" cy="7145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9B5CCFB5-DF7B-C444-8A50-874729AD7D20}"/>
                  </a:ext>
                </a:extLst>
              </p:cNvPr>
              <p:cNvCxnSpPr>
                <a:cxnSpLocks/>
              </p:cNvCxnSpPr>
              <p:nvPr/>
            </p:nvCxnSpPr>
            <p:spPr>
              <a:xfrm>
                <a:off x="5551562" y="4089333"/>
                <a:ext cx="58970" cy="59849"/>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grpSp>
      <p:pic>
        <p:nvPicPr>
          <p:cNvPr id="149" name="図 148">
            <a:extLst>
              <a:ext uri="{FF2B5EF4-FFF2-40B4-BE49-F238E27FC236}">
                <a16:creationId xmlns:a16="http://schemas.microsoft.com/office/drawing/2014/main" id="{65969250-AD1E-914C-B9E7-D1CE6F90D5F8}"/>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655741" y="3290946"/>
            <a:ext cx="1167404" cy="781445"/>
          </a:xfrm>
          <a:prstGeom prst="rect">
            <a:avLst/>
          </a:prstGeom>
        </p:spPr>
      </p:pic>
      <p:sp>
        <p:nvSpPr>
          <p:cNvPr id="150" name="テキスト ボックス 149">
            <a:extLst>
              <a:ext uri="{FF2B5EF4-FFF2-40B4-BE49-F238E27FC236}">
                <a16:creationId xmlns:a16="http://schemas.microsoft.com/office/drawing/2014/main" id="{07C8506D-3868-534C-BFA9-EFCC4B7275F9}"/>
              </a:ext>
            </a:extLst>
          </p:cNvPr>
          <p:cNvSpPr txBox="1"/>
          <p:nvPr/>
        </p:nvSpPr>
        <p:spPr>
          <a:xfrm>
            <a:off x="5393940" y="3131247"/>
            <a:ext cx="1598515" cy="246221"/>
          </a:xfrm>
          <a:prstGeom prst="rect">
            <a:avLst/>
          </a:prstGeom>
          <a:solidFill>
            <a:schemeClr val="bg1">
              <a:alpha val="90000"/>
            </a:schemeClr>
          </a:solidFill>
          <a:effectLst/>
        </p:spPr>
        <p:txBody>
          <a:bodyPr wrap="none" rtlCol="0">
            <a:spAutoFit/>
          </a:bodyPr>
          <a:lstStyle/>
          <a:p>
            <a:r>
              <a:rPr kumimoji="1" lang="en-US" altLang="ja-JP" sz="1000" b="1" dirty="0">
                <a:solidFill>
                  <a:srgbClr val="0000FF"/>
                </a:solidFill>
              </a:rPr>
              <a:t>TEM:TED:</a:t>
            </a:r>
            <a:r>
              <a:rPr kumimoji="1" lang="ja-JP" altLang="en-US" sz="1000" b="1" dirty="0">
                <a:solidFill>
                  <a:srgbClr val="0000FF"/>
                </a:solidFill>
              </a:rPr>
              <a:t>その場所の構造</a:t>
            </a:r>
            <a:endParaRPr kumimoji="1" lang="en-US" altLang="ja-JP" sz="1000" b="1" dirty="0">
              <a:solidFill>
                <a:srgbClr val="0000FF"/>
              </a:solidFill>
            </a:endParaRPr>
          </a:p>
        </p:txBody>
      </p:sp>
      <p:sp>
        <p:nvSpPr>
          <p:cNvPr id="151" name="テキスト ボックス 150">
            <a:extLst>
              <a:ext uri="{FF2B5EF4-FFF2-40B4-BE49-F238E27FC236}">
                <a16:creationId xmlns:a16="http://schemas.microsoft.com/office/drawing/2014/main" id="{66C5B4E1-6D84-B04C-B332-B838C06850DD}"/>
              </a:ext>
            </a:extLst>
          </p:cNvPr>
          <p:cNvSpPr txBox="1"/>
          <p:nvPr/>
        </p:nvSpPr>
        <p:spPr>
          <a:xfrm>
            <a:off x="3672227" y="3024088"/>
            <a:ext cx="801823" cy="276999"/>
          </a:xfrm>
          <a:prstGeom prst="rect">
            <a:avLst/>
          </a:prstGeom>
          <a:solidFill>
            <a:schemeClr val="bg1">
              <a:alpha val="74000"/>
            </a:schemeClr>
          </a:solidFill>
          <a:effectLst/>
        </p:spPr>
        <p:txBody>
          <a:bodyPr wrap="none" rtlCol="0">
            <a:spAutoFit/>
          </a:bodyPr>
          <a:lstStyle/>
          <a:p>
            <a:r>
              <a:rPr kumimoji="1" lang="en-US" altLang="ja-JP" sz="1200" b="1" dirty="0">
                <a:solidFill>
                  <a:srgbClr val="0000FF"/>
                </a:solidFill>
              </a:rPr>
              <a:t>TEM:EELS</a:t>
            </a:r>
          </a:p>
        </p:txBody>
      </p:sp>
      <p:sp>
        <p:nvSpPr>
          <p:cNvPr id="152" name="テキスト ボックス 151">
            <a:extLst>
              <a:ext uri="{FF2B5EF4-FFF2-40B4-BE49-F238E27FC236}">
                <a16:creationId xmlns:a16="http://schemas.microsoft.com/office/drawing/2014/main" id="{80DB9DA3-48CF-BF4C-80F5-3C7224631FF4}"/>
              </a:ext>
            </a:extLst>
          </p:cNvPr>
          <p:cNvSpPr txBox="1"/>
          <p:nvPr/>
        </p:nvSpPr>
        <p:spPr>
          <a:xfrm>
            <a:off x="3744463" y="895510"/>
            <a:ext cx="738857" cy="276999"/>
          </a:xfrm>
          <a:prstGeom prst="rect">
            <a:avLst/>
          </a:prstGeom>
          <a:solidFill>
            <a:schemeClr val="bg1">
              <a:alpha val="74000"/>
            </a:schemeClr>
          </a:solidFill>
          <a:effectLst/>
        </p:spPr>
        <p:txBody>
          <a:bodyPr wrap="none" rtlCol="0">
            <a:spAutoFit/>
          </a:bodyPr>
          <a:lstStyle/>
          <a:p>
            <a:r>
              <a:rPr kumimoji="1" lang="en-US" altLang="ja-JP" sz="1200" b="1" dirty="0">
                <a:solidFill>
                  <a:srgbClr val="0000FF"/>
                </a:solidFill>
              </a:rPr>
              <a:t>SR: XAFS</a:t>
            </a:r>
          </a:p>
        </p:txBody>
      </p:sp>
      <p:pic>
        <p:nvPicPr>
          <p:cNvPr id="154" name="図 153">
            <a:extLst>
              <a:ext uri="{FF2B5EF4-FFF2-40B4-BE49-F238E27FC236}">
                <a16:creationId xmlns:a16="http://schemas.microsoft.com/office/drawing/2014/main" id="{5CEBCB97-6853-2A41-A608-07E18669D25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076928" y="2157596"/>
            <a:ext cx="1883190" cy="1072653"/>
          </a:xfrm>
          <a:prstGeom prst="rect">
            <a:avLst/>
          </a:prstGeom>
        </p:spPr>
      </p:pic>
      <p:pic>
        <p:nvPicPr>
          <p:cNvPr id="47" name="図 46">
            <a:extLst>
              <a:ext uri="{FF2B5EF4-FFF2-40B4-BE49-F238E27FC236}">
                <a16:creationId xmlns:a16="http://schemas.microsoft.com/office/drawing/2014/main" id="{67617C44-C519-427D-BFC2-7BC0522FAC44}"/>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5400000">
            <a:off x="4776613" y="1388903"/>
            <a:ext cx="1281895" cy="1281895"/>
          </a:xfrm>
          <a:prstGeom prst="rect">
            <a:avLst/>
          </a:prstGeom>
        </p:spPr>
      </p:pic>
      <p:grpSp>
        <p:nvGrpSpPr>
          <p:cNvPr id="145" name="グループ化 144">
            <a:extLst>
              <a:ext uri="{FF2B5EF4-FFF2-40B4-BE49-F238E27FC236}">
                <a16:creationId xmlns:a16="http://schemas.microsoft.com/office/drawing/2014/main" id="{C8722605-238C-B44E-BB4F-338D7D975BA1}"/>
              </a:ext>
            </a:extLst>
          </p:cNvPr>
          <p:cNvGrpSpPr/>
          <p:nvPr/>
        </p:nvGrpSpPr>
        <p:grpSpPr>
          <a:xfrm>
            <a:off x="5688092" y="989467"/>
            <a:ext cx="1114000" cy="1177386"/>
            <a:chOff x="4493886" y="2707442"/>
            <a:chExt cx="2149560" cy="2271867"/>
          </a:xfrm>
        </p:grpSpPr>
        <p:pic>
          <p:nvPicPr>
            <p:cNvPr id="146" name="Picture 2" descr="D:\180305-RhZrO2-MS-succeeded\18-0305-Rh\snap05.bmp">
              <a:extLst>
                <a:ext uri="{FF2B5EF4-FFF2-40B4-BE49-F238E27FC236}">
                  <a16:creationId xmlns:a16="http://schemas.microsoft.com/office/drawing/2014/main" id="{A2316B30-4C06-CD48-8EC6-75B64E48C99A}"/>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4493886" y="2707442"/>
              <a:ext cx="2149560" cy="2271867"/>
            </a:xfrm>
            <a:prstGeom prst="rect">
              <a:avLst/>
            </a:prstGeom>
            <a:noFill/>
            <a:extLst>
              <a:ext uri="{909E8E84-426E-40DD-AFC4-6F175D3DCCD1}">
                <a14:hiddenFill xmlns:a14="http://schemas.microsoft.com/office/drawing/2010/main">
                  <a:solidFill>
                    <a:srgbClr val="FFFFFF"/>
                  </a:solidFill>
                </a14:hiddenFill>
              </a:ext>
            </a:extLst>
          </p:spPr>
        </p:pic>
        <p:sp>
          <p:nvSpPr>
            <p:cNvPr id="147" name="二等辺三角形 19">
              <a:extLst>
                <a:ext uri="{FF2B5EF4-FFF2-40B4-BE49-F238E27FC236}">
                  <a16:creationId xmlns:a16="http://schemas.microsoft.com/office/drawing/2014/main" id="{328711AE-A73A-2547-9206-44FEAE184D21}"/>
                </a:ext>
              </a:extLst>
            </p:cNvPr>
            <p:cNvSpPr/>
            <p:nvPr/>
          </p:nvSpPr>
          <p:spPr>
            <a:xfrm rot="11871828">
              <a:off x="5858960" y="2788539"/>
              <a:ext cx="136134" cy="244332"/>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148" name="テキスト ボックス 147">
            <a:extLst>
              <a:ext uri="{FF2B5EF4-FFF2-40B4-BE49-F238E27FC236}">
                <a16:creationId xmlns:a16="http://schemas.microsoft.com/office/drawing/2014/main" id="{9FAFB559-A2CE-6549-8EE2-209BD15F313C}"/>
              </a:ext>
            </a:extLst>
          </p:cNvPr>
          <p:cNvSpPr txBox="1"/>
          <p:nvPr/>
        </p:nvSpPr>
        <p:spPr>
          <a:xfrm>
            <a:off x="5182985" y="948147"/>
            <a:ext cx="1010213" cy="276999"/>
          </a:xfrm>
          <a:prstGeom prst="rect">
            <a:avLst/>
          </a:prstGeom>
          <a:solidFill>
            <a:schemeClr val="bg1">
              <a:alpha val="74000"/>
            </a:schemeClr>
          </a:solidFill>
          <a:effectLst/>
        </p:spPr>
        <p:txBody>
          <a:bodyPr wrap="none" rtlCol="0">
            <a:spAutoFit/>
          </a:bodyPr>
          <a:lstStyle/>
          <a:p>
            <a:r>
              <a:rPr kumimoji="1" lang="en-US" altLang="ja-JP" sz="1200" b="1" dirty="0">
                <a:solidFill>
                  <a:srgbClr val="0000FF"/>
                </a:solidFill>
              </a:rPr>
              <a:t>TEM: </a:t>
            </a:r>
            <a:r>
              <a:rPr kumimoji="1" lang="ja-JP" altLang="en-US" sz="1200" b="1" dirty="0">
                <a:solidFill>
                  <a:srgbClr val="0000FF"/>
                </a:solidFill>
              </a:rPr>
              <a:t>原子像</a:t>
            </a:r>
            <a:endParaRPr kumimoji="1" lang="en-US" altLang="ja-JP" sz="1200" b="1" dirty="0">
              <a:solidFill>
                <a:srgbClr val="0000FF"/>
              </a:solidFill>
            </a:endParaRPr>
          </a:p>
        </p:txBody>
      </p:sp>
      <p:sp>
        <p:nvSpPr>
          <p:cNvPr id="50" name="テキスト ボックス 49"/>
          <p:cNvSpPr txBox="1"/>
          <p:nvPr/>
        </p:nvSpPr>
        <p:spPr>
          <a:xfrm>
            <a:off x="4426619" y="2644115"/>
            <a:ext cx="1056700" cy="523220"/>
          </a:xfrm>
          <a:prstGeom prst="rect">
            <a:avLst/>
          </a:prstGeom>
          <a:noFill/>
        </p:spPr>
        <p:txBody>
          <a:bodyPr wrap="none" rtlCol="0">
            <a:spAutoFit/>
          </a:bodyPr>
          <a:lstStyle/>
          <a:p>
            <a:r>
              <a:rPr kumimoji="1" lang="ja-JP" altLang="en-US" sz="1400" b="1" dirty="0"/>
              <a:t>透過</a:t>
            </a:r>
            <a:r>
              <a:rPr kumimoji="1" lang="en-US" altLang="ja-JP" sz="1400" b="1" dirty="0"/>
              <a:t>TEM</a:t>
            </a:r>
            <a:r>
              <a:rPr kumimoji="1" lang="ja-JP" altLang="en-US" sz="1400" b="1" dirty="0"/>
              <a:t>像</a:t>
            </a:r>
            <a:endParaRPr kumimoji="1" lang="en-US" altLang="ja-JP" sz="1400" b="1" dirty="0"/>
          </a:p>
          <a:p>
            <a:r>
              <a:rPr kumimoji="1" lang="en-US" altLang="ja-JP" sz="1400" b="1" dirty="0"/>
              <a:t>X</a:t>
            </a:r>
            <a:r>
              <a:rPr kumimoji="1" lang="ja-JP" altLang="en-US" sz="1400" b="1" dirty="0"/>
              <a:t>線</a:t>
            </a:r>
            <a:r>
              <a:rPr kumimoji="1" lang="en-US" altLang="ja-JP" sz="1400" b="1" dirty="0"/>
              <a:t>CT</a:t>
            </a:r>
            <a:endParaRPr kumimoji="1" lang="ja-JP" altLang="en-US" sz="1400" b="1" dirty="0"/>
          </a:p>
        </p:txBody>
      </p:sp>
      <p:sp>
        <p:nvSpPr>
          <p:cNvPr id="52" name="テキスト ボックス 51"/>
          <p:cNvSpPr txBox="1"/>
          <p:nvPr/>
        </p:nvSpPr>
        <p:spPr>
          <a:xfrm>
            <a:off x="4703898" y="2392031"/>
            <a:ext cx="1489299" cy="276999"/>
          </a:xfrm>
          <a:prstGeom prst="rect">
            <a:avLst/>
          </a:prstGeom>
          <a:solidFill>
            <a:schemeClr val="bg1">
              <a:alpha val="74000"/>
            </a:schemeClr>
          </a:solidFill>
          <a:effectLst/>
        </p:spPr>
        <p:txBody>
          <a:bodyPr wrap="square" rtlCol="0">
            <a:spAutoFit/>
          </a:bodyPr>
          <a:lstStyle/>
          <a:p>
            <a:r>
              <a:rPr kumimoji="1" lang="en-US" altLang="ja-JP" sz="1200" b="1" dirty="0">
                <a:solidFill>
                  <a:srgbClr val="0000FF"/>
                </a:solidFill>
              </a:rPr>
              <a:t>SR: CT: </a:t>
            </a:r>
            <a:r>
              <a:rPr kumimoji="1" lang="ja-JP" altLang="en-US" sz="1200" b="1" dirty="0">
                <a:solidFill>
                  <a:srgbClr val="0000FF"/>
                </a:solidFill>
              </a:rPr>
              <a:t>透過</a:t>
            </a:r>
            <a:r>
              <a:rPr kumimoji="1" lang="en-US" altLang="ja-JP" sz="1200" b="1" dirty="0">
                <a:solidFill>
                  <a:srgbClr val="0000FF"/>
                </a:solidFill>
              </a:rPr>
              <a:t>3</a:t>
            </a:r>
            <a:r>
              <a:rPr kumimoji="1" lang="ja-JP" altLang="en-US" sz="1200" b="1" dirty="0">
                <a:solidFill>
                  <a:srgbClr val="0000FF"/>
                </a:solidFill>
              </a:rPr>
              <a:t>次元像</a:t>
            </a:r>
            <a:endParaRPr kumimoji="1" lang="en-US" altLang="ja-JP" sz="1200" b="1" dirty="0">
              <a:solidFill>
                <a:srgbClr val="0000FF"/>
              </a:solidFill>
            </a:endParaRPr>
          </a:p>
        </p:txBody>
      </p:sp>
      <p:sp>
        <p:nvSpPr>
          <p:cNvPr id="155" name="テキスト ボックス 154">
            <a:extLst>
              <a:ext uri="{FF2B5EF4-FFF2-40B4-BE49-F238E27FC236}">
                <a16:creationId xmlns:a16="http://schemas.microsoft.com/office/drawing/2014/main" id="{FE04B68F-DD3E-5B41-99EE-2E2D1CCFAC31}"/>
              </a:ext>
            </a:extLst>
          </p:cNvPr>
          <p:cNvSpPr txBox="1"/>
          <p:nvPr/>
        </p:nvSpPr>
        <p:spPr>
          <a:xfrm>
            <a:off x="6141071" y="2541499"/>
            <a:ext cx="1181734" cy="523220"/>
          </a:xfrm>
          <a:prstGeom prst="rect">
            <a:avLst/>
          </a:prstGeom>
          <a:noFill/>
        </p:spPr>
        <p:txBody>
          <a:bodyPr wrap="none" rtlCol="0">
            <a:spAutoFit/>
          </a:bodyPr>
          <a:lstStyle/>
          <a:p>
            <a:r>
              <a:rPr kumimoji="1" lang="en-US" altLang="ja-JP" sz="1400" b="1" dirty="0"/>
              <a:t>SR, TEM : </a:t>
            </a:r>
          </a:p>
          <a:p>
            <a:r>
              <a:rPr kumimoji="1" lang="ja-JP" altLang="en-US" sz="1400" b="1" dirty="0"/>
              <a:t>蛍光</a:t>
            </a:r>
            <a:r>
              <a:rPr kumimoji="1" lang="en-US" altLang="ja-JP" sz="1400" b="1" dirty="0"/>
              <a:t>X</a:t>
            </a:r>
            <a:r>
              <a:rPr kumimoji="1" lang="ja-JP" altLang="en-US" sz="1400" b="1" dirty="0"/>
              <a:t>線分析</a:t>
            </a:r>
            <a:endParaRPr kumimoji="1" lang="en-US" altLang="ja-JP" sz="1400" b="1" dirty="0"/>
          </a:p>
        </p:txBody>
      </p:sp>
      <p:pic>
        <p:nvPicPr>
          <p:cNvPr id="156" name="図 155">
            <a:extLst>
              <a:ext uri="{FF2B5EF4-FFF2-40B4-BE49-F238E27FC236}">
                <a16:creationId xmlns:a16="http://schemas.microsoft.com/office/drawing/2014/main" id="{518EEC51-20E9-1447-92B9-4C8286217761}"/>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t="-2047"/>
          <a:stretch/>
        </p:blipFill>
        <p:spPr>
          <a:xfrm>
            <a:off x="7000656" y="947797"/>
            <a:ext cx="1286901" cy="1331733"/>
          </a:xfrm>
          <a:prstGeom prst="rect">
            <a:avLst/>
          </a:prstGeom>
        </p:spPr>
      </p:pic>
      <p:pic>
        <p:nvPicPr>
          <p:cNvPr id="157" name="図 156" descr="Kuki01-2-2D-0_5mm-SSD-Ca-01-Trim.png">
            <a:extLst>
              <a:ext uri="{FF2B5EF4-FFF2-40B4-BE49-F238E27FC236}">
                <a16:creationId xmlns:a16="http://schemas.microsoft.com/office/drawing/2014/main" id="{72811515-7930-0248-91C1-9E43E3D27B3C}"/>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107703" y="1172509"/>
            <a:ext cx="1077696" cy="887514"/>
          </a:xfrm>
          <a:prstGeom prst="rect">
            <a:avLst/>
          </a:prstGeom>
        </p:spPr>
      </p:pic>
      <p:sp>
        <p:nvSpPr>
          <p:cNvPr id="158" name="テキスト ボックス 157">
            <a:extLst>
              <a:ext uri="{FF2B5EF4-FFF2-40B4-BE49-F238E27FC236}">
                <a16:creationId xmlns:a16="http://schemas.microsoft.com/office/drawing/2014/main" id="{7EE2AA6B-2EFC-1C41-B2B4-BF745F7F3254}"/>
              </a:ext>
            </a:extLst>
          </p:cNvPr>
          <p:cNvSpPr txBox="1"/>
          <p:nvPr/>
        </p:nvSpPr>
        <p:spPr>
          <a:xfrm>
            <a:off x="6871686" y="774217"/>
            <a:ext cx="1128835" cy="276999"/>
          </a:xfrm>
          <a:prstGeom prst="rect">
            <a:avLst/>
          </a:prstGeom>
          <a:solidFill>
            <a:schemeClr val="bg1">
              <a:alpha val="74000"/>
            </a:schemeClr>
          </a:solidFill>
          <a:effectLst/>
        </p:spPr>
        <p:txBody>
          <a:bodyPr wrap="none" rtlCol="0">
            <a:spAutoFit/>
          </a:bodyPr>
          <a:lstStyle/>
          <a:p>
            <a:r>
              <a:rPr kumimoji="1" lang="en-US" altLang="ja-JP" sz="1200" b="1" dirty="0">
                <a:solidFill>
                  <a:srgbClr val="0000FF"/>
                </a:solidFill>
              </a:rPr>
              <a:t>TEM:</a:t>
            </a:r>
            <a:r>
              <a:rPr kumimoji="1" lang="ja-JP" altLang="en-US" sz="1200" b="1" dirty="0">
                <a:solidFill>
                  <a:srgbClr val="0000FF"/>
                </a:solidFill>
              </a:rPr>
              <a:t>高分解能</a:t>
            </a:r>
            <a:endParaRPr kumimoji="1" lang="en-US" altLang="ja-JP" sz="1200" b="1" dirty="0">
              <a:solidFill>
                <a:srgbClr val="0000FF"/>
              </a:solidFill>
            </a:endParaRPr>
          </a:p>
        </p:txBody>
      </p:sp>
      <p:sp>
        <p:nvSpPr>
          <p:cNvPr id="159" name="テキスト ボックス 158">
            <a:extLst>
              <a:ext uri="{FF2B5EF4-FFF2-40B4-BE49-F238E27FC236}">
                <a16:creationId xmlns:a16="http://schemas.microsoft.com/office/drawing/2014/main" id="{E60213DD-0FE9-F842-BDFD-12D8905B1AF8}"/>
              </a:ext>
            </a:extLst>
          </p:cNvPr>
          <p:cNvSpPr txBox="1"/>
          <p:nvPr/>
        </p:nvSpPr>
        <p:spPr>
          <a:xfrm>
            <a:off x="8142208" y="956307"/>
            <a:ext cx="917239" cy="276999"/>
          </a:xfrm>
          <a:prstGeom prst="rect">
            <a:avLst/>
          </a:prstGeom>
          <a:solidFill>
            <a:schemeClr val="bg1">
              <a:alpha val="74000"/>
            </a:schemeClr>
          </a:solidFill>
          <a:effectLst/>
        </p:spPr>
        <p:txBody>
          <a:bodyPr wrap="none" rtlCol="0">
            <a:spAutoFit/>
          </a:bodyPr>
          <a:lstStyle/>
          <a:p>
            <a:r>
              <a:rPr kumimoji="1" lang="en-US" altLang="ja-JP" sz="1200" b="1" dirty="0">
                <a:solidFill>
                  <a:srgbClr val="0000FF"/>
                </a:solidFill>
              </a:rPr>
              <a:t>SR : </a:t>
            </a:r>
            <a:r>
              <a:rPr kumimoji="1" lang="ja-JP" altLang="en-US" sz="1200" b="1" dirty="0">
                <a:solidFill>
                  <a:srgbClr val="0000FF"/>
                </a:solidFill>
              </a:rPr>
              <a:t>広視野</a:t>
            </a:r>
            <a:endParaRPr kumimoji="1" lang="en-US" altLang="ja-JP" sz="1200" b="1" dirty="0">
              <a:solidFill>
                <a:srgbClr val="0000FF"/>
              </a:solidFill>
            </a:endParaRPr>
          </a:p>
        </p:txBody>
      </p:sp>
      <p:cxnSp>
        <p:nvCxnSpPr>
          <p:cNvPr id="32" name="直線矢印コネクタ 31">
            <a:extLst>
              <a:ext uri="{FF2B5EF4-FFF2-40B4-BE49-F238E27FC236}">
                <a16:creationId xmlns:a16="http://schemas.microsoft.com/office/drawing/2014/main" id="{46D83810-9197-1948-B94A-86184E2E1852}"/>
              </a:ext>
            </a:extLst>
          </p:cNvPr>
          <p:cNvCxnSpPr/>
          <p:nvPr/>
        </p:nvCxnSpPr>
        <p:spPr>
          <a:xfrm>
            <a:off x="8287557" y="2053116"/>
            <a:ext cx="74152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0" name="テキスト ボックス 159">
            <a:extLst>
              <a:ext uri="{FF2B5EF4-FFF2-40B4-BE49-F238E27FC236}">
                <a16:creationId xmlns:a16="http://schemas.microsoft.com/office/drawing/2014/main" id="{25375A91-8993-C848-BE66-265E80B59E67}"/>
              </a:ext>
            </a:extLst>
          </p:cNvPr>
          <p:cNvSpPr txBox="1"/>
          <p:nvPr/>
        </p:nvSpPr>
        <p:spPr>
          <a:xfrm>
            <a:off x="6819375" y="2059007"/>
            <a:ext cx="1415772" cy="215444"/>
          </a:xfrm>
          <a:prstGeom prst="rect">
            <a:avLst/>
          </a:prstGeom>
          <a:solidFill>
            <a:schemeClr val="bg1">
              <a:alpha val="65000"/>
            </a:schemeClr>
          </a:solidFill>
        </p:spPr>
        <p:txBody>
          <a:bodyPr wrap="none" rtlCol="0">
            <a:spAutoFit/>
          </a:bodyPr>
          <a:lstStyle/>
          <a:p>
            <a:r>
              <a:rPr kumimoji="1" lang="ja-JP" altLang="en-US" sz="800" dirty="0"/>
              <a:t>セラミックス中の元素分布</a:t>
            </a:r>
            <a:endParaRPr kumimoji="1" lang="en-US" altLang="ja-JP" sz="800" dirty="0"/>
          </a:p>
        </p:txBody>
      </p:sp>
      <p:sp>
        <p:nvSpPr>
          <p:cNvPr id="161" name="テキスト ボックス 160">
            <a:extLst>
              <a:ext uri="{FF2B5EF4-FFF2-40B4-BE49-F238E27FC236}">
                <a16:creationId xmlns:a16="http://schemas.microsoft.com/office/drawing/2014/main" id="{9F3AED7B-53DA-6640-8331-EA390EA1F91C}"/>
              </a:ext>
            </a:extLst>
          </p:cNvPr>
          <p:cNvSpPr txBox="1"/>
          <p:nvPr/>
        </p:nvSpPr>
        <p:spPr>
          <a:xfrm>
            <a:off x="8750723" y="2038575"/>
            <a:ext cx="399468" cy="215444"/>
          </a:xfrm>
          <a:prstGeom prst="rect">
            <a:avLst/>
          </a:prstGeom>
          <a:noFill/>
        </p:spPr>
        <p:txBody>
          <a:bodyPr wrap="none" rtlCol="0">
            <a:spAutoFit/>
          </a:bodyPr>
          <a:lstStyle/>
          <a:p>
            <a:r>
              <a:rPr kumimoji="1" lang="en-US" altLang="ja-JP" sz="800" dirty="0"/>
              <a:t>1mm</a:t>
            </a:r>
          </a:p>
        </p:txBody>
      </p:sp>
      <p:sp>
        <p:nvSpPr>
          <p:cNvPr id="162" name="テキスト ボックス 161">
            <a:extLst>
              <a:ext uri="{FF2B5EF4-FFF2-40B4-BE49-F238E27FC236}">
                <a16:creationId xmlns:a16="http://schemas.microsoft.com/office/drawing/2014/main" id="{1D3A4F99-0662-B945-88BF-DE09DE082876}"/>
              </a:ext>
            </a:extLst>
          </p:cNvPr>
          <p:cNvSpPr txBox="1"/>
          <p:nvPr/>
        </p:nvSpPr>
        <p:spPr>
          <a:xfrm>
            <a:off x="8400751" y="1181440"/>
            <a:ext cx="721672" cy="215444"/>
          </a:xfrm>
          <a:prstGeom prst="rect">
            <a:avLst/>
          </a:prstGeom>
          <a:solidFill>
            <a:schemeClr val="bg1">
              <a:alpha val="65000"/>
            </a:schemeClr>
          </a:solidFill>
        </p:spPr>
        <p:txBody>
          <a:bodyPr wrap="none" rtlCol="0">
            <a:spAutoFit/>
          </a:bodyPr>
          <a:lstStyle/>
          <a:p>
            <a:r>
              <a:rPr kumimoji="1" lang="ja-JP" altLang="en-US" sz="800" dirty="0"/>
              <a:t>茎の断面</a:t>
            </a:r>
            <a:r>
              <a:rPr kumimoji="1" lang="en-US" altLang="ja-JP" sz="800" dirty="0"/>
              <a:t> Ca</a:t>
            </a:r>
          </a:p>
        </p:txBody>
      </p:sp>
      <p:sp>
        <p:nvSpPr>
          <p:cNvPr id="3" name="角丸四角形 2"/>
          <p:cNvSpPr/>
          <p:nvPr/>
        </p:nvSpPr>
        <p:spPr>
          <a:xfrm>
            <a:off x="59442" y="724180"/>
            <a:ext cx="2315153" cy="353908"/>
          </a:xfrm>
          <a:prstGeom prst="roundRect">
            <a:avLst/>
          </a:prstGeom>
          <a:solidFill>
            <a:schemeClr val="accent2">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n w="0"/>
                <a:effectLst>
                  <a:outerShdw blurRad="38100" dist="19050" dir="2700000" algn="tl" rotWithShape="0">
                    <a:schemeClr val="dk1">
                      <a:alpha val="40000"/>
                    </a:schemeClr>
                  </a:outerShdw>
                </a:effectLst>
              </a:rPr>
              <a:t>高速材料評価・計測</a:t>
            </a:r>
            <a:endParaRPr lang="en-US" altLang="ja-JP" b="1" dirty="0">
              <a:ln w="0"/>
              <a:effectLst>
                <a:outerShdw blurRad="38100" dist="19050" dir="2700000" algn="tl" rotWithShape="0">
                  <a:schemeClr val="dk1">
                    <a:alpha val="40000"/>
                  </a:schemeClr>
                </a:outerShdw>
              </a:effectLst>
            </a:endParaRPr>
          </a:p>
        </p:txBody>
      </p:sp>
      <p:sp>
        <p:nvSpPr>
          <p:cNvPr id="5" name="テキスト ボックス 4"/>
          <p:cNvSpPr txBox="1"/>
          <p:nvPr/>
        </p:nvSpPr>
        <p:spPr>
          <a:xfrm>
            <a:off x="6911252" y="5889673"/>
            <a:ext cx="2068195" cy="461665"/>
          </a:xfrm>
          <a:prstGeom prst="rect">
            <a:avLst/>
          </a:prstGeom>
          <a:noFill/>
        </p:spPr>
        <p:txBody>
          <a:bodyPr wrap="none" rtlCol="0">
            <a:spAutoFit/>
          </a:bodyPr>
          <a:lstStyle/>
          <a:p>
            <a:r>
              <a:rPr kumimoji="1"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他多数の電子顕微鏡からなる</a:t>
            </a:r>
            <a:endParaRPr kumimoji="1" lang="en-US" altLang="ja-JP"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kumimoji="1" lang="ja-JP" altLang="en-US" sz="12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先端電子顕微鏡群</a:t>
            </a:r>
          </a:p>
        </p:txBody>
      </p:sp>
    </p:spTree>
    <p:custDataLst>
      <p:tags r:id="rId1"/>
    </p:custDataLst>
    <p:extLst>
      <p:ext uri="{BB962C8B-B14F-4D97-AF65-F5344CB8AC3E}">
        <p14:creationId xmlns:p14="http://schemas.microsoft.com/office/powerpoint/2010/main" val="1881802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 y="-2698"/>
            <a:ext cx="9144001" cy="681571"/>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a:solidFill>
                  <a:schemeClr val="bg1"/>
                </a:solidFill>
                <a:latin typeface="ＭＳ 明朝" panose="02020609040205080304" pitchFamily="17" charset="-128"/>
                <a:ea typeface="ＭＳ 明朝" panose="02020609040205080304" pitchFamily="17" charset="-128"/>
              </a:rPr>
              <a:t>解析グループ</a:t>
            </a:r>
            <a:endParaRPr kumimoji="1" lang="en-US" altLang="ja-JP" sz="2400" dirty="0">
              <a:solidFill>
                <a:schemeClr val="bg1"/>
              </a:solidFill>
              <a:latin typeface="ＭＳ 明朝" panose="02020609040205080304" pitchFamily="17" charset="-128"/>
              <a:ea typeface="ＭＳ 明朝" panose="02020609040205080304" pitchFamily="17" charset="-128"/>
            </a:endParaRPr>
          </a:p>
        </p:txBody>
      </p:sp>
      <p:grpSp>
        <p:nvGrpSpPr>
          <p:cNvPr id="3" name="グループ化 2"/>
          <p:cNvGrpSpPr/>
          <p:nvPr/>
        </p:nvGrpSpPr>
        <p:grpSpPr>
          <a:xfrm>
            <a:off x="285541" y="1163266"/>
            <a:ext cx="4130082" cy="2147657"/>
            <a:chOff x="797600" y="1196752"/>
            <a:chExt cx="7662832" cy="3984699"/>
          </a:xfrm>
        </p:grpSpPr>
        <p:grpSp>
          <p:nvGrpSpPr>
            <p:cNvPr id="14" name="グループ化 13"/>
            <p:cNvGrpSpPr/>
            <p:nvPr/>
          </p:nvGrpSpPr>
          <p:grpSpPr>
            <a:xfrm>
              <a:off x="797600" y="1243577"/>
              <a:ext cx="5376094" cy="3879206"/>
              <a:chOff x="509568" y="1442191"/>
              <a:chExt cx="4508993" cy="3253537"/>
            </a:xfrm>
          </p:grpSpPr>
          <p:pic>
            <p:nvPicPr>
              <p:cNvPr id="15" name="図 1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9568" y="1442191"/>
                <a:ext cx="4355976" cy="3253537"/>
              </a:xfrm>
              <a:prstGeom prst="rect">
                <a:avLst/>
              </a:prstGeom>
            </p:spPr>
          </p:pic>
          <p:cxnSp>
            <p:nvCxnSpPr>
              <p:cNvPr id="16" name="直線矢印コネクタ 15"/>
              <p:cNvCxnSpPr/>
              <p:nvPr/>
            </p:nvCxnSpPr>
            <p:spPr>
              <a:xfrm>
                <a:off x="1589688" y="3300636"/>
                <a:ext cx="0" cy="21277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1661697" y="1781887"/>
                <a:ext cx="992518" cy="424091"/>
              </a:xfrm>
              <a:prstGeom prst="rect">
                <a:avLst/>
              </a:prstGeom>
              <a:noFill/>
            </p:spPr>
            <p:txBody>
              <a:bodyPr wrap="square" rtlCol="0">
                <a:spAutoFit/>
              </a:bodyPr>
              <a:lstStyle/>
              <a:p>
                <a:pPr algn="ctr"/>
                <a:r>
                  <a:rPr lang="en-US" altLang="ja-JP" sz="1200" b="1" dirty="0">
                    <a:solidFill>
                      <a:prstClr val="white"/>
                    </a:solidFill>
                    <a:effectLst>
                      <a:outerShdw blurRad="38100" dist="38100" dir="2700000" algn="tl">
                        <a:srgbClr val="000000">
                          <a:alpha val="43137"/>
                        </a:srgbClr>
                      </a:outerShdw>
                    </a:effectLst>
                  </a:rPr>
                  <a:t>OM</a:t>
                </a:r>
                <a:endParaRPr lang="ja-JP" altLang="en-US" sz="1200" b="1" dirty="0">
                  <a:solidFill>
                    <a:prstClr val="white"/>
                  </a:solidFill>
                  <a:effectLst>
                    <a:outerShdw blurRad="38100" dist="38100" dir="2700000" algn="tl">
                      <a:srgbClr val="000000">
                        <a:alpha val="43137"/>
                      </a:srgbClr>
                    </a:outerShdw>
                  </a:effectLst>
                </a:endParaRPr>
              </a:p>
            </p:txBody>
          </p:sp>
          <p:sp>
            <p:nvSpPr>
              <p:cNvPr id="18" name="テキスト ボックス 17"/>
              <p:cNvSpPr txBox="1"/>
              <p:nvPr/>
            </p:nvSpPr>
            <p:spPr>
              <a:xfrm>
                <a:off x="814365" y="2864869"/>
                <a:ext cx="1656184" cy="464440"/>
              </a:xfrm>
              <a:prstGeom prst="rect">
                <a:avLst/>
              </a:prstGeom>
              <a:noFill/>
            </p:spPr>
            <p:txBody>
              <a:bodyPr wrap="square" rtlCol="0">
                <a:spAutoFit/>
              </a:bodyPr>
              <a:lstStyle/>
              <a:p>
                <a:pPr algn="ctr"/>
                <a:r>
                  <a:rPr lang="en-US" altLang="ja-JP" sz="1000" b="1" dirty="0">
                    <a:solidFill>
                      <a:prstClr val="white"/>
                    </a:solidFill>
                    <a:effectLst>
                      <a:outerShdw blurRad="38100" dist="38100" dir="2700000" algn="tl">
                        <a:srgbClr val="000000">
                          <a:alpha val="43137"/>
                        </a:srgbClr>
                      </a:outerShdw>
                    </a:effectLst>
                  </a:rPr>
                  <a:t>Nozzles</a:t>
                </a:r>
                <a:endParaRPr lang="ja-JP" altLang="en-US" sz="1000" b="1" dirty="0">
                  <a:solidFill>
                    <a:prstClr val="white"/>
                  </a:solidFill>
                  <a:effectLst>
                    <a:outerShdw blurRad="38100" dist="38100" dir="2700000" algn="tl">
                      <a:srgbClr val="000000">
                        <a:alpha val="43137"/>
                      </a:srgbClr>
                    </a:outerShdw>
                  </a:effectLst>
                </a:endParaRPr>
              </a:p>
            </p:txBody>
          </p:sp>
          <p:sp>
            <p:nvSpPr>
              <p:cNvPr id="19" name="テキスト ボックス 18"/>
              <p:cNvSpPr txBox="1"/>
              <p:nvPr/>
            </p:nvSpPr>
            <p:spPr>
              <a:xfrm>
                <a:off x="1574096" y="3646798"/>
                <a:ext cx="1331837" cy="464440"/>
              </a:xfrm>
              <a:prstGeom prst="rect">
                <a:avLst/>
              </a:prstGeom>
              <a:noFill/>
            </p:spPr>
            <p:txBody>
              <a:bodyPr wrap="square" rtlCol="0">
                <a:spAutoFit/>
              </a:bodyPr>
              <a:lstStyle/>
              <a:p>
                <a:pPr algn="ctr"/>
                <a:r>
                  <a:rPr lang="en-US" altLang="ja-JP" sz="1000" b="1" dirty="0">
                    <a:solidFill>
                      <a:prstClr val="white"/>
                    </a:solidFill>
                    <a:effectLst>
                      <a:outerShdw blurRad="38100" dist="38100" dir="2700000" algn="tl">
                        <a:srgbClr val="000000">
                          <a:alpha val="43137"/>
                        </a:srgbClr>
                      </a:outerShdw>
                    </a:effectLst>
                  </a:rPr>
                  <a:t>Specimen</a:t>
                </a:r>
                <a:endParaRPr lang="ja-JP" altLang="en-US" sz="1000" b="1" dirty="0">
                  <a:solidFill>
                    <a:prstClr val="white"/>
                  </a:solidFill>
                  <a:effectLst>
                    <a:outerShdw blurRad="38100" dist="38100" dir="2700000" algn="tl">
                      <a:srgbClr val="000000">
                        <a:alpha val="43137"/>
                      </a:srgbClr>
                    </a:outerShdw>
                  </a:effectLst>
                </a:endParaRPr>
              </a:p>
            </p:txBody>
          </p:sp>
          <p:sp>
            <p:nvSpPr>
              <p:cNvPr id="20" name="テキスト ボックス 19"/>
              <p:cNvSpPr txBox="1"/>
              <p:nvPr/>
            </p:nvSpPr>
            <p:spPr>
              <a:xfrm>
                <a:off x="3571280" y="3658577"/>
                <a:ext cx="1115886" cy="464440"/>
              </a:xfrm>
              <a:prstGeom prst="rect">
                <a:avLst/>
              </a:prstGeom>
              <a:noFill/>
            </p:spPr>
            <p:txBody>
              <a:bodyPr wrap="square" rtlCol="0">
                <a:spAutoFit/>
              </a:bodyPr>
              <a:lstStyle/>
              <a:p>
                <a:pPr algn="ctr"/>
                <a:r>
                  <a:rPr lang="en-US" altLang="ja-JP" sz="1000" b="1" dirty="0">
                    <a:solidFill>
                      <a:prstClr val="white"/>
                    </a:solidFill>
                    <a:effectLst>
                      <a:outerShdw blurRad="38100" dist="38100" dir="2700000" algn="tl">
                        <a:srgbClr val="000000">
                          <a:alpha val="43137"/>
                        </a:srgbClr>
                      </a:outerShdw>
                    </a:effectLst>
                  </a:rPr>
                  <a:t>Bottles</a:t>
                </a:r>
                <a:endParaRPr lang="ja-JP" altLang="en-US" sz="1000" b="1" dirty="0">
                  <a:solidFill>
                    <a:prstClr val="white"/>
                  </a:solidFill>
                  <a:effectLst>
                    <a:outerShdw blurRad="38100" dist="38100" dir="2700000" algn="tl">
                      <a:srgbClr val="000000">
                        <a:alpha val="43137"/>
                      </a:srgbClr>
                    </a:outerShdw>
                  </a:effectLst>
                </a:endParaRPr>
              </a:p>
            </p:txBody>
          </p:sp>
          <p:sp>
            <p:nvSpPr>
              <p:cNvPr id="21" name="テキスト ボックス 20"/>
              <p:cNvSpPr txBox="1"/>
              <p:nvPr/>
            </p:nvSpPr>
            <p:spPr>
              <a:xfrm>
                <a:off x="3135513" y="2151219"/>
                <a:ext cx="1883048" cy="464440"/>
              </a:xfrm>
              <a:prstGeom prst="rect">
                <a:avLst/>
              </a:prstGeom>
              <a:noFill/>
            </p:spPr>
            <p:txBody>
              <a:bodyPr wrap="square" rtlCol="0">
                <a:spAutoFit/>
              </a:bodyPr>
              <a:lstStyle/>
              <a:p>
                <a:pPr algn="ctr"/>
                <a:r>
                  <a:rPr lang="en-US" altLang="ja-JP" sz="1000" b="1" dirty="0">
                    <a:solidFill>
                      <a:prstClr val="white"/>
                    </a:solidFill>
                    <a:effectLst>
                      <a:outerShdw blurRad="38100" dist="38100" dir="2700000" algn="tl">
                        <a:srgbClr val="000000">
                          <a:alpha val="43137"/>
                        </a:srgbClr>
                      </a:outerShdw>
                    </a:effectLst>
                  </a:rPr>
                  <a:t>Operation PC</a:t>
                </a:r>
                <a:endParaRPr lang="ja-JP" altLang="en-US" sz="1000" b="1" dirty="0">
                  <a:solidFill>
                    <a:prstClr val="white"/>
                  </a:solidFill>
                  <a:effectLst>
                    <a:outerShdw blurRad="38100" dist="38100" dir="2700000" algn="tl">
                      <a:srgbClr val="000000">
                        <a:alpha val="43137"/>
                      </a:srgbClr>
                    </a:outerShdw>
                  </a:effectLst>
                </a:endParaRPr>
              </a:p>
            </p:txBody>
          </p:sp>
          <p:sp>
            <p:nvSpPr>
              <p:cNvPr id="22" name="上下矢印 21"/>
              <p:cNvSpPr/>
              <p:nvPr/>
            </p:nvSpPr>
            <p:spPr>
              <a:xfrm>
                <a:off x="1450597" y="3583249"/>
                <a:ext cx="285370" cy="551187"/>
              </a:xfrm>
              <a:prstGeom prst="up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左右矢印 22"/>
              <p:cNvSpPr/>
              <p:nvPr/>
            </p:nvSpPr>
            <p:spPr>
              <a:xfrm rot="20969875">
                <a:off x="2485439" y="3005834"/>
                <a:ext cx="709034" cy="288032"/>
              </a:xfrm>
              <a:prstGeom prst="lef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 name="テキスト ボックス 23"/>
              <p:cNvSpPr txBox="1"/>
              <p:nvPr/>
            </p:nvSpPr>
            <p:spPr>
              <a:xfrm>
                <a:off x="2224820" y="3305446"/>
                <a:ext cx="1827212" cy="464440"/>
              </a:xfrm>
              <a:prstGeom prst="rect">
                <a:avLst/>
              </a:prstGeom>
              <a:noFill/>
            </p:spPr>
            <p:txBody>
              <a:bodyPr wrap="square" rtlCol="0">
                <a:spAutoFit/>
              </a:bodyPr>
              <a:lstStyle/>
              <a:p>
                <a:pPr algn="ctr"/>
                <a:r>
                  <a:rPr lang="en-US" altLang="ja-JP" sz="1000" b="1" dirty="0">
                    <a:solidFill>
                      <a:prstClr val="white"/>
                    </a:solidFill>
                    <a:effectLst>
                      <a:outerShdw blurRad="38100" dist="38100" dir="2700000" algn="tl">
                        <a:srgbClr val="000000">
                          <a:alpha val="43137"/>
                        </a:srgbClr>
                      </a:outerShdw>
                    </a:effectLst>
                  </a:rPr>
                  <a:t>Polishing plate</a:t>
                </a:r>
                <a:endParaRPr lang="ja-JP" altLang="en-US" sz="1000" b="1" dirty="0">
                  <a:solidFill>
                    <a:prstClr val="white"/>
                  </a:solidFill>
                  <a:effectLst>
                    <a:outerShdw blurRad="38100" dist="38100" dir="2700000" algn="tl">
                      <a:srgbClr val="000000">
                        <a:alpha val="43137"/>
                      </a:srgbClr>
                    </a:outerShdw>
                  </a:effectLst>
                </a:endParaRPr>
              </a:p>
            </p:txBody>
          </p:sp>
          <p:sp>
            <p:nvSpPr>
              <p:cNvPr id="25" name="フリーフォーム 24"/>
              <p:cNvSpPr/>
              <p:nvPr/>
            </p:nvSpPr>
            <p:spPr>
              <a:xfrm>
                <a:off x="1881750" y="3513407"/>
                <a:ext cx="262914" cy="184667"/>
              </a:xfrm>
              <a:custGeom>
                <a:avLst/>
                <a:gdLst>
                  <a:gd name="connsiteX0" fmla="*/ 119641 w 136733"/>
                  <a:gd name="connsiteY0" fmla="*/ 102549 h 102549"/>
                  <a:gd name="connsiteX1" fmla="*/ 136733 w 136733"/>
                  <a:gd name="connsiteY1" fmla="*/ 25637 h 102549"/>
                  <a:gd name="connsiteX2" fmla="*/ 0 w 136733"/>
                  <a:gd name="connsiteY2" fmla="*/ 0 h 102549"/>
                </a:gdLst>
                <a:ahLst/>
                <a:cxnLst>
                  <a:cxn ang="0">
                    <a:pos x="connsiteX0" y="connsiteY0"/>
                  </a:cxn>
                  <a:cxn ang="0">
                    <a:pos x="connsiteX1" y="connsiteY1"/>
                  </a:cxn>
                  <a:cxn ang="0">
                    <a:pos x="connsiteX2" y="connsiteY2"/>
                  </a:cxn>
                </a:cxnLst>
                <a:rect l="l" t="t" r="r" b="b"/>
                <a:pathLst>
                  <a:path w="136733" h="102549">
                    <a:moveTo>
                      <a:pt x="119641" y="102549"/>
                    </a:moveTo>
                    <a:lnTo>
                      <a:pt x="136733" y="25637"/>
                    </a:lnTo>
                    <a:lnTo>
                      <a:pt x="0" y="0"/>
                    </a:lnTo>
                  </a:path>
                </a:pathLst>
              </a:custGeom>
              <a:noFill/>
              <a:ln>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2554" r="50000"/>
            <a:stretch/>
          </p:blipFill>
          <p:spPr bwMode="auto">
            <a:xfrm>
              <a:off x="6072423" y="1196752"/>
              <a:ext cx="2388009" cy="1881039"/>
            </a:xfrm>
            <a:prstGeom prst="rect">
              <a:avLst/>
            </a:prstGeom>
            <a:noFill/>
            <a:ln w="9525">
              <a:noFill/>
              <a:miter lim="800000"/>
              <a:headEnd/>
              <a:tailEnd/>
            </a:ln>
            <a:effectLst/>
          </p:spPr>
        </p:pic>
        <p:pic>
          <p:nvPicPr>
            <p:cNvPr id="2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05002" y="3153134"/>
              <a:ext cx="2160240" cy="2028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8" name="テキスト ボックス 27"/>
          <p:cNvSpPr txBox="1"/>
          <p:nvPr/>
        </p:nvSpPr>
        <p:spPr>
          <a:xfrm>
            <a:off x="193078" y="3292986"/>
            <a:ext cx="4160328" cy="461665"/>
          </a:xfrm>
          <a:prstGeom prst="rect">
            <a:avLst/>
          </a:prstGeom>
          <a:noFill/>
        </p:spPr>
        <p:txBody>
          <a:bodyPr wrap="square" rtlCol="0">
            <a:spAutoFit/>
          </a:bodyPr>
          <a:lstStyle/>
          <a:p>
            <a:r>
              <a:rPr kumimoji="1" lang="en-US" altLang="ja-JP" sz="1200" dirty="0">
                <a:latin typeface="+mn-ea"/>
              </a:rPr>
              <a:t>3</a:t>
            </a:r>
            <a:r>
              <a:rPr kumimoji="1" lang="ja-JP" altLang="en-US" sz="1200" dirty="0">
                <a:latin typeface="+mn-ea"/>
              </a:rPr>
              <a:t>次元計測、可視化システム「</a:t>
            </a:r>
            <a:r>
              <a:rPr kumimoji="1" lang="en-US" altLang="ja-JP" sz="1200" dirty="0">
                <a:latin typeface="+mn-ea"/>
              </a:rPr>
              <a:t>Genus_3D</a:t>
            </a:r>
            <a:r>
              <a:rPr kumimoji="1" lang="ja-JP" altLang="en-US" sz="1200" dirty="0">
                <a:latin typeface="+mn-ea"/>
              </a:rPr>
              <a:t>」開発。</a:t>
            </a:r>
            <a:endParaRPr kumimoji="1" lang="en-US" altLang="ja-JP" sz="1200" dirty="0">
              <a:latin typeface="+mn-ea"/>
            </a:endParaRPr>
          </a:p>
          <a:p>
            <a:r>
              <a:rPr kumimoji="1" lang="ja-JP" altLang="en-US" sz="1200" dirty="0">
                <a:solidFill>
                  <a:srgbClr val="FF0000"/>
                </a:solidFill>
                <a:latin typeface="+mn-ea"/>
              </a:rPr>
              <a:t>新興精機より市販中。国内シェア</a:t>
            </a:r>
            <a:r>
              <a:rPr kumimoji="1" lang="en-US" altLang="ja-JP" sz="1200" dirty="0">
                <a:solidFill>
                  <a:srgbClr val="FF0000"/>
                </a:solidFill>
                <a:latin typeface="+mn-ea"/>
              </a:rPr>
              <a:t>100</a:t>
            </a:r>
            <a:r>
              <a:rPr kumimoji="1" lang="ja-JP" altLang="en-US" sz="1200" dirty="0">
                <a:solidFill>
                  <a:srgbClr val="FF0000"/>
                </a:solidFill>
                <a:latin typeface="+mn-ea"/>
              </a:rPr>
              <a:t>％、海外シェア</a:t>
            </a:r>
            <a:r>
              <a:rPr kumimoji="1" lang="en-US" altLang="ja-JP" sz="1200" dirty="0">
                <a:solidFill>
                  <a:srgbClr val="FF0000"/>
                </a:solidFill>
                <a:latin typeface="+mn-ea"/>
              </a:rPr>
              <a:t>45%</a:t>
            </a:r>
            <a:endParaRPr kumimoji="1" lang="ja-JP" altLang="en-US" sz="1200" dirty="0">
              <a:latin typeface="+mn-ea"/>
            </a:endParaRPr>
          </a:p>
        </p:txBody>
      </p:sp>
      <p:sp>
        <p:nvSpPr>
          <p:cNvPr id="7" name="テキスト ボックス 6"/>
          <p:cNvSpPr txBox="1"/>
          <p:nvPr/>
        </p:nvSpPr>
        <p:spPr>
          <a:xfrm>
            <a:off x="4365928" y="3545772"/>
            <a:ext cx="4630977" cy="646331"/>
          </a:xfrm>
          <a:prstGeom prst="rect">
            <a:avLst/>
          </a:prstGeom>
          <a:noFill/>
        </p:spPr>
        <p:txBody>
          <a:bodyPr wrap="square" rtlCol="0">
            <a:spAutoFit/>
          </a:bodyPr>
          <a:lstStyle/>
          <a:p>
            <a:pPr algn="just"/>
            <a:r>
              <a:rPr kumimoji="1" lang="ja-JP" altLang="en-US" sz="1200" dirty="0">
                <a:latin typeface="+mn-ea"/>
              </a:rPr>
              <a:t>機械学習を取り入れ効率的な組織の定量評価・特性推定システム</a:t>
            </a:r>
            <a:r>
              <a:rPr kumimoji="1" lang="en-US" altLang="ja-JP" sz="1200" dirty="0">
                <a:latin typeface="+mn-ea"/>
              </a:rPr>
              <a:t>MIPHA (Materials Genome Integration System for Phase and Property Analysis)</a:t>
            </a:r>
            <a:r>
              <a:rPr kumimoji="1" lang="ja-JP" altLang="en-US" sz="1200" dirty="0">
                <a:latin typeface="+mn-ea"/>
              </a:rPr>
              <a:t>開発。</a:t>
            </a:r>
            <a:r>
              <a:rPr kumimoji="1" lang="ja-JP" altLang="en-US" sz="1200" dirty="0">
                <a:solidFill>
                  <a:srgbClr val="FF0000"/>
                </a:solidFill>
                <a:latin typeface="+mn-ea"/>
              </a:rPr>
              <a:t>新興精機より市販中。</a:t>
            </a:r>
            <a:endParaRPr kumimoji="1" lang="ja-JP" altLang="en-US" sz="1200" dirty="0">
              <a:latin typeface="+mn-ea"/>
            </a:endParaRPr>
          </a:p>
        </p:txBody>
      </p:sp>
      <p:grpSp>
        <p:nvGrpSpPr>
          <p:cNvPr id="8" name="グループ化 7"/>
          <p:cNvGrpSpPr/>
          <p:nvPr/>
        </p:nvGrpSpPr>
        <p:grpSpPr>
          <a:xfrm>
            <a:off x="4552637" y="1163266"/>
            <a:ext cx="4155328" cy="2368788"/>
            <a:chOff x="4416005" y="1189421"/>
            <a:chExt cx="3506081" cy="1998678"/>
          </a:xfrm>
        </p:grpSpPr>
        <p:grpSp>
          <p:nvGrpSpPr>
            <p:cNvPr id="5" name="グループ化 4"/>
            <p:cNvGrpSpPr/>
            <p:nvPr/>
          </p:nvGrpSpPr>
          <p:grpSpPr>
            <a:xfrm>
              <a:off x="4474179" y="1189421"/>
              <a:ext cx="3412531" cy="854988"/>
              <a:chOff x="3679044" y="921068"/>
              <a:chExt cx="3412531" cy="854988"/>
            </a:xfrm>
          </p:grpSpPr>
          <p:pic>
            <p:nvPicPr>
              <p:cNvPr id="31" name="図 30">
                <a:extLst>
                  <a:ext uri="{FF2B5EF4-FFF2-40B4-BE49-F238E27FC236}">
                    <a16:creationId xmlns:a16="http://schemas.microsoft.com/office/drawing/2014/main" id="{436960E7-DA80-45C8-A40E-8A41DC1CFD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89077" y="921068"/>
                <a:ext cx="1202498" cy="854987"/>
              </a:xfrm>
              <a:prstGeom prst="rect">
                <a:avLst/>
              </a:prstGeom>
            </p:spPr>
          </p:pic>
          <p:pic>
            <p:nvPicPr>
              <p:cNvPr id="33" name="図 32">
                <a:extLst>
                  <a:ext uri="{FF2B5EF4-FFF2-40B4-BE49-F238E27FC236}">
                    <a16:creationId xmlns:a16="http://schemas.microsoft.com/office/drawing/2014/main" id="{5EB94800-7D55-4DB3-ADCA-BE0FA3F5439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88363" y="921069"/>
                <a:ext cx="1202498" cy="854987"/>
              </a:xfrm>
              <a:prstGeom prst="rect">
                <a:avLst/>
              </a:prstGeom>
            </p:spPr>
          </p:pic>
          <p:pic>
            <p:nvPicPr>
              <p:cNvPr id="34" name="図 33">
                <a:extLst>
                  <a:ext uri="{FF2B5EF4-FFF2-40B4-BE49-F238E27FC236}">
                    <a16:creationId xmlns:a16="http://schemas.microsoft.com/office/drawing/2014/main" id="{2A242155-A2BD-4679-A799-20706EBF76D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79044" y="921069"/>
                <a:ext cx="1202498" cy="854987"/>
              </a:xfrm>
              <a:prstGeom prst="rect">
                <a:avLst/>
              </a:prstGeom>
            </p:spPr>
          </p:pic>
        </p:grpSp>
        <p:pic>
          <p:nvPicPr>
            <p:cNvPr id="35" name="図 34" descr="室内, 壁, テーブル が含まれている画像&#10;&#10;自動的に生成された説明">
              <a:extLst>
                <a:ext uri="{FF2B5EF4-FFF2-40B4-BE49-F238E27FC236}">
                  <a16:creationId xmlns:a16="http://schemas.microsoft.com/office/drawing/2014/main" id="{6E8A9BDA-97DB-4648-AFD0-9FCE6B99EA7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416005" y="2054347"/>
              <a:ext cx="1497253" cy="1122941"/>
            </a:xfrm>
            <a:prstGeom prst="rect">
              <a:avLst/>
            </a:prstGeom>
          </p:spPr>
        </p:pic>
        <p:pic>
          <p:nvPicPr>
            <p:cNvPr id="37" name="図 36">
              <a:extLst>
                <a:ext uri="{FF2B5EF4-FFF2-40B4-BE49-F238E27FC236}">
                  <a16:creationId xmlns:a16="http://schemas.microsoft.com/office/drawing/2014/main" id="{C3C12AAB-E18B-4887-8DE9-91657C1AB09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081360" y="2066794"/>
              <a:ext cx="1840726" cy="1121305"/>
            </a:xfrm>
            <a:prstGeom prst="rect">
              <a:avLst/>
            </a:prstGeom>
          </p:spPr>
        </p:pic>
      </p:grpSp>
      <p:sp>
        <p:nvSpPr>
          <p:cNvPr id="38" name="テキスト ボックス 37"/>
          <p:cNvSpPr txBox="1"/>
          <p:nvPr/>
        </p:nvSpPr>
        <p:spPr>
          <a:xfrm>
            <a:off x="193078" y="3903596"/>
            <a:ext cx="1451038" cy="276999"/>
          </a:xfrm>
          <a:prstGeom prst="rect">
            <a:avLst/>
          </a:prstGeom>
          <a:noFill/>
        </p:spPr>
        <p:txBody>
          <a:bodyPr wrap="none" rtlCol="0">
            <a:spAutoFit/>
          </a:bodyPr>
          <a:lstStyle/>
          <a:p>
            <a:r>
              <a:rPr kumimoji="1" lang="ja-JP" altLang="en-US" sz="1200" dirty="0"/>
              <a:t>名古屋大学　足立 </a:t>
            </a:r>
          </a:p>
        </p:txBody>
      </p:sp>
      <p:sp>
        <p:nvSpPr>
          <p:cNvPr id="39" name="角丸四角形 38"/>
          <p:cNvSpPr/>
          <p:nvPr/>
        </p:nvSpPr>
        <p:spPr>
          <a:xfrm>
            <a:off x="131452" y="1093257"/>
            <a:ext cx="8853522" cy="3098846"/>
          </a:xfrm>
          <a:prstGeom prst="roundRect">
            <a:avLst>
              <a:gd name="adj" fmla="val 4632"/>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51206" y="712586"/>
            <a:ext cx="2338311" cy="416967"/>
          </a:xfrm>
          <a:prstGeom prst="roundRect">
            <a:avLst/>
          </a:prstGeom>
          <a:solidFill>
            <a:schemeClr val="accent4">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a:ln w="0"/>
                <a:effectLst>
                  <a:outerShdw blurRad="38100" dist="19050" dir="2700000" algn="tl" rotWithShape="0">
                    <a:schemeClr val="dk1">
                      <a:alpha val="40000"/>
                    </a:schemeClr>
                  </a:outerShdw>
                </a:effectLst>
              </a:rPr>
              <a:t>計算機支援材料解析</a:t>
            </a:r>
            <a:endParaRPr lang="en-US" altLang="ja-JP" b="1" dirty="0">
              <a:ln w="0"/>
              <a:effectLst>
                <a:outerShdw blurRad="38100" dist="19050" dir="2700000" algn="tl" rotWithShape="0">
                  <a:schemeClr val="dk1">
                    <a:alpha val="40000"/>
                  </a:schemeClr>
                </a:outerShdw>
              </a:effectLst>
            </a:endParaRPr>
          </a:p>
        </p:txBody>
      </p:sp>
      <p:sp>
        <p:nvSpPr>
          <p:cNvPr id="40" name="角丸四角形 39"/>
          <p:cNvSpPr/>
          <p:nvPr/>
        </p:nvSpPr>
        <p:spPr>
          <a:xfrm>
            <a:off x="125876" y="4232711"/>
            <a:ext cx="8853522" cy="2501536"/>
          </a:xfrm>
          <a:prstGeom prst="roundRect">
            <a:avLst>
              <a:gd name="adj" fmla="val 4632"/>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Picture 1" descr="page1image34803568">
            <a:extLst>
              <a:ext uri="{FF2B5EF4-FFF2-40B4-BE49-F238E27FC236}">
                <a16:creationId xmlns:a16="http://schemas.microsoft.com/office/drawing/2014/main" id="{F51FAD1E-34EF-044D-BC2E-A5A27EB33418}"/>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131284" y="4340012"/>
            <a:ext cx="1460964" cy="1958726"/>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pic>
        <p:nvPicPr>
          <p:cNvPr id="43" name="図 42">
            <a:extLst>
              <a:ext uri="{FF2B5EF4-FFF2-40B4-BE49-F238E27FC236}">
                <a16:creationId xmlns:a16="http://schemas.microsoft.com/office/drawing/2014/main" id="{DFF1D874-7DD1-1B41-B3FF-7D61DB4AD92C}"/>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653131" y="4340011"/>
            <a:ext cx="1102914" cy="1950152"/>
          </a:xfrm>
          <a:prstGeom prst="rect">
            <a:avLst/>
          </a:prstGeom>
          <a:ln w="25400">
            <a:solidFill>
              <a:srgbClr val="FF0000"/>
            </a:solidFill>
          </a:ln>
        </p:spPr>
      </p:pic>
      <p:sp>
        <p:nvSpPr>
          <p:cNvPr id="44" name="正方形/長方形 43"/>
          <p:cNvSpPr/>
          <p:nvPr/>
        </p:nvSpPr>
        <p:spPr>
          <a:xfrm>
            <a:off x="6077541" y="6321299"/>
            <a:ext cx="3257202" cy="276999"/>
          </a:xfrm>
          <a:prstGeom prst="rect">
            <a:avLst/>
          </a:prstGeom>
        </p:spPr>
        <p:txBody>
          <a:bodyPr wrap="square">
            <a:spAutoFit/>
          </a:bodyPr>
          <a:lstStyle/>
          <a:p>
            <a:r>
              <a:rPr kumimoji="1" lang="ja-JP" altLang="en-US" sz="1200" dirty="0">
                <a:solidFill>
                  <a:srgbClr val="FF0000"/>
                </a:solidFill>
              </a:rPr>
              <a:t>関連特許 </a:t>
            </a:r>
            <a:r>
              <a:rPr kumimoji="1" lang="en-US" altLang="ja-JP" sz="1200" dirty="0">
                <a:solidFill>
                  <a:srgbClr val="FF0000"/>
                </a:solidFill>
              </a:rPr>
              <a:t>2 </a:t>
            </a:r>
            <a:r>
              <a:rPr kumimoji="1" lang="ja-JP" altLang="en-US" sz="1200" dirty="0">
                <a:solidFill>
                  <a:srgbClr val="FF0000"/>
                </a:solidFill>
              </a:rPr>
              <a:t>件</a:t>
            </a:r>
            <a:r>
              <a:rPr kumimoji="1" lang="en-US" altLang="ja-JP" sz="1200" dirty="0">
                <a:solidFill>
                  <a:srgbClr val="FF0000"/>
                </a:solidFill>
              </a:rPr>
              <a:t>(</a:t>
            </a:r>
            <a:r>
              <a:rPr kumimoji="1" lang="ja-JP" altLang="en-US" sz="1200" dirty="0">
                <a:solidFill>
                  <a:srgbClr val="FF0000"/>
                </a:solidFill>
              </a:rPr>
              <a:t>各々トヨタ、日立と共同</a:t>
            </a:r>
            <a:r>
              <a:rPr kumimoji="1" lang="en-US" altLang="ja-JP" sz="1200" dirty="0">
                <a:solidFill>
                  <a:srgbClr val="FF0000"/>
                </a:solidFill>
              </a:rPr>
              <a:t>)</a:t>
            </a:r>
            <a:endParaRPr lang="ja-JP" altLang="en-US" sz="1200" dirty="0">
              <a:solidFill>
                <a:srgbClr val="FF0000"/>
              </a:solidFill>
            </a:endParaRPr>
          </a:p>
        </p:txBody>
      </p:sp>
      <p:sp>
        <p:nvSpPr>
          <p:cNvPr id="45" name="テキスト ボックス 44"/>
          <p:cNvSpPr txBox="1"/>
          <p:nvPr/>
        </p:nvSpPr>
        <p:spPr>
          <a:xfrm>
            <a:off x="6122526" y="6506118"/>
            <a:ext cx="2856872" cy="276999"/>
          </a:xfrm>
          <a:prstGeom prst="rect">
            <a:avLst/>
          </a:prstGeom>
          <a:noFill/>
        </p:spPr>
        <p:txBody>
          <a:bodyPr wrap="none" rtlCol="0">
            <a:spAutoFit/>
          </a:bodyPr>
          <a:lstStyle/>
          <a:p>
            <a:r>
              <a:rPr kumimoji="1" lang="ja-JP" altLang="en-US" sz="1200" dirty="0"/>
              <a:t>高エネルギー加速器研究機構</a:t>
            </a:r>
            <a:r>
              <a:rPr kumimoji="1" lang="en-US" altLang="ja-JP" sz="1200" dirty="0"/>
              <a:t>(KEK)</a:t>
            </a:r>
            <a:r>
              <a:rPr kumimoji="1" lang="ja-JP" altLang="en-US" sz="1200" dirty="0"/>
              <a:t> 小野</a:t>
            </a:r>
          </a:p>
        </p:txBody>
      </p:sp>
      <p:sp>
        <p:nvSpPr>
          <p:cNvPr id="46" name="テキスト ボックス 45"/>
          <p:cNvSpPr txBox="1"/>
          <p:nvPr/>
        </p:nvSpPr>
        <p:spPr>
          <a:xfrm>
            <a:off x="217201" y="4288835"/>
            <a:ext cx="5719123" cy="646331"/>
          </a:xfrm>
          <a:prstGeom prst="rect">
            <a:avLst/>
          </a:prstGeom>
          <a:noFill/>
        </p:spPr>
        <p:txBody>
          <a:bodyPr wrap="square" rtlCol="0">
            <a:spAutoFit/>
          </a:bodyPr>
          <a:lstStyle/>
          <a:p>
            <a:pPr algn="just"/>
            <a:r>
              <a:rPr kumimoji="1" lang="en-US" altLang="ja-JP" sz="1200" dirty="0">
                <a:latin typeface="+mn-ea"/>
              </a:rPr>
              <a:t>AI </a:t>
            </a:r>
            <a:r>
              <a:rPr kumimoji="1" lang="ja-JP" altLang="en-US" sz="1200" dirty="0">
                <a:latin typeface="+mn-ea"/>
              </a:rPr>
              <a:t>支援により、実験計画を自動決定する技術を保有。従来的な網羅的計測や人間の思考に頼った探索、トライアンドエラー型の探索に比べて、圧倒的な効率化を達成。人間、時間、装置など様々な資源を効率的に活用することが可能。</a:t>
            </a:r>
          </a:p>
        </p:txBody>
      </p:sp>
      <p:grpSp>
        <p:nvGrpSpPr>
          <p:cNvPr id="47" name="グループ化 46"/>
          <p:cNvGrpSpPr/>
          <p:nvPr/>
        </p:nvGrpSpPr>
        <p:grpSpPr>
          <a:xfrm>
            <a:off x="220866" y="4933635"/>
            <a:ext cx="1816337" cy="1424256"/>
            <a:chOff x="283769" y="2521352"/>
            <a:chExt cx="2836137" cy="2223917"/>
          </a:xfrm>
        </p:grpSpPr>
        <p:sp>
          <p:nvSpPr>
            <p:cNvPr id="48" name="右カーブ矢印 47">
              <a:extLst>
                <a:ext uri="{FF2B5EF4-FFF2-40B4-BE49-F238E27FC236}">
                  <a16:creationId xmlns:a16="http://schemas.microsoft.com/office/drawing/2014/main" id="{B2A741EC-2E31-1547-86A7-B6523741210F}"/>
                </a:ext>
              </a:extLst>
            </p:cNvPr>
            <p:cNvSpPr/>
            <p:nvPr/>
          </p:nvSpPr>
          <p:spPr>
            <a:xfrm rot="10800000" flipH="1">
              <a:off x="1071010" y="2814697"/>
              <a:ext cx="335375" cy="1406990"/>
            </a:xfrm>
            <a:prstGeom prst="curvedRightArrow">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defTabSz="779173" fontAlgn="base">
                <a:spcBef>
                  <a:spcPct val="0"/>
                </a:spcBef>
                <a:spcAft>
                  <a:spcPct val="0"/>
                </a:spcAft>
              </a:pPr>
              <a:endParaRPr kumimoji="1" lang="ja-JP" altLang="en-US" sz="800" b="1">
                <a:solidFill>
                  <a:prstClr val="black"/>
                </a:solidFill>
                <a:latin typeface="Calibri" panose="020F0502020204030204"/>
                <a:ea typeface="游ゴシック" panose="020B0400000000000000" pitchFamily="34" charset="-128"/>
              </a:endParaRPr>
            </a:p>
          </p:txBody>
        </p:sp>
        <p:sp>
          <p:nvSpPr>
            <p:cNvPr id="49" name="テキスト ボックス 48">
              <a:extLst>
                <a:ext uri="{FF2B5EF4-FFF2-40B4-BE49-F238E27FC236}">
                  <a16:creationId xmlns:a16="http://schemas.microsoft.com/office/drawing/2014/main" id="{B69A6906-35A3-4C4C-88D5-36A19C31CF9F}"/>
                </a:ext>
              </a:extLst>
            </p:cNvPr>
            <p:cNvSpPr txBox="1"/>
            <p:nvPr/>
          </p:nvSpPr>
          <p:spPr>
            <a:xfrm>
              <a:off x="1159718" y="2521352"/>
              <a:ext cx="1019232" cy="336407"/>
            </a:xfrm>
            <a:prstGeom prst="rect">
              <a:avLst/>
            </a:prstGeom>
            <a:noFill/>
            <a:ln>
              <a:solidFill>
                <a:schemeClr val="tx1"/>
              </a:solidFill>
            </a:ln>
          </p:spPr>
          <p:txBody>
            <a:bodyPr wrap="none" rtlCol="0">
              <a:spAutoFit/>
            </a:bodyPr>
            <a:lstStyle/>
            <a:p>
              <a:pPr defTabSz="779173"/>
              <a:r>
                <a:rPr kumimoji="1" lang="en-US" altLang="ja-JP" sz="800" b="1" dirty="0">
                  <a:solidFill>
                    <a:prstClr val="black"/>
                  </a:solidFill>
                  <a:latin typeface="Hiragino Sans W6" panose="020B0400000000000000" pitchFamily="34" charset="-128"/>
                  <a:ea typeface="Hiragino Sans W6" panose="020B0400000000000000" pitchFamily="34" charset="-128"/>
                </a:rPr>
                <a:t>X</a:t>
              </a:r>
              <a:r>
                <a:rPr kumimoji="1" lang="ja-JP" altLang="en-US" sz="800" b="1" dirty="0">
                  <a:solidFill>
                    <a:prstClr val="black"/>
                  </a:solidFill>
                  <a:latin typeface="Hiragino Sans W6" panose="020B0400000000000000" pitchFamily="34" charset="-128"/>
                  <a:ea typeface="Hiragino Sans W6" panose="020B0400000000000000" pitchFamily="34" charset="-128"/>
                </a:rPr>
                <a:t>線顕微鏡</a:t>
              </a:r>
            </a:p>
          </p:txBody>
        </p:sp>
        <p:sp>
          <p:nvSpPr>
            <p:cNvPr id="50" name="テキスト ボックス 49">
              <a:extLst>
                <a:ext uri="{FF2B5EF4-FFF2-40B4-BE49-F238E27FC236}">
                  <a16:creationId xmlns:a16="http://schemas.microsoft.com/office/drawing/2014/main" id="{C7BF0E82-EC53-204D-B090-B3FEF3D1ED80}"/>
                </a:ext>
              </a:extLst>
            </p:cNvPr>
            <p:cNvSpPr txBox="1"/>
            <p:nvPr/>
          </p:nvSpPr>
          <p:spPr>
            <a:xfrm>
              <a:off x="1159008" y="4216631"/>
              <a:ext cx="929123" cy="528638"/>
            </a:xfrm>
            <a:prstGeom prst="rect">
              <a:avLst/>
            </a:prstGeom>
            <a:noFill/>
            <a:ln>
              <a:solidFill>
                <a:schemeClr val="tx1"/>
              </a:solidFill>
            </a:ln>
          </p:spPr>
          <p:txBody>
            <a:bodyPr wrap="none" rtlCol="0">
              <a:spAutoFit/>
            </a:bodyPr>
            <a:lstStyle/>
            <a:p>
              <a:pPr defTabSz="779173"/>
              <a:r>
                <a:rPr kumimoji="1" lang="ja-JP" altLang="en-US" sz="800" b="1">
                  <a:solidFill>
                    <a:prstClr val="black"/>
                  </a:solidFill>
                  <a:latin typeface="Hiragino Sans W6" panose="020B0400000000000000" pitchFamily="34" charset="-128"/>
                  <a:ea typeface="Hiragino Sans W6" panose="020B0400000000000000" pitchFamily="34" charset="-128"/>
                </a:rPr>
                <a:t>電子状態</a:t>
              </a:r>
              <a:endParaRPr kumimoji="1" lang="en-US" altLang="ja-JP" sz="800" b="1" dirty="0">
                <a:solidFill>
                  <a:prstClr val="black"/>
                </a:solidFill>
                <a:latin typeface="Hiragino Sans W6" panose="020B0400000000000000" pitchFamily="34" charset="-128"/>
                <a:ea typeface="Hiragino Sans W6" panose="020B0400000000000000" pitchFamily="34" charset="-128"/>
              </a:endParaRPr>
            </a:p>
            <a:p>
              <a:pPr defTabSz="779173"/>
              <a:r>
                <a:rPr kumimoji="1" lang="ja-JP" altLang="en-US" sz="800" b="1">
                  <a:solidFill>
                    <a:prstClr val="black"/>
                  </a:solidFill>
                  <a:latin typeface="Hiragino Sans W6" panose="020B0400000000000000" pitchFamily="34" charset="-128"/>
                  <a:ea typeface="Hiragino Sans W6" panose="020B0400000000000000" pitchFamily="34" charset="-128"/>
                </a:rPr>
                <a:t>化学状態</a:t>
              </a:r>
            </a:p>
          </p:txBody>
        </p:sp>
        <p:sp>
          <p:nvSpPr>
            <p:cNvPr id="51" name="テキスト ボックス 50">
              <a:extLst>
                <a:ext uri="{FF2B5EF4-FFF2-40B4-BE49-F238E27FC236}">
                  <a16:creationId xmlns:a16="http://schemas.microsoft.com/office/drawing/2014/main" id="{AAA151BF-DF9C-2D4C-86A3-9CB9B83FA6DD}"/>
                </a:ext>
              </a:extLst>
            </p:cNvPr>
            <p:cNvSpPr txBox="1"/>
            <p:nvPr/>
          </p:nvSpPr>
          <p:spPr>
            <a:xfrm>
              <a:off x="480333" y="2969222"/>
              <a:ext cx="1089316" cy="336407"/>
            </a:xfrm>
            <a:prstGeom prst="rect">
              <a:avLst/>
            </a:prstGeom>
            <a:solidFill>
              <a:schemeClr val="bg1"/>
            </a:solidFill>
            <a:ln>
              <a:solidFill>
                <a:schemeClr val="tx1"/>
              </a:solidFill>
            </a:ln>
          </p:spPr>
          <p:txBody>
            <a:bodyPr wrap="none" rtlCol="0">
              <a:spAutoFit/>
            </a:bodyPr>
            <a:lstStyle/>
            <a:p>
              <a:pPr defTabSz="779173"/>
              <a:r>
                <a:rPr kumimoji="1" lang="ja-JP" altLang="en-US" sz="800" b="1">
                  <a:solidFill>
                    <a:prstClr val="black"/>
                  </a:solidFill>
                  <a:latin typeface="Hiragino Sans W6" panose="020B0400000000000000" pitchFamily="34" charset="-128"/>
                  <a:ea typeface="Hiragino Sans W6" panose="020B0400000000000000" pitchFamily="34" charset="-128"/>
                </a:rPr>
                <a:t>計測最適化</a:t>
              </a:r>
            </a:p>
          </p:txBody>
        </p:sp>
        <p:sp>
          <p:nvSpPr>
            <p:cNvPr id="52" name="右カーブ矢印 51">
              <a:extLst>
                <a:ext uri="{FF2B5EF4-FFF2-40B4-BE49-F238E27FC236}">
                  <a16:creationId xmlns:a16="http://schemas.microsoft.com/office/drawing/2014/main" id="{876DEB11-1503-F941-9CC5-1483C43654C1}"/>
                </a:ext>
              </a:extLst>
            </p:cNvPr>
            <p:cNvSpPr/>
            <p:nvPr/>
          </p:nvSpPr>
          <p:spPr>
            <a:xfrm flipH="1">
              <a:off x="1875940" y="2849424"/>
              <a:ext cx="335375" cy="1372264"/>
            </a:xfrm>
            <a:prstGeom prst="curved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defTabSz="779173" fontAlgn="base">
                <a:spcBef>
                  <a:spcPct val="0"/>
                </a:spcBef>
                <a:spcAft>
                  <a:spcPct val="0"/>
                </a:spcAft>
              </a:pPr>
              <a:endParaRPr kumimoji="1" lang="ja-JP" altLang="en-US" sz="800" b="1">
                <a:solidFill>
                  <a:prstClr val="black"/>
                </a:solidFill>
                <a:latin typeface="Calibri" panose="020F0502020204030204"/>
                <a:ea typeface="游ゴシック" panose="020B0400000000000000" pitchFamily="34" charset="-128"/>
              </a:endParaRPr>
            </a:p>
          </p:txBody>
        </p:sp>
        <p:sp>
          <p:nvSpPr>
            <p:cNvPr id="53" name="テキスト ボックス 52">
              <a:extLst>
                <a:ext uri="{FF2B5EF4-FFF2-40B4-BE49-F238E27FC236}">
                  <a16:creationId xmlns:a16="http://schemas.microsoft.com/office/drawing/2014/main" id="{F0CD937F-2BF2-C54C-8D86-45155DD889D4}"/>
                </a:ext>
              </a:extLst>
            </p:cNvPr>
            <p:cNvSpPr txBox="1"/>
            <p:nvPr/>
          </p:nvSpPr>
          <p:spPr>
            <a:xfrm>
              <a:off x="1884457" y="2994496"/>
              <a:ext cx="929123" cy="336407"/>
            </a:xfrm>
            <a:prstGeom prst="rect">
              <a:avLst/>
            </a:prstGeom>
            <a:solidFill>
              <a:schemeClr val="bg1"/>
            </a:solidFill>
            <a:ln>
              <a:solidFill>
                <a:schemeClr val="tx1"/>
              </a:solidFill>
            </a:ln>
          </p:spPr>
          <p:txBody>
            <a:bodyPr wrap="none" rtlCol="0">
              <a:spAutoFit/>
            </a:bodyPr>
            <a:lstStyle/>
            <a:p>
              <a:pPr defTabSz="779173"/>
              <a:r>
                <a:rPr kumimoji="1" lang="ja-JP" altLang="en-US" sz="800" b="1">
                  <a:solidFill>
                    <a:prstClr val="black"/>
                  </a:solidFill>
                  <a:latin typeface="Hiragino Sans W6" panose="020B0400000000000000" pitchFamily="34" charset="-128"/>
                  <a:ea typeface="Hiragino Sans W6" panose="020B0400000000000000" pitchFamily="34" charset="-128"/>
                </a:rPr>
                <a:t>自動解析</a:t>
              </a:r>
            </a:p>
          </p:txBody>
        </p:sp>
        <p:pic>
          <p:nvPicPr>
            <p:cNvPr id="55" name="コンテンツ プレースホルダー 4">
              <a:extLst>
                <a:ext uri="{FF2B5EF4-FFF2-40B4-BE49-F238E27FC236}">
                  <a16:creationId xmlns:a16="http://schemas.microsoft.com/office/drawing/2014/main" id="{DD4ABED3-C9D2-9F45-BDD1-D9BD02A8DCA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83769" y="3767010"/>
              <a:ext cx="815015" cy="815015"/>
            </a:xfrm>
            <a:prstGeom prst="rect">
              <a:avLst/>
            </a:prstGeom>
          </p:spPr>
        </p:pic>
        <p:pic>
          <p:nvPicPr>
            <p:cNvPr id="56" name="図 55">
              <a:extLst>
                <a:ext uri="{FF2B5EF4-FFF2-40B4-BE49-F238E27FC236}">
                  <a16:creationId xmlns:a16="http://schemas.microsoft.com/office/drawing/2014/main" id="{85CB0042-5750-124B-A5BB-83177E4C20B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084309" y="3624011"/>
              <a:ext cx="854752" cy="835615"/>
            </a:xfrm>
            <a:prstGeom prst="rect">
              <a:avLst/>
            </a:prstGeom>
          </p:spPr>
        </p:pic>
        <p:sp>
          <p:nvSpPr>
            <p:cNvPr id="57" name="上下矢印 56">
              <a:extLst>
                <a:ext uri="{FF2B5EF4-FFF2-40B4-BE49-F238E27FC236}">
                  <a16:creationId xmlns:a16="http://schemas.microsoft.com/office/drawing/2014/main" id="{ED6F9255-5A91-AC4C-A509-4D699D824EB7}"/>
                </a:ext>
              </a:extLst>
            </p:cNvPr>
            <p:cNvSpPr/>
            <p:nvPr/>
          </p:nvSpPr>
          <p:spPr>
            <a:xfrm>
              <a:off x="1501444" y="2869757"/>
              <a:ext cx="245424" cy="1351930"/>
            </a:xfrm>
            <a:prstGeom prst="upDownArrow">
              <a:avLst/>
            </a:prstGeom>
            <a:solidFill>
              <a:srgbClr val="00FA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defTabSz="779173" fontAlgn="base">
                <a:spcBef>
                  <a:spcPct val="0"/>
                </a:spcBef>
                <a:spcAft>
                  <a:spcPct val="0"/>
                </a:spcAft>
              </a:pPr>
              <a:endParaRPr kumimoji="1" lang="ja-JP" altLang="en-US" sz="800" b="1">
                <a:solidFill>
                  <a:prstClr val="white"/>
                </a:solidFill>
                <a:latin typeface="Calibri" panose="020F0502020204030204"/>
                <a:ea typeface="游ゴシック" panose="020B0400000000000000" pitchFamily="34" charset="-128"/>
              </a:endParaRPr>
            </a:p>
          </p:txBody>
        </p:sp>
        <p:sp>
          <p:nvSpPr>
            <p:cNvPr id="54" name="テキスト ボックス 53">
              <a:extLst>
                <a:ext uri="{FF2B5EF4-FFF2-40B4-BE49-F238E27FC236}">
                  <a16:creationId xmlns:a16="http://schemas.microsoft.com/office/drawing/2014/main" id="{60ECD945-3C39-9745-B51D-F4363BB360A1}"/>
                </a:ext>
              </a:extLst>
            </p:cNvPr>
            <p:cNvSpPr txBox="1"/>
            <p:nvPr/>
          </p:nvSpPr>
          <p:spPr>
            <a:xfrm>
              <a:off x="1783826" y="3265898"/>
              <a:ext cx="1336080" cy="432523"/>
            </a:xfrm>
            <a:prstGeom prst="rect">
              <a:avLst/>
            </a:prstGeom>
            <a:noFill/>
          </p:spPr>
          <p:txBody>
            <a:bodyPr wrap="square" rtlCol="0">
              <a:spAutoFit/>
            </a:bodyPr>
            <a:lstStyle/>
            <a:p>
              <a:pPr defTabSz="779173"/>
              <a:r>
                <a:rPr kumimoji="1" lang="ja-JP" altLang="en-US" sz="600" b="1" dirty="0">
                  <a:solidFill>
                    <a:srgbClr val="3333FF"/>
                  </a:solidFill>
                  <a:latin typeface="Hiragino Sans W6" panose="020B0400000000000000" pitchFamily="34" charset="-128"/>
                  <a:ea typeface="Hiragino Sans W6" panose="020B0400000000000000" pitchFamily="34" charset="-128"/>
                </a:rPr>
                <a:t>機械学習</a:t>
              </a:r>
              <a:r>
                <a:rPr kumimoji="1" lang="en-US" altLang="ja-JP" sz="600" b="1" dirty="0">
                  <a:solidFill>
                    <a:srgbClr val="3333FF"/>
                  </a:solidFill>
                  <a:latin typeface="Hiragino Sans W6" panose="020B0400000000000000" pitchFamily="34" charset="-128"/>
                  <a:ea typeface="Hiragino Sans W6" panose="020B0400000000000000" pitchFamily="34" charset="-128"/>
                </a:rPr>
                <a:t>(</a:t>
              </a:r>
              <a:r>
                <a:rPr kumimoji="1" lang="ja-JP" altLang="en-US" sz="600" b="1" dirty="0">
                  <a:solidFill>
                    <a:srgbClr val="3333FF"/>
                  </a:solidFill>
                  <a:latin typeface="Hiragino Sans W6" panose="020B0400000000000000" pitchFamily="34" charset="-128"/>
                  <a:ea typeface="Hiragino Sans W6" panose="020B0400000000000000" pitchFamily="34" charset="-128"/>
                </a:rPr>
                <a:t>次元削減</a:t>
              </a:r>
              <a:r>
                <a:rPr kumimoji="1" lang="en-US" altLang="ja-JP" sz="600" b="1" dirty="0">
                  <a:solidFill>
                    <a:srgbClr val="3333FF"/>
                  </a:solidFill>
                  <a:latin typeface="Hiragino Sans W6" panose="020B0400000000000000" pitchFamily="34" charset="-128"/>
                  <a:ea typeface="Hiragino Sans W6" panose="020B0400000000000000" pitchFamily="34" charset="-128"/>
                </a:rPr>
                <a:t>)</a:t>
              </a:r>
              <a:r>
                <a:rPr kumimoji="1" lang="ja-JP" altLang="en-US" sz="600" b="1" dirty="0">
                  <a:solidFill>
                    <a:srgbClr val="3333FF"/>
                  </a:solidFill>
                  <a:latin typeface="Hiragino Sans W6" panose="020B0400000000000000" pitchFamily="34" charset="-128"/>
                  <a:ea typeface="Hiragino Sans W6" panose="020B0400000000000000" pitchFamily="34" charset="-128"/>
                </a:rPr>
                <a:t>による自動解析</a:t>
              </a:r>
            </a:p>
          </p:txBody>
        </p:sp>
      </p:grpSp>
      <p:grpSp>
        <p:nvGrpSpPr>
          <p:cNvPr id="58" name="グループ化 57"/>
          <p:cNvGrpSpPr/>
          <p:nvPr/>
        </p:nvGrpSpPr>
        <p:grpSpPr>
          <a:xfrm>
            <a:off x="2176294" y="4936418"/>
            <a:ext cx="1739927" cy="1391426"/>
            <a:chOff x="3269555" y="2514025"/>
            <a:chExt cx="2853909" cy="2282281"/>
          </a:xfrm>
        </p:grpSpPr>
        <p:sp>
          <p:nvSpPr>
            <p:cNvPr id="59" name="右カーブ矢印 58">
              <a:extLst>
                <a:ext uri="{FF2B5EF4-FFF2-40B4-BE49-F238E27FC236}">
                  <a16:creationId xmlns:a16="http://schemas.microsoft.com/office/drawing/2014/main" id="{92007AD6-BF60-0E45-8606-67374C23D73A}"/>
                </a:ext>
              </a:extLst>
            </p:cNvPr>
            <p:cNvSpPr/>
            <p:nvPr/>
          </p:nvSpPr>
          <p:spPr>
            <a:xfrm rot="10800000" flipH="1">
              <a:off x="4334013" y="2807063"/>
              <a:ext cx="335375" cy="1406990"/>
            </a:xfrm>
            <a:prstGeom prst="curvedRightArrow">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defTabSz="779173" fontAlgn="base">
                <a:spcBef>
                  <a:spcPct val="0"/>
                </a:spcBef>
                <a:spcAft>
                  <a:spcPct val="0"/>
                </a:spcAft>
              </a:pPr>
              <a:endParaRPr kumimoji="1" lang="ja-JP" altLang="en-US" sz="800" b="1">
                <a:solidFill>
                  <a:prstClr val="black"/>
                </a:solidFill>
                <a:latin typeface="Calibri" panose="020F0502020204030204"/>
                <a:ea typeface="游ゴシック" panose="020B0400000000000000" pitchFamily="34" charset="-128"/>
              </a:endParaRPr>
            </a:p>
          </p:txBody>
        </p:sp>
        <p:sp>
          <p:nvSpPr>
            <p:cNvPr id="60" name="テキスト ボックス 59">
              <a:extLst>
                <a:ext uri="{FF2B5EF4-FFF2-40B4-BE49-F238E27FC236}">
                  <a16:creationId xmlns:a16="http://schemas.microsoft.com/office/drawing/2014/main" id="{1645138B-96C0-4A4D-BBF3-A1595904A1ED}"/>
                </a:ext>
              </a:extLst>
            </p:cNvPr>
            <p:cNvSpPr txBox="1"/>
            <p:nvPr/>
          </p:nvSpPr>
          <p:spPr>
            <a:xfrm>
              <a:off x="4455363" y="2514025"/>
              <a:ext cx="976004" cy="353381"/>
            </a:xfrm>
            <a:prstGeom prst="rect">
              <a:avLst/>
            </a:prstGeom>
            <a:noFill/>
            <a:ln>
              <a:solidFill>
                <a:schemeClr val="tx1"/>
              </a:solidFill>
            </a:ln>
          </p:spPr>
          <p:txBody>
            <a:bodyPr wrap="none" rtlCol="0">
              <a:spAutoFit/>
            </a:bodyPr>
            <a:lstStyle/>
            <a:p>
              <a:pPr defTabSz="779173"/>
              <a:r>
                <a:rPr kumimoji="1" lang="ja-JP" altLang="en-US" sz="800" b="1" dirty="0">
                  <a:solidFill>
                    <a:prstClr val="black"/>
                  </a:solidFill>
                  <a:latin typeface="Hiragino Sans W6" panose="020B0400000000000000" pitchFamily="34" charset="-128"/>
                  <a:ea typeface="Hiragino Sans W6" panose="020B0400000000000000" pitchFamily="34" charset="-128"/>
                </a:rPr>
                <a:t>小角散乱</a:t>
              </a:r>
            </a:p>
          </p:txBody>
        </p:sp>
        <p:sp>
          <p:nvSpPr>
            <p:cNvPr id="61" name="テキスト ボックス 60">
              <a:extLst>
                <a:ext uri="{FF2B5EF4-FFF2-40B4-BE49-F238E27FC236}">
                  <a16:creationId xmlns:a16="http://schemas.microsoft.com/office/drawing/2014/main" id="{B6F1EADB-E4CF-6445-A9C6-9AEC160A76A1}"/>
                </a:ext>
              </a:extLst>
            </p:cNvPr>
            <p:cNvSpPr txBox="1"/>
            <p:nvPr/>
          </p:nvSpPr>
          <p:spPr>
            <a:xfrm>
              <a:off x="4251734" y="4240994"/>
              <a:ext cx="1312558" cy="555312"/>
            </a:xfrm>
            <a:prstGeom prst="rect">
              <a:avLst/>
            </a:prstGeom>
            <a:noFill/>
            <a:ln>
              <a:solidFill>
                <a:schemeClr val="tx1"/>
              </a:solidFill>
            </a:ln>
          </p:spPr>
          <p:txBody>
            <a:bodyPr wrap="none" rtlCol="0">
              <a:spAutoFit/>
            </a:bodyPr>
            <a:lstStyle/>
            <a:p>
              <a:pPr algn="ctr" defTabSz="779173"/>
              <a:r>
                <a:rPr kumimoji="1" lang="ja-JP" altLang="en-US" sz="800" b="1">
                  <a:solidFill>
                    <a:prstClr val="black"/>
                  </a:solidFill>
                  <a:latin typeface="Hiragino Sans W6" panose="020B0400000000000000" pitchFamily="34" charset="-128"/>
                  <a:ea typeface="Hiragino Sans W6" panose="020B0400000000000000" pitchFamily="34" charset="-128"/>
                </a:rPr>
                <a:t>粒径分布</a:t>
              </a:r>
              <a:endParaRPr kumimoji="1" lang="en-US" altLang="ja-JP" sz="800" b="1" dirty="0">
                <a:solidFill>
                  <a:prstClr val="black"/>
                </a:solidFill>
                <a:latin typeface="Hiragino Sans W6" panose="020B0400000000000000" pitchFamily="34" charset="-128"/>
                <a:ea typeface="Hiragino Sans W6" panose="020B0400000000000000" pitchFamily="34" charset="-128"/>
              </a:endParaRPr>
            </a:p>
            <a:p>
              <a:pPr algn="ctr" defTabSz="779173"/>
              <a:r>
                <a:rPr kumimoji="1" lang="ja-JP" altLang="en-US" sz="800" b="1">
                  <a:solidFill>
                    <a:prstClr val="black"/>
                  </a:solidFill>
                  <a:latin typeface="Hiragino Sans W6" panose="020B0400000000000000" pitchFamily="34" charset="-128"/>
                  <a:ea typeface="Hiragino Sans W6" panose="020B0400000000000000" pitchFamily="34" charset="-128"/>
                </a:rPr>
                <a:t>内部磁区構造</a:t>
              </a:r>
            </a:p>
          </p:txBody>
        </p:sp>
        <p:sp>
          <p:nvSpPr>
            <p:cNvPr id="62" name="テキスト ボックス 61">
              <a:extLst>
                <a:ext uri="{FF2B5EF4-FFF2-40B4-BE49-F238E27FC236}">
                  <a16:creationId xmlns:a16="http://schemas.microsoft.com/office/drawing/2014/main" id="{AA3C8FB7-A27B-094E-827A-E031B9981524}"/>
                </a:ext>
              </a:extLst>
            </p:cNvPr>
            <p:cNvSpPr txBox="1"/>
            <p:nvPr/>
          </p:nvSpPr>
          <p:spPr>
            <a:xfrm>
              <a:off x="3743338" y="2961587"/>
              <a:ext cx="1144280" cy="353381"/>
            </a:xfrm>
            <a:prstGeom prst="rect">
              <a:avLst/>
            </a:prstGeom>
            <a:solidFill>
              <a:schemeClr val="bg1"/>
            </a:solidFill>
            <a:ln>
              <a:solidFill>
                <a:schemeClr val="tx1"/>
              </a:solidFill>
            </a:ln>
          </p:spPr>
          <p:txBody>
            <a:bodyPr wrap="none" rtlCol="0">
              <a:spAutoFit/>
            </a:bodyPr>
            <a:lstStyle/>
            <a:p>
              <a:pPr defTabSz="779173"/>
              <a:r>
                <a:rPr kumimoji="1" lang="ja-JP" altLang="en-US" sz="800" b="1">
                  <a:solidFill>
                    <a:prstClr val="black"/>
                  </a:solidFill>
                  <a:latin typeface="Hiragino Sans W6" panose="020B0400000000000000" pitchFamily="34" charset="-128"/>
                  <a:ea typeface="Hiragino Sans W6" panose="020B0400000000000000" pitchFamily="34" charset="-128"/>
                </a:rPr>
                <a:t>計測最適化</a:t>
              </a:r>
            </a:p>
          </p:txBody>
        </p:sp>
        <p:sp>
          <p:nvSpPr>
            <p:cNvPr id="63" name="テキスト ボックス 62">
              <a:extLst>
                <a:ext uri="{FF2B5EF4-FFF2-40B4-BE49-F238E27FC236}">
                  <a16:creationId xmlns:a16="http://schemas.microsoft.com/office/drawing/2014/main" id="{216D24B7-DC9E-3446-9DE9-94F4C84D3224}"/>
                </a:ext>
              </a:extLst>
            </p:cNvPr>
            <p:cNvSpPr txBox="1"/>
            <p:nvPr/>
          </p:nvSpPr>
          <p:spPr>
            <a:xfrm>
              <a:off x="3269555" y="3241558"/>
              <a:ext cx="1655022" cy="454347"/>
            </a:xfrm>
            <a:prstGeom prst="rect">
              <a:avLst/>
            </a:prstGeom>
            <a:noFill/>
          </p:spPr>
          <p:txBody>
            <a:bodyPr wrap="square" rtlCol="0">
              <a:spAutoFit/>
            </a:bodyPr>
            <a:lstStyle/>
            <a:p>
              <a:pPr defTabSz="779173"/>
              <a:r>
                <a:rPr kumimoji="1" lang="ja-JP" altLang="en-US" sz="600" b="1" dirty="0">
                  <a:solidFill>
                    <a:srgbClr val="FF0000"/>
                  </a:solidFill>
                  <a:latin typeface="Hiragino Sans W6" panose="020B0400000000000000" pitchFamily="34" charset="-128"/>
                  <a:ea typeface="Hiragino Sans W6" panose="020B0400000000000000" pitchFamily="34" charset="-128"/>
                </a:rPr>
                <a:t>機械学習</a:t>
              </a:r>
              <a:r>
                <a:rPr kumimoji="1" lang="en-US" altLang="ja-JP" sz="600" b="1" dirty="0">
                  <a:solidFill>
                    <a:srgbClr val="FF0000"/>
                  </a:solidFill>
                  <a:latin typeface="Hiragino Sans W6" panose="020B0400000000000000" pitchFamily="34" charset="-128"/>
                  <a:ea typeface="Hiragino Sans W6" panose="020B0400000000000000" pitchFamily="34" charset="-128"/>
                </a:rPr>
                <a:t>(</a:t>
              </a:r>
              <a:r>
                <a:rPr kumimoji="1" lang="ja-JP" altLang="en-US" sz="600" b="1" dirty="0">
                  <a:solidFill>
                    <a:srgbClr val="FF0000"/>
                  </a:solidFill>
                  <a:latin typeface="Hiragino Sans W6" panose="020B0400000000000000" pitchFamily="34" charset="-128"/>
                  <a:ea typeface="Hiragino Sans W6" panose="020B0400000000000000" pitchFamily="34" charset="-128"/>
                </a:rPr>
                <a:t>カーネル密度推定</a:t>
              </a:r>
              <a:r>
                <a:rPr kumimoji="1" lang="en-US" altLang="ja-JP" sz="600" b="1" dirty="0">
                  <a:solidFill>
                    <a:srgbClr val="FF0000"/>
                  </a:solidFill>
                  <a:latin typeface="Hiragino Sans W6" panose="020B0400000000000000" pitchFamily="34" charset="-128"/>
                  <a:ea typeface="Hiragino Sans W6" panose="020B0400000000000000" pitchFamily="34" charset="-128"/>
                </a:rPr>
                <a:t>)</a:t>
              </a:r>
              <a:r>
                <a:rPr kumimoji="1" lang="ja-JP" altLang="en-US" sz="600" b="1" dirty="0">
                  <a:solidFill>
                    <a:srgbClr val="FF0000"/>
                  </a:solidFill>
                  <a:latin typeface="Hiragino Sans W6" panose="020B0400000000000000" pitchFamily="34" charset="-128"/>
                  <a:ea typeface="Hiragino Sans W6" panose="020B0400000000000000" pitchFamily="34" charset="-128"/>
                </a:rPr>
                <a:t>による計測最適化</a:t>
              </a:r>
            </a:p>
          </p:txBody>
        </p:sp>
        <p:sp>
          <p:nvSpPr>
            <p:cNvPr id="64" name="右カーブ矢印 63">
              <a:extLst>
                <a:ext uri="{FF2B5EF4-FFF2-40B4-BE49-F238E27FC236}">
                  <a16:creationId xmlns:a16="http://schemas.microsoft.com/office/drawing/2014/main" id="{1AB49236-0A20-F245-BCF0-9C801660FD98}"/>
                </a:ext>
              </a:extLst>
            </p:cNvPr>
            <p:cNvSpPr/>
            <p:nvPr/>
          </p:nvSpPr>
          <p:spPr>
            <a:xfrm flipH="1">
              <a:off x="5138943" y="2841790"/>
              <a:ext cx="335375" cy="1372264"/>
            </a:xfrm>
            <a:prstGeom prst="curved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defTabSz="779173" fontAlgn="base">
                <a:spcBef>
                  <a:spcPct val="0"/>
                </a:spcBef>
                <a:spcAft>
                  <a:spcPct val="0"/>
                </a:spcAft>
              </a:pPr>
              <a:endParaRPr kumimoji="1" lang="ja-JP" altLang="en-US" sz="800" b="1">
                <a:solidFill>
                  <a:prstClr val="black"/>
                </a:solidFill>
                <a:latin typeface="Calibri" panose="020F0502020204030204"/>
                <a:ea typeface="游ゴシック" panose="020B0400000000000000" pitchFamily="34" charset="-128"/>
              </a:endParaRPr>
            </a:p>
          </p:txBody>
        </p:sp>
        <p:sp>
          <p:nvSpPr>
            <p:cNvPr id="65" name="テキスト ボックス 64">
              <a:extLst>
                <a:ext uri="{FF2B5EF4-FFF2-40B4-BE49-F238E27FC236}">
                  <a16:creationId xmlns:a16="http://schemas.microsoft.com/office/drawing/2014/main" id="{81DBBED9-3CBD-CF4C-81FD-2BCF701D2751}"/>
                </a:ext>
              </a:extLst>
            </p:cNvPr>
            <p:cNvSpPr txBox="1"/>
            <p:nvPr/>
          </p:nvSpPr>
          <p:spPr>
            <a:xfrm>
              <a:off x="5147460" y="2986862"/>
              <a:ext cx="976004" cy="353381"/>
            </a:xfrm>
            <a:prstGeom prst="rect">
              <a:avLst/>
            </a:prstGeom>
            <a:solidFill>
              <a:schemeClr val="bg1"/>
            </a:solidFill>
            <a:ln>
              <a:solidFill>
                <a:schemeClr val="tx1"/>
              </a:solidFill>
            </a:ln>
          </p:spPr>
          <p:txBody>
            <a:bodyPr wrap="none" rtlCol="0">
              <a:spAutoFit/>
            </a:bodyPr>
            <a:lstStyle/>
            <a:p>
              <a:pPr defTabSz="779173"/>
              <a:r>
                <a:rPr kumimoji="1" lang="ja-JP" altLang="en-US" sz="800" b="1">
                  <a:solidFill>
                    <a:prstClr val="black"/>
                  </a:solidFill>
                  <a:latin typeface="Hiragino Sans W6" panose="020B0400000000000000" pitchFamily="34" charset="-128"/>
                  <a:ea typeface="Hiragino Sans W6" panose="020B0400000000000000" pitchFamily="34" charset="-128"/>
                </a:rPr>
                <a:t>自動解析</a:t>
              </a:r>
            </a:p>
          </p:txBody>
        </p:sp>
        <p:sp>
          <p:nvSpPr>
            <p:cNvPr id="66" name="テキスト ボックス 65">
              <a:extLst>
                <a:ext uri="{FF2B5EF4-FFF2-40B4-BE49-F238E27FC236}">
                  <a16:creationId xmlns:a16="http://schemas.microsoft.com/office/drawing/2014/main" id="{13735D61-232D-AC4F-8BB8-220CD23334AF}"/>
                </a:ext>
              </a:extLst>
            </p:cNvPr>
            <p:cNvSpPr txBox="1"/>
            <p:nvPr/>
          </p:nvSpPr>
          <p:spPr>
            <a:xfrm>
              <a:off x="4958735" y="3314969"/>
              <a:ext cx="1130571" cy="757244"/>
            </a:xfrm>
            <a:prstGeom prst="rect">
              <a:avLst/>
            </a:prstGeom>
            <a:noFill/>
          </p:spPr>
          <p:txBody>
            <a:bodyPr wrap="square" rtlCol="0">
              <a:spAutoFit/>
            </a:bodyPr>
            <a:lstStyle/>
            <a:p>
              <a:pPr defTabSz="779173"/>
              <a:r>
                <a:rPr kumimoji="1" lang="ja-JP" altLang="en-US" sz="600" b="1" dirty="0">
                  <a:solidFill>
                    <a:srgbClr val="3333FF"/>
                  </a:solidFill>
                  <a:latin typeface="Hiragino Sans W6" panose="020B0400000000000000" pitchFamily="34" charset="-128"/>
                  <a:ea typeface="Hiragino Sans W6" panose="020B0400000000000000" pitchFamily="34" charset="-128"/>
                </a:rPr>
                <a:t>機械学習</a:t>
              </a:r>
              <a:r>
                <a:rPr kumimoji="1" lang="en-US" altLang="ja-JP" sz="600" b="1" dirty="0">
                  <a:solidFill>
                    <a:srgbClr val="3333FF"/>
                  </a:solidFill>
                  <a:latin typeface="Hiragino Sans W6" panose="020B0400000000000000" pitchFamily="34" charset="-128"/>
                  <a:ea typeface="Hiragino Sans W6" panose="020B0400000000000000" pitchFamily="34" charset="-128"/>
                </a:rPr>
                <a:t>(</a:t>
              </a:r>
              <a:r>
                <a:rPr kumimoji="1" lang="ja-JP" altLang="en-US" sz="600" b="1" dirty="0">
                  <a:solidFill>
                    <a:srgbClr val="3333FF"/>
                  </a:solidFill>
                  <a:latin typeface="Hiragino Sans W6" panose="020B0400000000000000" pitchFamily="34" charset="-128"/>
                  <a:ea typeface="Hiragino Sans W6" panose="020B0400000000000000" pitchFamily="34" charset="-128"/>
                </a:rPr>
                <a:t>ベイズ推定</a:t>
              </a:r>
              <a:r>
                <a:rPr kumimoji="1" lang="en-US" altLang="ja-JP" sz="600" b="1" dirty="0">
                  <a:solidFill>
                    <a:srgbClr val="3333FF"/>
                  </a:solidFill>
                  <a:latin typeface="Hiragino Sans W6" panose="020B0400000000000000" pitchFamily="34" charset="-128"/>
                  <a:ea typeface="Hiragino Sans W6" panose="020B0400000000000000" pitchFamily="34" charset="-128"/>
                </a:rPr>
                <a:t>)</a:t>
              </a:r>
              <a:r>
                <a:rPr kumimoji="1" lang="ja-JP" altLang="en-US" sz="600" b="1" dirty="0">
                  <a:solidFill>
                    <a:srgbClr val="3333FF"/>
                  </a:solidFill>
                  <a:latin typeface="Hiragino Sans W6" panose="020B0400000000000000" pitchFamily="34" charset="-128"/>
                  <a:ea typeface="Hiragino Sans W6" panose="020B0400000000000000" pitchFamily="34" charset="-128"/>
                </a:rPr>
                <a:t>による自動粒径分布解析</a:t>
              </a:r>
            </a:p>
          </p:txBody>
        </p:sp>
        <p:pic>
          <p:nvPicPr>
            <p:cNvPr id="67" name="図 66">
              <a:extLst>
                <a:ext uri="{FF2B5EF4-FFF2-40B4-BE49-F238E27FC236}">
                  <a16:creationId xmlns:a16="http://schemas.microsoft.com/office/drawing/2014/main" id="{C33E57B8-CC6A-484A-BB0F-90359B0E7E6F}"/>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483469" y="3628842"/>
              <a:ext cx="476341" cy="486252"/>
            </a:xfrm>
            <a:prstGeom prst="rect">
              <a:avLst/>
            </a:prstGeom>
          </p:spPr>
        </p:pic>
        <p:pic>
          <p:nvPicPr>
            <p:cNvPr id="68" name="図 67">
              <a:extLst>
                <a:ext uri="{FF2B5EF4-FFF2-40B4-BE49-F238E27FC236}">
                  <a16:creationId xmlns:a16="http://schemas.microsoft.com/office/drawing/2014/main" id="{213034DE-28AD-8048-9AB4-8CDE850D8E6C}"/>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175597" y="3633006"/>
              <a:ext cx="496636" cy="487472"/>
            </a:xfrm>
            <a:prstGeom prst="rect">
              <a:avLst/>
            </a:prstGeom>
          </p:spPr>
        </p:pic>
        <p:sp>
          <p:nvSpPr>
            <p:cNvPr id="69" name="右矢印 68">
              <a:extLst>
                <a:ext uri="{FF2B5EF4-FFF2-40B4-BE49-F238E27FC236}">
                  <a16:creationId xmlns:a16="http://schemas.microsoft.com/office/drawing/2014/main" id="{36E4CD5C-86E8-F14B-8A89-F73DDEDD1542}"/>
                </a:ext>
              </a:extLst>
            </p:cNvPr>
            <p:cNvSpPr/>
            <p:nvPr/>
          </p:nvSpPr>
          <p:spPr>
            <a:xfrm>
              <a:off x="3986165" y="3786813"/>
              <a:ext cx="179332" cy="17046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defTabSz="779173" fontAlgn="base">
                <a:spcBef>
                  <a:spcPct val="0"/>
                </a:spcBef>
                <a:spcAft>
                  <a:spcPct val="0"/>
                </a:spcAft>
              </a:pPr>
              <a:endParaRPr kumimoji="1" lang="ja-JP" altLang="en-US" sz="800" b="1">
                <a:solidFill>
                  <a:prstClr val="white"/>
                </a:solidFill>
                <a:latin typeface="Calibri" panose="020F0502020204030204"/>
                <a:ea typeface="游ゴシック" panose="020B0400000000000000" pitchFamily="34" charset="-128"/>
              </a:endParaRPr>
            </a:p>
          </p:txBody>
        </p:sp>
        <p:sp>
          <p:nvSpPr>
            <p:cNvPr id="70" name="上下矢印 69">
              <a:extLst>
                <a:ext uri="{FF2B5EF4-FFF2-40B4-BE49-F238E27FC236}">
                  <a16:creationId xmlns:a16="http://schemas.microsoft.com/office/drawing/2014/main" id="{2D6747FB-2414-DF44-B38A-593811E89D58}"/>
                </a:ext>
              </a:extLst>
            </p:cNvPr>
            <p:cNvSpPr/>
            <p:nvPr/>
          </p:nvSpPr>
          <p:spPr>
            <a:xfrm>
              <a:off x="4732038" y="2862123"/>
              <a:ext cx="245424" cy="1351930"/>
            </a:xfrm>
            <a:prstGeom prst="upDownArrow">
              <a:avLst/>
            </a:prstGeom>
            <a:solidFill>
              <a:srgbClr val="00FA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defTabSz="779173" fontAlgn="base">
                <a:spcBef>
                  <a:spcPct val="0"/>
                </a:spcBef>
                <a:spcAft>
                  <a:spcPct val="0"/>
                </a:spcAft>
              </a:pPr>
              <a:endParaRPr kumimoji="1" lang="ja-JP" altLang="en-US" sz="800" b="1">
                <a:solidFill>
                  <a:prstClr val="white"/>
                </a:solidFill>
                <a:latin typeface="Calibri" panose="020F0502020204030204"/>
                <a:ea typeface="游ゴシック" panose="020B0400000000000000" pitchFamily="34" charset="-128"/>
              </a:endParaRPr>
            </a:p>
          </p:txBody>
        </p:sp>
      </p:grpSp>
      <p:sp>
        <p:nvSpPr>
          <p:cNvPr id="71" name="テキスト ボックス 70">
            <a:extLst>
              <a:ext uri="{FF2B5EF4-FFF2-40B4-BE49-F238E27FC236}">
                <a16:creationId xmlns:a16="http://schemas.microsoft.com/office/drawing/2014/main" id="{1E7777D7-45CD-AF45-80C9-804DA2194E53}"/>
              </a:ext>
            </a:extLst>
          </p:cNvPr>
          <p:cNvSpPr txBox="1"/>
          <p:nvPr/>
        </p:nvSpPr>
        <p:spPr>
          <a:xfrm>
            <a:off x="111104" y="5443591"/>
            <a:ext cx="1087261" cy="276999"/>
          </a:xfrm>
          <a:prstGeom prst="rect">
            <a:avLst/>
          </a:prstGeom>
          <a:noFill/>
        </p:spPr>
        <p:txBody>
          <a:bodyPr wrap="square" rtlCol="0">
            <a:spAutoFit/>
          </a:bodyPr>
          <a:lstStyle/>
          <a:p>
            <a:pPr defTabSz="779173"/>
            <a:r>
              <a:rPr kumimoji="1" lang="ja-JP" altLang="en-US" sz="600" b="1" dirty="0">
                <a:solidFill>
                  <a:srgbClr val="FF0000"/>
                </a:solidFill>
                <a:latin typeface="Hiragino Sans W6" panose="020B0400000000000000" pitchFamily="34" charset="-128"/>
                <a:ea typeface="Hiragino Sans W6" panose="020B0400000000000000" pitchFamily="34" charset="-128"/>
              </a:rPr>
              <a:t>機械学習</a:t>
            </a:r>
            <a:r>
              <a:rPr kumimoji="1" lang="en-US" altLang="ja-JP" sz="600" b="1" dirty="0">
                <a:solidFill>
                  <a:srgbClr val="FF0000"/>
                </a:solidFill>
                <a:latin typeface="Hiragino Sans W6" panose="020B0400000000000000" pitchFamily="34" charset="-128"/>
                <a:ea typeface="Hiragino Sans W6" panose="020B0400000000000000" pitchFamily="34" charset="-128"/>
              </a:rPr>
              <a:t>(</a:t>
            </a:r>
            <a:r>
              <a:rPr kumimoji="1" lang="ja-JP" altLang="en-US" sz="600" b="1" dirty="0">
                <a:solidFill>
                  <a:srgbClr val="FF0000"/>
                </a:solidFill>
                <a:latin typeface="Hiragino Sans W6" panose="020B0400000000000000" pitchFamily="34" charset="-128"/>
                <a:ea typeface="Hiragino Sans W6" panose="020B0400000000000000" pitchFamily="34" charset="-128"/>
              </a:rPr>
              <a:t>ガウス過程回帰</a:t>
            </a:r>
            <a:r>
              <a:rPr kumimoji="1" lang="en-US" altLang="ja-JP" sz="600" b="1" dirty="0">
                <a:solidFill>
                  <a:srgbClr val="FF0000"/>
                </a:solidFill>
                <a:latin typeface="Hiragino Sans W6" panose="020B0400000000000000" pitchFamily="34" charset="-128"/>
                <a:ea typeface="Hiragino Sans W6" panose="020B0400000000000000" pitchFamily="34" charset="-128"/>
              </a:rPr>
              <a:t>)</a:t>
            </a:r>
          </a:p>
          <a:p>
            <a:pPr defTabSz="779173"/>
            <a:r>
              <a:rPr kumimoji="1" lang="ja-JP" altLang="en-US" sz="600" b="1" dirty="0">
                <a:solidFill>
                  <a:srgbClr val="FF0000"/>
                </a:solidFill>
                <a:latin typeface="Hiragino Sans W6" panose="020B0400000000000000" pitchFamily="34" charset="-128"/>
                <a:ea typeface="Hiragino Sans W6" panose="020B0400000000000000" pitchFamily="34" charset="-128"/>
              </a:rPr>
              <a:t>による計測の最適化</a:t>
            </a:r>
          </a:p>
        </p:txBody>
      </p:sp>
      <p:grpSp>
        <p:nvGrpSpPr>
          <p:cNvPr id="82" name="グループ化 81"/>
          <p:cNvGrpSpPr/>
          <p:nvPr/>
        </p:nvGrpSpPr>
        <p:grpSpPr>
          <a:xfrm>
            <a:off x="4153928" y="4932572"/>
            <a:ext cx="1865057" cy="1374968"/>
            <a:chOff x="6470707" y="2517290"/>
            <a:chExt cx="3046685" cy="2297410"/>
          </a:xfrm>
        </p:grpSpPr>
        <p:sp>
          <p:nvSpPr>
            <p:cNvPr id="83" name="テキスト ボックス 82">
              <a:extLst>
                <a:ext uri="{FF2B5EF4-FFF2-40B4-BE49-F238E27FC236}">
                  <a16:creationId xmlns:a16="http://schemas.microsoft.com/office/drawing/2014/main" id="{92AAC790-453B-AA4A-9C11-87D7760F3809}"/>
                </a:ext>
              </a:extLst>
            </p:cNvPr>
            <p:cNvSpPr txBox="1"/>
            <p:nvPr/>
          </p:nvSpPr>
          <p:spPr>
            <a:xfrm>
              <a:off x="7328762" y="2517290"/>
              <a:ext cx="919238" cy="359982"/>
            </a:xfrm>
            <a:prstGeom prst="rect">
              <a:avLst/>
            </a:prstGeom>
            <a:noFill/>
            <a:ln>
              <a:solidFill>
                <a:schemeClr val="tx1"/>
              </a:solidFill>
            </a:ln>
          </p:spPr>
          <p:txBody>
            <a:bodyPr wrap="none" rtlCol="0">
              <a:spAutoFit/>
            </a:bodyPr>
            <a:lstStyle/>
            <a:p>
              <a:pPr defTabSz="779173"/>
              <a:r>
                <a:rPr kumimoji="1" lang="en-US" altLang="ja-JP" sz="800" b="1">
                  <a:solidFill>
                    <a:prstClr val="black"/>
                  </a:solidFill>
                  <a:latin typeface="Hiragino Sans W6" panose="020B0400000000000000" pitchFamily="34" charset="-128"/>
                  <a:ea typeface="Hiragino Sans W6" panose="020B0400000000000000" pitchFamily="34" charset="-128"/>
                </a:rPr>
                <a:t>X</a:t>
              </a:r>
              <a:r>
                <a:rPr kumimoji="1" lang="ja-JP" altLang="en-US" sz="800" b="1">
                  <a:solidFill>
                    <a:prstClr val="black"/>
                  </a:solidFill>
                  <a:latin typeface="Hiragino Sans W6" panose="020B0400000000000000" pitchFamily="34" charset="-128"/>
                  <a:ea typeface="Hiragino Sans W6" panose="020B0400000000000000" pitchFamily="34" charset="-128"/>
                </a:rPr>
                <a:t>線回折</a:t>
              </a:r>
            </a:p>
          </p:txBody>
        </p:sp>
        <p:sp>
          <p:nvSpPr>
            <p:cNvPr id="84" name="テキスト ボックス 83">
              <a:extLst>
                <a:ext uri="{FF2B5EF4-FFF2-40B4-BE49-F238E27FC236}">
                  <a16:creationId xmlns:a16="http://schemas.microsoft.com/office/drawing/2014/main" id="{A198A4E7-F028-E341-8A85-556F73AC920A}"/>
                </a:ext>
              </a:extLst>
            </p:cNvPr>
            <p:cNvSpPr txBox="1"/>
            <p:nvPr/>
          </p:nvSpPr>
          <p:spPr>
            <a:xfrm>
              <a:off x="6871531" y="4249016"/>
              <a:ext cx="2065686" cy="565684"/>
            </a:xfrm>
            <a:prstGeom prst="rect">
              <a:avLst/>
            </a:prstGeom>
            <a:noFill/>
            <a:ln>
              <a:solidFill>
                <a:schemeClr val="tx1"/>
              </a:solidFill>
            </a:ln>
          </p:spPr>
          <p:txBody>
            <a:bodyPr wrap="square" rtlCol="0">
              <a:spAutoFit/>
            </a:bodyPr>
            <a:lstStyle/>
            <a:p>
              <a:pPr algn="ctr" defTabSz="779173"/>
              <a:r>
                <a:rPr kumimoji="1" lang="ja-JP" altLang="en-US" sz="800" b="1">
                  <a:solidFill>
                    <a:prstClr val="black"/>
                  </a:solidFill>
                  <a:latin typeface="Hiragino Sans W6" panose="020B0400000000000000" pitchFamily="34" charset="-128"/>
                  <a:ea typeface="Hiragino Sans W6" panose="020B0400000000000000" pitchFamily="34" charset="-128"/>
                </a:rPr>
                <a:t>結晶構造</a:t>
              </a:r>
              <a:endParaRPr kumimoji="1" lang="en-US" altLang="ja-JP" sz="800" b="1">
                <a:solidFill>
                  <a:prstClr val="black"/>
                </a:solidFill>
                <a:latin typeface="Hiragino Sans W6" panose="020B0400000000000000" pitchFamily="34" charset="-128"/>
                <a:ea typeface="Hiragino Sans W6" panose="020B0400000000000000" pitchFamily="34" charset="-128"/>
              </a:endParaRPr>
            </a:p>
            <a:p>
              <a:pPr algn="ctr" defTabSz="779173"/>
              <a:r>
                <a:rPr kumimoji="1" lang="ja-JP" altLang="en-US" sz="800" b="1">
                  <a:solidFill>
                    <a:prstClr val="black"/>
                  </a:solidFill>
                  <a:latin typeface="Hiragino Sans W6" panose="020B0400000000000000" pitchFamily="34" charset="-128"/>
                  <a:ea typeface="Hiragino Sans W6" panose="020B0400000000000000" pitchFamily="34" charset="-128"/>
                </a:rPr>
                <a:t>（空間群・格子定数）</a:t>
              </a:r>
            </a:p>
          </p:txBody>
        </p:sp>
        <p:sp>
          <p:nvSpPr>
            <p:cNvPr id="85" name="右カーブ矢印 84">
              <a:extLst>
                <a:ext uri="{FF2B5EF4-FFF2-40B4-BE49-F238E27FC236}">
                  <a16:creationId xmlns:a16="http://schemas.microsoft.com/office/drawing/2014/main" id="{FDB20D99-7B0F-A346-8FFB-7E466C3D54D9}"/>
                </a:ext>
              </a:extLst>
            </p:cNvPr>
            <p:cNvSpPr/>
            <p:nvPr/>
          </p:nvSpPr>
          <p:spPr>
            <a:xfrm rot="10800000" flipH="1">
              <a:off x="7184721" y="2810329"/>
              <a:ext cx="335375" cy="1406990"/>
            </a:xfrm>
            <a:prstGeom prst="curvedRightArrow">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defTabSz="779173" fontAlgn="base">
                <a:spcBef>
                  <a:spcPct val="0"/>
                </a:spcBef>
                <a:spcAft>
                  <a:spcPct val="0"/>
                </a:spcAft>
              </a:pPr>
              <a:endParaRPr kumimoji="1" lang="ja-JP" altLang="en-US" sz="800" b="1">
                <a:solidFill>
                  <a:prstClr val="black"/>
                </a:solidFill>
                <a:latin typeface="Calibri" panose="020F0502020204030204"/>
                <a:ea typeface="游ゴシック" panose="020B0400000000000000" pitchFamily="34" charset="-128"/>
              </a:endParaRPr>
            </a:p>
          </p:txBody>
        </p:sp>
        <p:sp>
          <p:nvSpPr>
            <p:cNvPr id="86" name="右カーブ矢印 85">
              <a:extLst>
                <a:ext uri="{FF2B5EF4-FFF2-40B4-BE49-F238E27FC236}">
                  <a16:creationId xmlns:a16="http://schemas.microsoft.com/office/drawing/2014/main" id="{F5ED0807-9C87-EF47-8730-5BBCD022AB2D}"/>
                </a:ext>
              </a:extLst>
            </p:cNvPr>
            <p:cNvSpPr/>
            <p:nvPr/>
          </p:nvSpPr>
          <p:spPr>
            <a:xfrm flipH="1">
              <a:off x="7989651" y="2845055"/>
              <a:ext cx="335375" cy="1372264"/>
            </a:xfrm>
            <a:prstGeom prst="curved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defTabSz="779173" fontAlgn="base">
                <a:spcBef>
                  <a:spcPct val="0"/>
                </a:spcBef>
                <a:spcAft>
                  <a:spcPct val="0"/>
                </a:spcAft>
              </a:pPr>
              <a:endParaRPr kumimoji="1" lang="ja-JP" altLang="en-US" sz="800" b="1">
                <a:solidFill>
                  <a:prstClr val="black"/>
                </a:solidFill>
                <a:latin typeface="Calibri" panose="020F0502020204030204"/>
                <a:ea typeface="游ゴシック" panose="020B0400000000000000" pitchFamily="34" charset="-128"/>
              </a:endParaRPr>
            </a:p>
          </p:txBody>
        </p:sp>
        <p:sp>
          <p:nvSpPr>
            <p:cNvPr id="87" name="上下矢印 86">
              <a:extLst>
                <a:ext uri="{FF2B5EF4-FFF2-40B4-BE49-F238E27FC236}">
                  <a16:creationId xmlns:a16="http://schemas.microsoft.com/office/drawing/2014/main" id="{AA0801D9-35F0-9941-A8AC-3843C1D77B15}"/>
                </a:ext>
              </a:extLst>
            </p:cNvPr>
            <p:cNvSpPr/>
            <p:nvPr/>
          </p:nvSpPr>
          <p:spPr>
            <a:xfrm>
              <a:off x="7582746" y="2865389"/>
              <a:ext cx="245424" cy="1351930"/>
            </a:xfrm>
            <a:prstGeom prst="upDownArrow">
              <a:avLst/>
            </a:prstGeom>
            <a:solidFill>
              <a:srgbClr val="00FA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913" tIns="38957" rIns="77913" bIns="38957" numCol="1" spcCol="0" rtlCol="0" fromWordArt="0" anchor="ctr" anchorCtr="0" forceAA="0" compatLnSpc="1">
              <a:prstTxWarp prst="textNoShape">
                <a:avLst/>
              </a:prstTxWarp>
              <a:noAutofit/>
            </a:bodyPr>
            <a:lstStyle/>
            <a:p>
              <a:pPr algn="ctr" defTabSz="779173" fontAlgn="base">
                <a:spcBef>
                  <a:spcPct val="0"/>
                </a:spcBef>
                <a:spcAft>
                  <a:spcPct val="0"/>
                </a:spcAft>
              </a:pPr>
              <a:endParaRPr kumimoji="1" lang="ja-JP" altLang="en-US" sz="800" b="1">
                <a:solidFill>
                  <a:prstClr val="white"/>
                </a:solidFill>
                <a:latin typeface="Calibri" panose="020F0502020204030204"/>
                <a:ea typeface="游ゴシック" panose="020B0400000000000000" pitchFamily="34" charset="-128"/>
              </a:endParaRPr>
            </a:p>
          </p:txBody>
        </p:sp>
        <p:sp>
          <p:nvSpPr>
            <p:cNvPr id="88" name="テキスト ボックス 87">
              <a:extLst>
                <a:ext uri="{FF2B5EF4-FFF2-40B4-BE49-F238E27FC236}">
                  <a16:creationId xmlns:a16="http://schemas.microsoft.com/office/drawing/2014/main" id="{41AC6AFF-384D-8D44-8463-1AE84A8CCDC9}"/>
                </a:ext>
              </a:extLst>
            </p:cNvPr>
            <p:cNvSpPr txBox="1"/>
            <p:nvPr/>
          </p:nvSpPr>
          <p:spPr>
            <a:xfrm>
              <a:off x="6470707" y="3473618"/>
              <a:ext cx="1777292" cy="462833"/>
            </a:xfrm>
            <a:prstGeom prst="rect">
              <a:avLst/>
            </a:prstGeom>
            <a:noFill/>
          </p:spPr>
          <p:txBody>
            <a:bodyPr wrap="square" rtlCol="0">
              <a:spAutoFit/>
            </a:bodyPr>
            <a:lstStyle/>
            <a:p>
              <a:pPr defTabSz="779173"/>
              <a:r>
                <a:rPr kumimoji="1" lang="ja-JP" altLang="en-US" sz="600" b="1" dirty="0">
                  <a:solidFill>
                    <a:srgbClr val="FF0000"/>
                  </a:solidFill>
                  <a:latin typeface="Hiragino Sans W6" panose="020B0400000000000000" pitchFamily="34" charset="-128"/>
                  <a:ea typeface="Hiragino Sans W6" panose="020B0400000000000000" pitchFamily="34" charset="-128"/>
                </a:rPr>
                <a:t>計測と並行して</a:t>
              </a:r>
              <a:br>
                <a:rPr kumimoji="1" lang="en-US" altLang="ja-JP" sz="600" b="1" dirty="0">
                  <a:solidFill>
                    <a:srgbClr val="FF0000"/>
                  </a:solidFill>
                  <a:latin typeface="Hiragino Sans W6" panose="020B0400000000000000" pitchFamily="34" charset="-128"/>
                  <a:ea typeface="Hiragino Sans W6" panose="020B0400000000000000" pitchFamily="34" charset="-128"/>
                </a:rPr>
              </a:br>
              <a:r>
                <a:rPr kumimoji="1" lang="ja-JP" altLang="en-US" sz="600" b="1" dirty="0">
                  <a:solidFill>
                    <a:srgbClr val="FF0000"/>
                  </a:solidFill>
                  <a:latin typeface="Hiragino Sans W6" panose="020B0400000000000000" pitchFamily="34" charset="-128"/>
                  <a:ea typeface="Hiragino Sans W6" panose="020B0400000000000000" pitchFamily="34" charset="-128"/>
                </a:rPr>
                <a:t>データ解析が進行</a:t>
              </a:r>
            </a:p>
          </p:txBody>
        </p:sp>
        <p:sp>
          <p:nvSpPr>
            <p:cNvPr id="89" name="テキスト ボックス 88">
              <a:extLst>
                <a:ext uri="{FF2B5EF4-FFF2-40B4-BE49-F238E27FC236}">
                  <a16:creationId xmlns:a16="http://schemas.microsoft.com/office/drawing/2014/main" id="{BD45F468-D77C-7B41-B554-9C4280328531}"/>
                </a:ext>
              </a:extLst>
            </p:cNvPr>
            <p:cNvSpPr txBox="1"/>
            <p:nvPr/>
          </p:nvSpPr>
          <p:spPr>
            <a:xfrm>
              <a:off x="6492459" y="2971611"/>
              <a:ext cx="1300404" cy="565684"/>
            </a:xfrm>
            <a:prstGeom prst="rect">
              <a:avLst/>
            </a:prstGeom>
            <a:solidFill>
              <a:schemeClr val="bg1"/>
            </a:solidFill>
            <a:ln>
              <a:solidFill>
                <a:schemeClr val="tx1"/>
              </a:solidFill>
            </a:ln>
          </p:spPr>
          <p:txBody>
            <a:bodyPr wrap="square" rtlCol="0">
              <a:spAutoFit/>
            </a:bodyPr>
            <a:lstStyle/>
            <a:p>
              <a:pPr defTabSz="779173"/>
              <a:r>
                <a:rPr kumimoji="1" lang="en-US" altLang="ja-JP" sz="800" b="1" spc="-138" dirty="0" err="1">
                  <a:solidFill>
                    <a:prstClr val="black"/>
                  </a:solidFill>
                  <a:latin typeface="Hiragino Sans W6" panose="020B0400000000000000" pitchFamily="34" charset="-128"/>
                  <a:ea typeface="Hiragino Sans W6" panose="020B0400000000000000" pitchFamily="34" charset="-128"/>
                </a:rPr>
                <a:t>HiTp</a:t>
              </a:r>
              <a:r>
                <a:rPr kumimoji="1" lang="en-US" altLang="ja-JP" sz="800" b="1" spc="-138" dirty="0">
                  <a:solidFill>
                    <a:prstClr val="black"/>
                  </a:solidFill>
                  <a:latin typeface="Hiragino Sans W6" panose="020B0400000000000000" pitchFamily="34" charset="-128"/>
                  <a:ea typeface="Hiragino Sans W6" panose="020B0400000000000000" pitchFamily="34" charset="-128"/>
                </a:rPr>
                <a:t> </a:t>
              </a:r>
              <a:r>
                <a:rPr kumimoji="1" lang="ja-JP" altLang="en-US" sz="800" b="1" spc="-138" dirty="0">
                  <a:solidFill>
                    <a:prstClr val="black"/>
                  </a:solidFill>
                  <a:latin typeface="Hiragino Sans W6" panose="020B0400000000000000" pitchFamily="34" charset="-128"/>
                  <a:ea typeface="Hiragino Sans W6" panose="020B0400000000000000" pitchFamily="34" charset="-128"/>
                </a:rPr>
                <a:t>計測</a:t>
              </a:r>
              <a:endParaRPr kumimoji="1" lang="en-US" altLang="ja-JP" sz="800" b="1" spc="-138" dirty="0">
                <a:solidFill>
                  <a:prstClr val="black"/>
                </a:solidFill>
                <a:latin typeface="Hiragino Sans W6" panose="020B0400000000000000" pitchFamily="34" charset="-128"/>
                <a:ea typeface="Hiragino Sans W6" panose="020B0400000000000000" pitchFamily="34" charset="-128"/>
              </a:endParaRPr>
            </a:p>
            <a:p>
              <a:pPr defTabSz="779173"/>
              <a:r>
                <a:rPr kumimoji="1" lang="ja-JP" altLang="en-US" sz="800" b="1" spc="-138" dirty="0">
                  <a:solidFill>
                    <a:prstClr val="black"/>
                  </a:solidFill>
                  <a:latin typeface="Hiragino Sans W6" panose="020B0400000000000000" pitchFamily="34" charset="-128"/>
                  <a:ea typeface="Hiragino Sans W6" panose="020B0400000000000000" pitchFamily="34" charset="-128"/>
                </a:rPr>
                <a:t>オンライン解析</a:t>
              </a:r>
            </a:p>
          </p:txBody>
        </p:sp>
        <p:sp>
          <p:nvSpPr>
            <p:cNvPr id="90" name="テキスト ボックス 89">
              <a:extLst>
                <a:ext uri="{FF2B5EF4-FFF2-40B4-BE49-F238E27FC236}">
                  <a16:creationId xmlns:a16="http://schemas.microsoft.com/office/drawing/2014/main" id="{889AF6D5-57BB-774B-9501-B08A276AB2E9}"/>
                </a:ext>
              </a:extLst>
            </p:cNvPr>
            <p:cNvSpPr txBox="1"/>
            <p:nvPr/>
          </p:nvSpPr>
          <p:spPr>
            <a:xfrm>
              <a:off x="8000508" y="2992798"/>
              <a:ext cx="994234" cy="359982"/>
            </a:xfrm>
            <a:prstGeom prst="rect">
              <a:avLst/>
            </a:prstGeom>
            <a:solidFill>
              <a:schemeClr val="bg1"/>
            </a:solidFill>
            <a:ln>
              <a:solidFill>
                <a:schemeClr val="tx1"/>
              </a:solidFill>
            </a:ln>
          </p:spPr>
          <p:txBody>
            <a:bodyPr wrap="none" rtlCol="0">
              <a:spAutoFit/>
            </a:bodyPr>
            <a:lstStyle/>
            <a:p>
              <a:pPr defTabSz="779173"/>
              <a:r>
                <a:rPr kumimoji="1" lang="ja-JP" altLang="en-US" sz="800" b="1" dirty="0">
                  <a:solidFill>
                    <a:prstClr val="black"/>
                  </a:solidFill>
                  <a:latin typeface="Hiragino Sans W6" panose="020B0400000000000000" pitchFamily="34" charset="-128"/>
                  <a:ea typeface="Hiragino Sans W6" panose="020B0400000000000000" pitchFamily="34" charset="-128"/>
                </a:rPr>
                <a:t>自動解析</a:t>
              </a:r>
            </a:p>
          </p:txBody>
        </p:sp>
        <p:sp>
          <p:nvSpPr>
            <p:cNvPr id="91" name="テキスト ボックス 90">
              <a:extLst>
                <a:ext uri="{FF2B5EF4-FFF2-40B4-BE49-F238E27FC236}">
                  <a16:creationId xmlns:a16="http://schemas.microsoft.com/office/drawing/2014/main" id="{A7F9981C-1F3A-A347-B60F-1F1B1C0F9072}"/>
                </a:ext>
              </a:extLst>
            </p:cNvPr>
            <p:cNvSpPr txBox="1"/>
            <p:nvPr/>
          </p:nvSpPr>
          <p:spPr>
            <a:xfrm>
              <a:off x="7853818" y="3369352"/>
              <a:ext cx="1663574" cy="617110"/>
            </a:xfrm>
            <a:prstGeom prst="rect">
              <a:avLst/>
            </a:prstGeom>
            <a:noFill/>
          </p:spPr>
          <p:txBody>
            <a:bodyPr wrap="square" rtlCol="0">
              <a:spAutoFit/>
            </a:bodyPr>
            <a:lstStyle/>
            <a:p>
              <a:pPr defTabSz="779173"/>
              <a:r>
                <a:rPr kumimoji="1" lang="ja-JP" altLang="en-US" sz="600" b="1" dirty="0">
                  <a:solidFill>
                    <a:srgbClr val="3333FF"/>
                  </a:solidFill>
                  <a:latin typeface="Hiragino Sans W6" panose="020B0400000000000000" pitchFamily="34" charset="-128"/>
                  <a:ea typeface="Hiragino Sans W6" panose="020B0400000000000000" pitchFamily="34" charset="-128"/>
                </a:rPr>
                <a:t>機械学習</a:t>
              </a:r>
              <a:r>
                <a:rPr kumimoji="1" lang="en-US" altLang="ja-JP" sz="600" b="1" dirty="0">
                  <a:solidFill>
                    <a:srgbClr val="3333FF"/>
                  </a:solidFill>
                  <a:latin typeface="Hiragino Sans W6" panose="020B0400000000000000" pitchFamily="34" charset="-128"/>
                  <a:ea typeface="Hiragino Sans W6" panose="020B0400000000000000" pitchFamily="34" charset="-128"/>
                </a:rPr>
                <a:t>(</a:t>
              </a:r>
              <a:r>
                <a:rPr kumimoji="1" lang="ja-JP" altLang="en-US" sz="600" b="1" dirty="0">
                  <a:solidFill>
                    <a:srgbClr val="3333FF"/>
                  </a:solidFill>
                  <a:latin typeface="Hiragino Sans W6" panose="020B0400000000000000" pitchFamily="34" charset="-128"/>
                  <a:ea typeface="Hiragino Sans W6" panose="020B0400000000000000" pitchFamily="34" charset="-128"/>
                </a:rPr>
                <a:t>アンサンブル学習</a:t>
              </a:r>
              <a:r>
                <a:rPr kumimoji="1" lang="en-US" altLang="ja-JP" sz="600" b="1" dirty="0">
                  <a:solidFill>
                    <a:srgbClr val="3333FF"/>
                  </a:solidFill>
                  <a:latin typeface="Hiragino Sans W6" panose="020B0400000000000000" pitchFamily="34" charset="-128"/>
                  <a:ea typeface="Hiragino Sans W6" panose="020B0400000000000000" pitchFamily="34" charset="-128"/>
                </a:rPr>
                <a:t>)</a:t>
              </a:r>
              <a:r>
                <a:rPr kumimoji="1" lang="ja-JP" altLang="en-US" sz="600" b="1" dirty="0">
                  <a:solidFill>
                    <a:srgbClr val="3333FF"/>
                  </a:solidFill>
                  <a:latin typeface="Hiragino Sans W6" panose="020B0400000000000000" pitchFamily="34" charset="-128"/>
                  <a:ea typeface="Hiragino Sans W6" panose="020B0400000000000000" pitchFamily="34" charset="-128"/>
                </a:rPr>
                <a:t>による結晶構造の自動推定</a:t>
              </a:r>
            </a:p>
          </p:txBody>
        </p:sp>
        <p:pic>
          <p:nvPicPr>
            <p:cNvPr id="92" name="図 91">
              <a:extLst>
                <a:ext uri="{FF2B5EF4-FFF2-40B4-BE49-F238E27FC236}">
                  <a16:creationId xmlns:a16="http://schemas.microsoft.com/office/drawing/2014/main" id="{F739BACD-6EBE-CD49-978A-DFC4D86092FC}"/>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573373" y="3882470"/>
              <a:ext cx="594360" cy="597850"/>
            </a:xfrm>
            <a:prstGeom prst="rect">
              <a:avLst/>
            </a:prstGeom>
          </p:spPr>
        </p:pic>
      </p:grpSp>
      <p:sp>
        <p:nvSpPr>
          <p:cNvPr id="93" name="テキスト ボックス 92"/>
          <p:cNvSpPr txBox="1"/>
          <p:nvPr/>
        </p:nvSpPr>
        <p:spPr>
          <a:xfrm>
            <a:off x="448565" y="6335180"/>
            <a:ext cx="4730782" cy="461665"/>
          </a:xfrm>
          <a:prstGeom prst="rect">
            <a:avLst/>
          </a:prstGeom>
          <a:noFill/>
        </p:spPr>
        <p:txBody>
          <a:bodyPr wrap="none" rtlCol="0">
            <a:spAutoFit/>
          </a:bodyPr>
          <a:lstStyle/>
          <a:p>
            <a:pPr algn="just" defTabSz="779173"/>
            <a:r>
              <a:rPr kumimoji="1" lang="en-US" altLang="ja-JP" sz="800" u="sng" dirty="0">
                <a:solidFill>
                  <a:prstClr val="black"/>
                </a:solidFill>
                <a:latin typeface="Arial" charset="0"/>
                <a:ea typeface="Arial" charset="0"/>
                <a:cs typeface="Arial" charset="0"/>
              </a:rPr>
              <a:t>K. Ono</a:t>
            </a:r>
            <a:r>
              <a:rPr kumimoji="1" lang="en-US" altLang="ja-JP" sz="800" dirty="0">
                <a:solidFill>
                  <a:prstClr val="black"/>
                </a:solidFill>
                <a:latin typeface="Arial" charset="0"/>
                <a:ea typeface="Arial" charset="0"/>
                <a:cs typeface="Arial" charset="0"/>
              </a:rPr>
              <a:t> et al., </a:t>
            </a:r>
            <a:r>
              <a:rPr kumimoji="1" lang="en-US" altLang="ja-JP" sz="800" i="1" dirty="0">
                <a:solidFill>
                  <a:prstClr val="black"/>
                </a:solidFill>
                <a:latin typeface="Arial" charset="0"/>
                <a:ea typeface="Arial" charset="0"/>
                <a:cs typeface="Arial" charset="0"/>
              </a:rPr>
              <a:t>SAS2018</a:t>
            </a:r>
            <a:r>
              <a:rPr kumimoji="1" lang="en-US" altLang="ja-JP" sz="800" dirty="0">
                <a:solidFill>
                  <a:prstClr val="black"/>
                </a:solidFill>
                <a:latin typeface="Arial" charset="0"/>
                <a:ea typeface="Arial" charset="0"/>
                <a:cs typeface="Arial" charset="0"/>
              </a:rPr>
              <a:t> (2018).      Y. Suzuki, </a:t>
            </a:r>
            <a:r>
              <a:rPr kumimoji="1" lang="en-US" altLang="ja-JP" sz="800" u="sng" dirty="0">
                <a:solidFill>
                  <a:prstClr val="black"/>
                </a:solidFill>
                <a:latin typeface="Arial" charset="0"/>
                <a:ea typeface="Arial" charset="0"/>
                <a:cs typeface="Arial" charset="0"/>
              </a:rPr>
              <a:t>K. Ono</a:t>
            </a:r>
            <a:r>
              <a:rPr kumimoji="1" lang="en-US" altLang="ja-JP" sz="800" dirty="0">
                <a:solidFill>
                  <a:prstClr val="black"/>
                </a:solidFill>
                <a:latin typeface="Arial" charset="0"/>
                <a:ea typeface="Arial" charset="0"/>
                <a:cs typeface="Arial" charset="0"/>
              </a:rPr>
              <a:t> et al., </a:t>
            </a:r>
            <a:r>
              <a:rPr kumimoji="1" lang="en-US" altLang="ja-JP" sz="800" i="1" dirty="0" err="1">
                <a:solidFill>
                  <a:prstClr val="black"/>
                </a:solidFill>
                <a:latin typeface="Arial" charset="0"/>
                <a:ea typeface="Arial" charset="0"/>
                <a:cs typeface="Arial" charset="0"/>
              </a:rPr>
              <a:t>npj</a:t>
            </a:r>
            <a:r>
              <a:rPr kumimoji="1" lang="en-US" altLang="ja-JP" sz="800" i="1" dirty="0">
                <a:solidFill>
                  <a:prstClr val="black"/>
                </a:solidFill>
                <a:latin typeface="Arial" charset="0"/>
                <a:ea typeface="Arial" charset="0"/>
                <a:cs typeface="Arial" charset="0"/>
              </a:rPr>
              <a:t> Comp. Mat.</a:t>
            </a:r>
            <a:r>
              <a:rPr kumimoji="1" lang="en-US" altLang="ja-JP" sz="800" dirty="0">
                <a:solidFill>
                  <a:prstClr val="black"/>
                </a:solidFill>
                <a:latin typeface="Arial" charset="0"/>
                <a:ea typeface="Arial" charset="0"/>
                <a:cs typeface="Arial" charset="0"/>
              </a:rPr>
              <a:t> </a:t>
            </a:r>
            <a:r>
              <a:rPr kumimoji="1" lang="en-US" altLang="ja-JP" sz="800" b="1" dirty="0">
                <a:solidFill>
                  <a:prstClr val="black"/>
                </a:solidFill>
                <a:latin typeface="Arial" charset="0"/>
                <a:ea typeface="Arial" charset="0"/>
                <a:cs typeface="Arial" charset="0"/>
              </a:rPr>
              <a:t>5</a:t>
            </a:r>
            <a:r>
              <a:rPr kumimoji="1" lang="en-US" altLang="ja-JP" sz="800" dirty="0">
                <a:solidFill>
                  <a:prstClr val="black"/>
                </a:solidFill>
                <a:latin typeface="Arial" charset="0"/>
                <a:ea typeface="Arial" charset="0"/>
                <a:cs typeface="Arial" charset="0"/>
              </a:rPr>
              <a:t>, 39 (2019).</a:t>
            </a:r>
            <a:endParaRPr kumimoji="1" lang="ja-JP" altLang="en-US" sz="800" dirty="0">
              <a:solidFill>
                <a:prstClr val="black"/>
              </a:solidFill>
              <a:latin typeface="Arial" charset="0"/>
              <a:ea typeface="Arial" charset="0"/>
              <a:cs typeface="Arial" charset="0"/>
            </a:endParaRPr>
          </a:p>
          <a:p>
            <a:pPr algn="just" defTabSz="779173"/>
            <a:r>
              <a:rPr kumimoji="1" lang="en-US" altLang="ja-JP" sz="800" dirty="0">
                <a:solidFill>
                  <a:prstClr val="black"/>
                </a:solidFill>
                <a:latin typeface="Arial" charset="0"/>
                <a:ea typeface="Arial" charset="0"/>
                <a:cs typeface="Arial" charset="0"/>
              </a:rPr>
              <a:t>K. Saito, </a:t>
            </a:r>
            <a:r>
              <a:rPr kumimoji="1" lang="en-US" altLang="ja-JP" sz="800" u="sng" dirty="0">
                <a:solidFill>
                  <a:prstClr val="black"/>
                </a:solidFill>
                <a:latin typeface="Arial" charset="0"/>
                <a:ea typeface="Arial" charset="0"/>
                <a:cs typeface="Arial" charset="0"/>
              </a:rPr>
              <a:t>K. Ono</a:t>
            </a:r>
            <a:r>
              <a:rPr kumimoji="1" lang="en-US" altLang="ja-JP" sz="800" dirty="0">
                <a:solidFill>
                  <a:prstClr val="black"/>
                </a:solidFill>
                <a:latin typeface="Arial" charset="0"/>
                <a:ea typeface="Arial" charset="0"/>
                <a:cs typeface="Arial" charset="0"/>
              </a:rPr>
              <a:t> et al., </a:t>
            </a:r>
            <a:r>
              <a:rPr kumimoji="1" lang="en-US" altLang="ja-JP" sz="800" i="1" dirty="0">
                <a:solidFill>
                  <a:prstClr val="black"/>
                </a:solidFill>
                <a:latin typeface="Arial" charset="0"/>
                <a:ea typeface="Arial" charset="0"/>
                <a:cs typeface="Arial" charset="0"/>
              </a:rPr>
              <a:t>Sci. Rep. </a:t>
            </a:r>
            <a:r>
              <a:rPr kumimoji="1" lang="en-US" altLang="ja-JP" sz="800" b="1" dirty="0">
                <a:solidFill>
                  <a:prstClr val="black"/>
                </a:solidFill>
                <a:latin typeface="Arial" charset="0"/>
                <a:ea typeface="Arial" charset="0"/>
                <a:cs typeface="Arial" charset="0"/>
              </a:rPr>
              <a:t>9</a:t>
            </a:r>
            <a:r>
              <a:rPr kumimoji="1" lang="en-US" altLang="ja-JP" sz="800" dirty="0">
                <a:solidFill>
                  <a:prstClr val="black"/>
                </a:solidFill>
                <a:latin typeface="Arial" charset="0"/>
                <a:ea typeface="Arial" charset="0"/>
                <a:cs typeface="Arial" charset="0"/>
              </a:rPr>
              <a:t>, 1526 (2019). T. Ueno, </a:t>
            </a:r>
            <a:r>
              <a:rPr kumimoji="1" lang="en-US" altLang="ja-JP" sz="800" u="sng" dirty="0">
                <a:solidFill>
                  <a:prstClr val="black"/>
                </a:solidFill>
                <a:latin typeface="Arial" charset="0"/>
                <a:ea typeface="Arial" charset="0"/>
                <a:cs typeface="Arial" charset="0"/>
              </a:rPr>
              <a:t>K. Ono</a:t>
            </a:r>
            <a:r>
              <a:rPr kumimoji="1" lang="en-US" altLang="ja-JP" sz="800" dirty="0">
                <a:solidFill>
                  <a:prstClr val="black"/>
                </a:solidFill>
                <a:latin typeface="Arial" charset="0"/>
                <a:ea typeface="Arial" charset="0"/>
                <a:cs typeface="Arial" charset="0"/>
              </a:rPr>
              <a:t> et al., </a:t>
            </a:r>
            <a:r>
              <a:rPr kumimoji="1" lang="en-US" altLang="ja-JP" sz="800" i="1" dirty="0" err="1">
                <a:solidFill>
                  <a:prstClr val="black"/>
                </a:solidFill>
                <a:latin typeface="Arial" charset="0"/>
                <a:ea typeface="Arial" charset="0"/>
                <a:cs typeface="Arial" charset="0"/>
              </a:rPr>
              <a:t>npj</a:t>
            </a:r>
            <a:r>
              <a:rPr kumimoji="1" lang="en-US" altLang="ja-JP" sz="800" i="1" dirty="0">
                <a:solidFill>
                  <a:prstClr val="black"/>
                </a:solidFill>
                <a:latin typeface="Arial" charset="0"/>
                <a:ea typeface="Arial" charset="0"/>
                <a:cs typeface="Arial" charset="0"/>
              </a:rPr>
              <a:t> Comp. Mat.</a:t>
            </a:r>
            <a:r>
              <a:rPr kumimoji="1" lang="en-US" altLang="ja-JP" sz="800" dirty="0">
                <a:solidFill>
                  <a:prstClr val="black"/>
                </a:solidFill>
                <a:latin typeface="Arial" charset="0"/>
                <a:ea typeface="Arial" charset="0"/>
                <a:cs typeface="Arial" charset="0"/>
              </a:rPr>
              <a:t> </a:t>
            </a:r>
            <a:r>
              <a:rPr kumimoji="1" lang="en-US" altLang="ja-JP" sz="800" b="1" dirty="0">
                <a:solidFill>
                  <a:prstClr val="black"/>
                </a:solidFill>
                <a:latin typeface="Arial" charset="0"/>
                <a:ea typeface="Arial" charset="0"/>
                <a:cs typeface="Arial" charset="0"/>
              </a:rPr>
              <a:t>4</a:t>
            </a:r>
            <a:r>
              <a:rPr kumimoji="1" lang="en-US" altLang="ja-JP" sz="800" dirty="0">
                <a:solidFill>
                  <a:prstClr val="black"/>
                </a:solidFill>
                <a:latin typeface="Arial" charset="0"/>
                <a:ea typeface="Arial" charset="0"/>
                <a:cs typeface="Arial" charset="0"/>
              </a:rPr>
              <a:t>, 4 (2018).</a:t>
            </a:r>
            <a:endParaRPr kumimoji="1" lang="ja-JP" altLang="en-US" sz="800" dirty="0">
              <a:solidFill>
                <a:prstClr val="black"/>
              </a:solidFill>
              <a:latin typeface="Arial" charset="0"/>
              <a:ea typeface="Arial" charset="0"/>
              <a:cs typeface="Arial" charset="0"/>
            </a:endParaRPr>
          </a:p>
          <a:p>
            <a:pPr algn="just" defTabSz="779173"/>
            <a:r>
              <a:rPr kumimoji="1" lang="en-US" altLang="ja-JP" sz="800" dirty="0">
                <a:solidFill>
                  <a:prstClr val="black"/>
                </a:solidFill>
                <a:latin typeface="Arial" charset="0"/>
                <a:ea typeface="Arial" charset="0"/>
                <a:cs typeface="Arial" charset="0"/>
              </a:rPr>
              <a:t>Y. Suzuki, </a:t>
            </a:r>
            <a:r>
              <a:rPr kumimoji="1" lang="en-US" altLang="ja-JP" sz="800" u="sng" dirty="0">
                <a:solidFill>
                  <a:prstClr val="black"/>
                </a:solidFill>
                <a:latin typeface="Arial" charset="0"/>
                <a:ea typeface="Arial" charset="0"/>
                <a:cs typeface="Arial" charset="0"/>
              </a:rPr>
              <a:t>K. Ono</a:t>
            </a:r>
            <a:r>
              <a:rPr kumimoji="1" lang="en-US" altLang="ja-JP" sz="800" dirty="0">
                <a:solidFill>
                  <a:prstClr val="black"/>
                </a:solidFill>
                <a:latin typeface="Arial" charset="0"/>
                <a:ea typeface="Arial" charset="0"/>
                <a:cs typeface="Arial" charset="0"/>
              </a:rPr>
              <a:t> et al., </a:t>
            </a:r>
            <a:r>
              <a:rPr kumimoji="1" lang="en-US" altLang="ja-JP" sz="800" i="1" dirty="0" err="1">
                <a:solidFill>
                  <a:prstClr val="black"/>
                </a:solidFill>
                <a:latin typeface="Arial" charset="0"/>
                <a:ea typeface="Arial" charset="0"/>
                <a:cs typeface="Arial" charset="0"/>
              </a:rPr>
              <a:t>Microsc</a:t>
            </a:r>
            <a:r>
              <a:rPr kumimoji="1" lang="en-US" altLang="ja-JP" sz="800" i="1" dirty="0">
                <a:solidFill>
                  <a:prstClr val="black"/>
                </a:solidFill>
                <a:latin typeface="Arial" charset="0"/>
                <a:ea typeface="Arial" charset="0"/>
                <a:cs typeface="Arial" charset="0"/>
              </a:rPr>
              <a:t>. </a:t>
            </a:r>
            <a:r>
              <a:rPr kumimoji="1" lang="en-US" altLang="ja-JP" sz="800" i="1" dirty="0" err="1">
                <a:solidFill>
                  <a:prstClr val="black"/>
                </a:solidFill>
                <a:latin typeface="Arial" charset="0"/>
                <a:ea typeface="Arial" charset="0"/>
                <a:cs typeface="Arial" charset="0"/>
              </a:rPr>
              <a:t>Microanal</a:t>
            </a:r>
            <a:r>
              <a:rPr kumimoji="1" lang="en-US" altLang="ja-JP" sz="800" i="1" dirty="0">
                <a:solidFill>
                  <a:prstClr val="black"/>
                </a:solidFill>
                <a:latin typeface="Arial" charset="0"/>
                <a:ea typeface="Arial" charset="0"/>
                <a:cs typeface="Arial" charset="0"/>
              </a:rPr>
              <a:t>.</a:t>
            </a:r>
            <a:r>
              <a:rPr kumimoji="1" lang="ja-JP" altLang="en-US" sz="800" i="1" dirty="0">
                <a:solidFill>
                  <a:prstClr val="black"/>
                </a:solidFill>
                <a:latin typeface="Arial" charset="0"/>
                <a:ea typeface="Arial" charset="0"/>
                <a:cs typeface="Arial" charset="0"/>
              </a:rPr>
              <a:t> </a:t>
            </a:r>
            <a:r>
              <a:rPr kumimoji="1" lang="en-US" altLang="ja-JP" sz="800" b="1" dirty="0">
                <a:solidFill>
                  <a:prstClr val="black"/>
                </a:solidFill>
                <a:latin typeface="Arial" charset="0"/>
                <a:ea typeface="Arial" charset="0"/>
                <a:cs typeface="Arial" charset="0"/>
              </a:rPr>
              <a:t>24</a:t>
            </a:r>
            <a:r>
              <a:rPr kumimoji="1" lang="en-US" altLang="ja-JP" sz="800" dirty="0">
                <a:solidFill>
                  <a:prstClr val="black"/>
                </a:solidFill>
                <a:latin typeface="Arial" charset="0"/>
                <a:ea typeface="Arial" charset="0"/>
                <a:cs typeface="Arial" charset="0"/>
              </a:rPr>
              <a:t>, 144–145 (2018).</a:t>
            </a:r>
            <a:endParaRPr kumimoji="1" lang="ja-JP" altLang="en-US" sz="800" dirty="0"/>
          </a:p>
        </p:txBody>
      </p:sp>
    </p:spTree>
    <p:extLst>
      <p:ext uri="{BB962C8B-B14F-4D97-AF65-F5344CB8AC3E}">
        <p14:creationId xmlns:p14="http://schemas.microsoft.com/office/powerpoint/2010/main" val="3343758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BBF4D9F0-0641-2D43-BDC6-2693C157F0B3}"/>
              </a:ext>
            </a:extLst>
          </p:cNvPr>
          <p:cNvGraphicFramePr>
            <a:graphicFrameLocks noGrp="1"/>
          </p:cNvGraphicFramePr>
          <p:nvPr>
            <p:extLst>
              <p:ext uri="{D42A27DB-BD31-4B8C-83A1-F6EECF244321}">
                <p14:modId xmlns:p14="http://schemas.microsoft.com/office/powerpoint/2010/main" val="3095485733"/>
              </p:ext>
            </p:extLst>
          </p:nvPr>
        </p:nvGraphicFramePr>
        <p:xfrm>
          <a:off x="137441" y="952157"/>
          <a:ext cx="7902176" cy="5019040"/>
        </p:xfrm>
        <a:graphic>
          <a:graphicData uri="http://schemas.openxmlformats.org/drawingml/2006/table">
            <a:tbl>
              <a:tblPr>
                <a:tableStyleId>{8799B23B-EC83-4686-B30A-512413B5E67A}</a:tableStyleId>
              </a:tblPr>
              <a:tblGrid>
                <a:gridCol w="313841">
                  <a:extLst>
                    <a:ext uri="{9D8B030D-6E8A-4147-A177-3AD203B41FA5}">
                      <a16:colId xmlns:a16="http://schemas.microsoft.com/office/drawing/2014/main" val="1122367863"/>
                    </a:ext>
                  </a:extLst>
                </a:gridCol>
                <a:gridCol w="1830060">
                  <a:extLst>
                    <a:ext uri="{9D8B030D-6E8A-4147-A177-3AD203B41FA5}">
                      <a16:colId xmlns:a16="http://schemas.microsoft.com/office/drawing/2014/main" val="297570140"/>
                    </a:ext>
                  </a:extLst>
                </a:gridCol>
                <a:gridCol w="1124465">
                  <a:extLst>
                    <a:ext uri="{9D8B030D-6E8A-4147-A177-3AD203B41FA5}">
                      <a16:colId xmlns:a16="http://schemas.microsoft.com/office/drawing/2014/main" val="3141358035"/>
                    </a:ext>
                  </a:extLst>
                </a:gridCol>
                <a:gridCol w="864973">
                  <a:extLst>
                    <a:ext uri="{9D8B030D-6E8A-4147-A177-3AD203B41FA5}">
                      <a16:colId xmlns:a16="http://schemas.microsoft.com/office/drawing/2014/main" val="779528868"/>
                    </a:ext>
                  </a:extLst>
                </a:gridCol>
                <a:gridCol w="963827">
                  <a:extLst>
                    <a:ext uri="{9D8B030D-6E8A-4147-A177-3AD203B41FA5}">
                      <a16:colId xmlns:a16="http://schemas.microsoft.com/office/drawing/2014/main" val="1914730289"/>
                    </a:ext>
                  </a:extLst>
                </a:gridCol>
                <a:gridCol w="926757">
                  <a:extLst>
                    <a:ext uri="{9D8B030D-6E8A-4147-A177-3AD203B41FA5}">
                      <a16:colId xmlns:a16="http://schemas.microsoft.com/office/drawing/2014/main" val="385791477"/>
                    </a:ext>
                  </a:extLst>
                </a:gridCol>
                <a:gridCol w="963827">
                  <a:extLst>
                    <a:ext uri="{9D8B030D-6E8A-4147-A177-3AD203B41FA5}">
                      <a16:colId xmlns:a16="http://schemas.microsoft.com/office/drawing/2014/main" val="1576425105"/>
                    </a:ext>
                  </a:extLst>
                </a:gridCol>
                <a:gridCol w="914426">
                  <a:extLst>
                    <a:ext uri="{9D8B030D-6E8A-4147-A177-3AD203B41FA5}">
                      <a16:colId xmlns:a16="http://schemas.microsoft.com/office/drawing/2014/main" val="1636979383"/>
                    </a:ext>
                  </a:extLst>
                </a:gridCol>
              </a:tblGrid>
              <a:tr h="370840">
                <a:tc rowSpan="4">
                  <a:txBody>
                    <a:bodyPr/>
                    <a:lstStyle/>
                    <a:p>
                      <a:pPr algn="ctr"/>
                      <a:r>
                        <a:rPr kumimoji="1" lang="ja-JP" altLang="en-US" sz="1400" b="1" dirty="0">
                          <a:solidFill>
                            <a:schemeClr val="bg1"/>
                          </a:solidFill>
                        </a:rPr>
                        <a:t>合</a:t>
                      </a:r>
                      <a:endParaRPr kumimoji="1" lang="en-US" altLang="ja-JP" sz="1400" b="1" dirty="0">
                        <a:solidFill>
                          <a:schemeClr val="bg1"/>
                        </a:solidFill>
                      </a:endParaRPr>
                    </a:p>
                    <a:p>
                      <a:pPr algn="ctr"/>
                      <a:r>
                        <a:rPr kumimoji="1" lang="ja-JP" altLang="en-US" sz="1400" b="1" dirty="0">
                          <a:solidFill>
                            <a:schemeClr val="bg1"/>
                          </a:solidFill>
                        </a:rPr>
                        <a:t>成</a:t>
                      </a:r>
                    </a:p>
                  </a:txBody>
                  <a:tcPr anchor="c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軽量合金</a:t>
                      </a:r>
                      <a:endParaRPr kumimoji="1" lang="en-US" altLang="ja-JP"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ja-JP" altLang="en-US" sz="1400" dirty="0"/>
                        <a:t>自・航・宇</a:t>
                      </a:r>
                      <a:r>
                        <a:rPr kumimoji="1" lang="en-US" altLang="ja-JP" sz="1400" dirty="0"/>
                        <a:t>)</a:t>
                      </a:r>
                      <a:endParaRPr kumimoji="1" lang="ja-JP" altLang="en-US" sz="1400" dirty="0"/>
                    </a:p>
                  </a:txBody>
                  <a:tcPr anchor="ctr">
                    <a:solidFill>
                      <a:schemeClr val="accent6">
                        <a:lumMod val="20000"/>
                        <a:lumOff val="80000"/>
                      </a:schemeClr>
                    </a:solidFill>
                  </a:tcPr>
                </a:tc>
                <a:tc>
                  <a:txBody>
                    <a:bodyPr/>
                    <a:lstStyle/>
                    <a:p>
                      <a:pPr algn="ctr"/>
                      <a:endParaRPr kumimoji="1" lang="ja-JP" altLang="en-US" sz="1400" dirty="0"/>
                    </a:p>
                  </a:txBody>
                  <a:tcPr anchor="ctr">
                    <a:solidFill>
                      <a:schemeClr val="accent6">
                        <a:lumMod val="20000"/>
                        <a:lumOff val="80000"/>
                      </a:schemeClr>
                    </a:solidFill>
                  </a:tcPr>
                </a:tc>
                <a:tc rowSpan="3">
                  <a:txBody>
                    <a:bodyPr/>
                    <a:lstStyle/>
                    <a:p>
                      <a:pPr algn="ctr"/>
                      <a:r>
                        <a:rPr kumimoji="1" lang="ja-JP" altLang="en-US" sz="1400" dirty="0"/>
                        <a:t>設計</a:t>
                      </a:r>
                      <a:endParaRPr kumimoji="1" lang="en-US" altLang="ja-JP" sz="1400" dirty="0"/>
                    </a:p>
                    <a:p>
                      <a:pPr algn="ctr"/>
                      <a:r>
                        <a:rPr kumimoji="1" lang="ja-JP" altLang="en-US" sz="1400" dirty="0"/>
                        <a:t>合成</a:t>
                      </a:r>
                      <a:endParaRPr kumimoji="1" lang="en-US" altLang="ja-JP" sz="1400" dirty="0"/>
                    </a:p>
                    <a:p>
                      <a:pPr algn="ctr"/>
                      <a:r>
                        <a:rPr kumimoji="1" lang="ja-JP" altLang="en-US" sz="1400" dirty="0"/>
                        <a:t>方針</a:t>
                      </a:r>
                      <a:endParaRPr kumimoji="1" lang="en-US" altLang="ja-JP" sz="1400" dirty="0"/>
                    </a:p>
                    <a:p>
                      <a:pPr algn="ctr"/>
                      <a:r>
                        <a:rPr kumimoji="1" lang="ja-JP" altLang="en-US" sz="1400" dirty="0"/>
                        <a:t>決定</a:t>
                      </a:r>
                      <a:endParaRPr kumimoji="1" lang="en-US" altLang="ja-JP" sz="1400" dirty="0"/>
                    </a:p>
                    <a:p>
                      <a:pPr algn="ctr"/>
                      <a:endParaRPr kumimoji="1" lang="ja-JP" altLang="en-US" sz="1400" dirty="0"/>
                    </a:p>
                  </a:txBody>
                  <a:tcPr anchor="ctr">
                    <a:solidFill>
                      <a:schemeClr val="accent6">
                        <a:lumMod val="40000"/>
                        <a:lumOff val="60000"/>
                      </a:schemeClr>
                    </a:solidFill>
                  </a:tcPr>
                </a:tc>
                <a:tc rowSpan="4">
                  <a:txBody>
                    <a:bodyPr/>
                    <a:lstStyle/>
                    <a:p>
                      <a:pPr algn="ctr"/>
                      <a:r>
                        <a:rPr kumimoji="1" lang="ja-JP" altLang="en-US" sz="1400" dirty="0"/>
                        <a:t>多種</a:t>
                      </a:r>
                      <a:endParaRPr kumimoji="1" lang="en-US" altLang="ja-JP" sz="1400" dirty="0"/>
                    </a:p>
                    <a:p>
                      <a:pPr algn="ctr"/>
                      <a:r>
                        <a:rPr kumimoji="1" lang="ja-JP" altLang="en-US" sz="1400" dirty="0"/>
                        <a:t>合成</a:t>
                      </a:r>
                    </a:p>
                  </a:txBody>
                  <a:tcPr anchor="ctr">
                    <a:solidFill>
                      <a:schemeClr val="accent6">
                        <a:lumMod val="40000"/>
                        <a:lumOff val="60000"/>
                      </a:schemeClr>
                    </a:solidFill>
                  </a:tcPr>
                </a:tc>
                <a:tc rowSpan="4">
                  <a:txBody>
                    <a:bodyPr/>
                    <a:lstStyle/>
                    <a:p>
                      <a:pPr algn="ctr"/>
                      <a:r>
                        <a:rPr kumimoji="1" lang="ja-JP" altLang="en-US" sz="1400" dirty="0"/>
                        <a:t>多種</a:t>
                      </a:r>
                      <a:endParaRPr kumimoji="1" lang="en-US" altLang="ja-JP" sz="1400" dirty="0"/>
                    </a:p>
                    <a:p>
                      <a:pPr algn="ctr"/>
                      <a:r>
                        <a:rPr kumimoji="1" lang="ja-JP" altLang="en-US" sz="1400" dirty="0"/>
                        <a:t>試料</a:t>
                      </a:r>
                    </a:p>
                  </a:txBody>
                  <a:tcPr anchor="ctr">
                    <a:solidFill>
                      <a:schemeClr val="accent6">
                        <a:lumMod val="40000"/>
                        <a:lumOff val="60000"/>
                      </a:schemeClr>
                    </a:solidFill>
                  </a:tcPr>
                </a:tc>
                <a:tc>
                  <a:txBody>
                    <a:bodyPr/>
                    <a:lstStyle/>
                    <a:p>
                      <a:endParaRPr kumimoji="1" lang="ja-JP" altLang="en-US" sz="1400" dirty="0"/>
                    </a:p>
                  </a:txBody>
                  <a:tcPr anchor="ctr">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32779668"/>
                  </a:ext>
                </a:extLst>
              </a:tr>
              <a:tr h="370840">
                <a:tc vMerge="1">
                  <a:txBody>
                    <a:bodyPr/>
                    <a:lstStyle/>
                    <a:p>
                      <a:endParaRPr kumimoji="1" lang="ja-JP" alt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程溶出コンクリート</a:t>
                      </a:r>
                      <a:endParaRPr kumimoji="1" lang="en-US" altLang="ja-JP"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ja-JP" altLang="en-US" sz="1400" dirty="0"/>
                        <a:t>環境</a:t>
                      </a:r>
                      <a:r>
                        <a:rPr kumimoji="1" lang="en-US" altLang="ja-JP" sz="1400" dirty="0"/>
                        <a:t>)</a:t>
                      </a:r>
                      <a:endParaRPr kumimoji="1" lang="ja-JP" altLang="en-US" sz="1400" dirty="0"/>
                    </a:p>
                  </a:txBody>
                  <a:tcPr anchor="ctr">
                    <a:solidFill>
                      <a:schemeClr val="accent6">
                        <a:lumMod val="20000"/>
                        <a:lumOff val="80000"/>
                      </a:schemeClr>
                    </a:solidFill>
                  </a:tcPr>
                </a:tc>
                <a:tc>
                  <a:txBody>
                    <a:bodyPr/>
                    <a:lstStyle/>
                    <a:p>
                      <a:pPr algn="ctr"/>
                      <a:endParaRPr kumimoji="1" lang="ja-JP" altLang="en-US" sz="1400" dirty="0">
                        <a:solidFill>
                          <a:srgbClr val="0000FF"/>
                        </a:solidFill>
                      </a:endParaRPr>
                    </a:p>
                  </a:txBody>
                  <a:tcPr anchor="ctr">
                    <a:solidFill>
                      <a:schemeClr val="accent6">
                        <a:lumMod val="20000"/>
                        <a:lumOff val="80000"/>
                      </a:schemeClr>
                    </a:solidFill>
                  </a:tcPr>
                </a:tc>
                <a:tc vMerge="1">
                  <a:txBody>
                    <a:bodyPr/>
                    <a:lstStyle/>
                    <a:p>
                      <a:endParaRPr kumimoji="1" lang="ja-JP" altLang="en-US" sz="1400" dirty="0"/>
                    </a:p>
                  </a:txBody>
                  <a:tcPr anchor="ctr"/>
                </a:tc>
                <a:tc vMerge="1">
                  <a:txBody>
                    <a:bodyPr/>
                    <a:lstStyle/>
                    <a:p>
                      <a:endParaRPr kumimoji="1" lang="ja-JP" altLang="en-US" sz="1400" dirty="0"/>
                    </a:p>
                  </a:txBody>
                  <a:tcPr anchor="ctr"/>
                </a:tc>
                <a:tc vMerge="1">
                  <a:txBody>
                    <a:bodyPr/>
                    <a:lstStyle/>
                    <a:p>
                      <a:endParaRPr kumimoji="1" lang="ja-JP" altLang="en-US" sz="1400" dirty="0"/>
                    </a:p>
                  </a:txBody>
                  <a:tcPr anchor="ctr"/>
                </a:tc>
                <a:tc>
                  <a:txBody>
                    <a:bodyPr/>
                    <a:lstStyle/>
                    <a:p>
                      <a:endParaRPr kumimoji="1" lang="ja-JP" altLang="en-US" sz="1400" dirty="0"/>
                    </a:p>
                  </a:txBody>
                  <a:tcPr anchor="ctr">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70457437"/>
                  </a:ext>
                </a:extLst>
              </a:tr>
              <a:tr h="370840">
                <a:tc vMerge="1">
                  <a:txBody>
                    <a:bodyPr/>
                    <a:lstStyle/>
                    <a:p>
                      <a:endParaRPr kumimoji="1" lang="ja-JP" alt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軽量断熱材</a:t>
                      </a:r>
                      <a:endParaRPr kumimoji="1" lang="en-US" altLang="ja-JP"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ja-JP" altLang="en-US" sz="1400" dirty="0"/>
                        <a:t>生活</a:t>
                      </a:r>
                      <a:r>
                        <a:rPr kumimoji="1" lang="en-US" altLang="ja-JP" sz="1400" dirty="0"/>
                        <a:t>)</a:t>
                      </a:r>
                      <a:endParaRPr kumimoji="1" lang="ja-JP" altLang="en-US" sz="1400" dirty="0"/>
                    </a:p>
                  </a:txBody>
                  <a:tcPr anchor="ctr">
                    <a:solidFill>
                      <a:schemeClr val="accent6">
                        <a:lumMod val="20000"/>
                        <a:lumOff val="80000"/>
                      </a:schemeClr>
                    </a:solidFill>
                  </a:tcPr>
                </a:tc>
                <a:tc>
                  <a:txBody>
                    <a:bodyPr/>
                    <a:lstStyle/>
                    <a:p>
                      <a:pPr algn="ctr"/>
                      <a:endParaRPr kumimoji="1" lang="ja-JP" altLang="en-US" sz="1400" dirty="0"/>
                    </a:p>
                  </a:txBody>
                  <a:tcPr anchor="ctr">
                    <a:solidFill>
                      <a:schemeClr val="accent6">
                        <a:lumMod val="20000"/>
                        <a:lumOff val="80000"/>
                      </a:schemeClr>
                    </a:solidFill>
                  </a:tcPr>
                </a:tc>
                <a:tc vMerge="1">
                  <a:txBody>
                    <a:bodyPr/>
                    <a:lstStyle/>
                    <a:p>
                      <a:endParaRPr kumimoji="1" lang="ja-JP" altLang="en-US" sz="1400" dirty="0"/>
                    </a:p>
                  </a:txBody>
                  <a:tcPr anchor="ctr"/>
                </a:tc>
                <a:tc vMerge="1">
                  <a:txBody>
                    <a:bodyPr/>
                    <a:lstStyle/>
                    <a:p>
                      <a:endParaRPr kumimoji="1" lang="ja-JP" altLang="en-US" sz="1400" dirty="0"/>
                    </a:p>
                  </a:txBody>
                  <a:tcPr anchor="ctr"/>
                </a:tc>
                <a:tc vMerge="1">
                  <a:txBody>
                    <a:bodyPr/>
                    <a:lstStyle/>
                    <a:p>
                      <a:endParaRPr kumimoji="1" lang="ja-JP" altLang="en-US" sz="1400" dirty="0"/>
                    </a:p>
                  </a:txBody>
                  <a:tcPr anchor="ctr"/>
                </a:tc>
                <a:tc>
                  <a:txBody>
                    <a:bodyPr/>
                    <a:lstStyle/>
                    <a:p>
                      <a:endParaRPr kumimoji="1" lang="ja-JP" altLang="en-US" sz="1400" dirty="0"/>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tcPr>
                </a:tc>
                <a:extLst>
                  <a:ext uri="{0D108BD9-81ED-4DB2-BD59-A6C34878D82A}">
                    <a16:rowId xmlns:a16="http://schemas.microsoft.com/office/drawing/2014/main" val="1806393168"/>
                  </a:ext>
                </a:extLst>
              </a:tr>
              <a:tr h="370840">
                <a:tc vMerge="1">
                  <a:txBody>
                    <a:bodyPr/>
                    <a:lstStyle/>
                    <a:p>
                      <a:endParaRPr kumimoji="1" lang="ja-JP" altLang="en-US" sz="1400" dirty="0"/>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機能性酸化物</a:t>
                      </a:r>
                      <a:endParaRPr kumimoji="1" lang="en-US" altLang="ja-JP"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コンビ合成装置</a:t>
                      </a:r>
                    </a:p>
                  </a:txBody>
                  <a:tcPr anchor="ctr"/>
                </a:tc>
                <a:tc>
                  <a:txBody>
                    <a:bodyPr/>
                    <a:lstStyle/>
                    <a:p>
                      <a:pPr algn="ctr"/>
                      <a:r>
                        <a:rPr kumimoji="1" lang="ja-JP" altLang="en-US" sz="1400" dirty="0"/>
                        <a:t>藤本先生</a:t>
                      </a:r>
                    </a:p>
                  </a:txBody>
                  <a:tcPr anchor="ctr">
                    <a:solidFill>
                      <a:schemeClr val="accent6">
                        <a:lumMod val="20000"/>
                        <a:lumOff val="80000"/>
                      </a:schemeClr>
                    </a:solidFill>
                  </a:tcPr>
                </a:tc>
                <a:tc>
                  <a:txBody>
                    <a:bodyPr/>
                    <a:lstStyle/>
                    <a:p>
                      <a:endParaRPr kumimoji="1" lang="ja-JP" altLang="en-US" sz="1400" dirty="0"/>
                    </a:p>
                  </a:txBody>
                  <a:tcPr anchor="ctr">
                    <a:solidFill>
                      <a:schemeClr val="accent6">
                        <a:lumMod val="40000"/>
                        <a:lumOff val="60000"/>
                      </a:schemeClr>
                    </a:solidFill>
                  </a:tcPr>
                </a:tc>
                <a:tc vMerge="1">
                  <a:txBody>
                    <a:bodyPr/>
                    <a:lstStyle/>
                    <a:p>
                      <a:endParaRPr kumimoji="1" lang="ja-JP" altLang="en-US" sz="1400" dirty="0"/>
                    </a:p>
                  </a:txBody>
                  <a:tcPr anchor="ctr"/>
                </a:tc>
                <a:tc vMerge="1">
                  <a:txBody>
                    <a:bodyPr/>
                    <a:lstStyle/>
                    <a:p>
                      <a:endParaRPr kumimoji="1" lang="ja-JP" altLang="en-US" sz="1400" dirty="0"/>
                    </a:p>
                  </a:txBody>
                  <a:tcPr anchor="ctr"/>
                </a:tc>
                <a:tc>
                  <a:txBody>
                    <a:bodyPr/>
                    <a:lstStyle/>
                    <a:p>
                      <a:endParaRPr kumimoji="1" lang="ja-JP" altLang="en-US" sz="1400"/>
                    </a:p>
                  </a:txBody>
                  <a:tcPr anchor="ctr">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3216169"/>
                  </a:ext>
                </a:extLst>
              </a:tr>
              <a:tr h="370840">
                <a:tc rowSpan="2">
                  <a:txBody>
                    <a:bodyPr/>
                    <a:lstStyle/>
                    <a:p>
                      <a:pPr algn="ctr"/>
                      <a:r>
                        <a:rPr kumimoji="1" lang="ja-JP" altLang="en-US" sz="1400" b="1" dirty="0"/>
                        <a:t>装</a:t>
                      </a:r>
                      <a:endParaRPr kumimoji="1" lang="en-US" altLang="ja-JP" sz="1400" b="1" dirty="0"/>
                    </a:p>
                    <a:p>
                      <a:pPr algn="ctr"/>
                      <a:r>
                        <a:rPr kumimoji="1" lang="ja-JP" altLang="en-US" sz="1400" b="1" dirty="0"/>
                        <a:t>置</a:t>
                      </a:r>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tc>
                <a:tc rowSpan="3">
                  <a:txBody>
                    <a:bodyPr/>
                    <a:lstStyle/>
                    <a:p>
                      <a:pPr algn="ctr"/>
                      <a:endParaRPr kumimoji="1" lang="ja-JP" altLang="en-US" sz="1400" dirty="0">
                        <a:solidFill>
                          <a:srgbClr val="0000FF"/>
                        </a:solidFill>
                      </a:endParaRPr>
                    </a:p>
                  </a:txBody>
                  <a:tcPr anchor="ctr"/>
                </a:tc>
                <a:tc>
                  <a:txBody>
                    <a:bodyPr/>
                    <a:lstStyle/>
                    <a:p>
                      <a:endParaRPr kumimoji="1" lang="ja-JP" altLang="en-US" sz="1400" dirty="0"/>
                    </a:p>
                  </a:txBody>
                  <a:tcPr anchor="ctr"/>
                </a:tc>
                <a:tc>
                  <a:txBody>
                    <a:bodyPr/>
                    <a:lstStyle/>
                    <a:p>
                      <a:r>
                        <a:rPr kumimoji="1" lang="ja-JP" altLang="en-US" sz="1400" dirty="0"/>
                        <a:t>装置改良</a:t>
                      </a:r>
                    </a:p>
                  </a:txBody>
                  <a:tcPr anchor="ctr"/>
                </a:tc>
                <a:tc>
                  <a:txBody>
                    <a:bodyPr/>
                    <a:lstStyle/>
                    <a:p>
                      <a:endParaRPr kumimoji="1" lang="ja-JP" altLang="en-US" sz="1400" dirty="0"/>
                    </a:p>
                  </a:txBody>
                  <a:tcPr anchor="ctr"/>
                </a:tc>
                <a:tc>
                  <a:txBody>
                    <a:bodyPr/>
                    <a:lstStyle/>
                    <a:p>
                      <a:endParaRPr kumimoji="1" lang="ja-JP" altLang="en-US" sz="1400" dirty="0"/>
                    </a:p>
                  </a:txBody>
                  <a:tcPr anchor="ctr">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113778"/>
                  </a:ext>
                </a:extLst>
              </a:tr>
              <a:tr h="370840">
                <a:tc vMerge="1">
                  <a:txBody>
                    <a:bodyPr/>
                    <a:lstStyle/>
                    <a:p>
                      <a:endParaRPr kumimoji="1" lang="ja-JP" altLang="en-US" sz="1400" dirty="0"/>
                    </a:p>
                  </a:txBody>
                  <a:tcPr/>
                </a:tc>
                <a:tc rowSpan="2">
                  <a:txBody>
                    <a:bodyPr/>
                    <a:lstStyle/>
                    <a:p>
                      <a:pPr algn="ctr"/>
                      <a:r>
                        <a:rPr kumimoji="1" lang="ja-JP" altLang="en-US" sz="1400" dirty="0"/>
                        <a:t>別手法同一箇所計測、</a:t>
                      </a:r>
                      <a:endParaRPr kumimoji="1" lang="en-US" altLang="ja-JP"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多数計測支援装置</a:t>
                      </a:r>
                    </a:p>
                  </a:txBody>
                  <a:tcPr anchor="ctr"/>
                </a:tc>
                <a:tc vMerge="1">
                  <a:txBody>
                    <a:bodyPr/>
                    <a:lstStyle/>
                    <a:p>
                      <a:endParaRPr kumimoji="1" lang="ja-JP" altLang="en-US" sz="1400" dirty="0"/>
                    </a:p>
                  </a:txBody>
                  <a:tcPr/>
                </a:tc>
                <a:tc rowSpan="2">
                  <a:txBody>
                    <a:bodyPr/>
                    <a:lstStyle/>
                    <a:p>
                      <a:endParaRPr kumimoji="1" lang="ja-JP" altLang="en-US" sz="1400" dirty="0"/>
                    </a:p>
                  </a:txBody>
                  <a:tcPr anchor="ctr"/>
                </a:tc>
                <a:tc rowSpan="2">
                  <a:txBody>
                    <a:bodyPr/>
                    <a:lstStyle/>
                    <a:p>
                      <a:r>
                        <a:rPr kumimoji="1" lang="ja-JP" altLang="en-US" sz="1400" dirty="0"/>
                        <a:t>装置開発</a:t>
                      </a:r>
                    </a:p>
                  </a:txBody>
                  <a:tcPr anchor="ctr"/>
                </a:tc>
                <a:tc rowSpan="2">
                  <a:txBody>
                    <a:bodyPr/>
                    <a:lstStyle/>
                    <a:p>
                      <a:endParaRPr kumimoji="1" lang="ja-JP" altLang="en-US" sz="1400" dirty="0"/>
                    </a:p>
                  </a:txBody>
                  <a:tcPr anchor="ctr"/>
                </a:tc>
                <a:tc>
                  <a:txBody>
                    <a:bodyPr/>
                    <a:lstStyle/>
                    <a:p>
                      <a:endParaRPr kumimoji="1" lang="ja-JP" altLang="en-US" sz="1400" dirty="0"/>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tcPr>
                </a:tc>
                <a:extLst>
                  <a:ext uri="{0D108BD9-81ED-4DB2-BD59-A6C34878D82A}">
                    <a16:rowId xmlns:a16="http://schemas.microsoft.com/office/drawing/2014/main" val="3083146808"/>
                  </a:ext>
                </a:extLst>
              </a:tr>
              <a:tr h="370840">
                <a:tc rowSpan="3">
                  <a:txBody>
                    <a:bodyPr/>
                    <a:lstStyle/>
                    <a:p>
                      <a:pPr algn="ctr"/>
                      <a:r>
                        <a:rPr kumimoji="1" lang="ja-JP" altLang="en-US" sz="1400" b="1" dirty="0">
                          <a:solidFill>
                            <a:schemeClr val="bg1"/>
                          </a:solidFill>
                        </a:rPr>
                        <a:t>計</a:t>
                      </a:r>
                      <a:endParaRPr kumimoji="1" lang="en-US" altLang="ja-JP" sz="1400" b="1" dirty="0">
                        <a:solidFill>
                          <a:schemeClr val="bg1"/>
                        </a:solidFill>
                      </a:endParaRPr>
                    </a:p>
                    <a:p>
                      <a:pPr algn="ctr"/>
                      <a:r>
                        <a:rPr kumimoji="1" lang="ja-JP" altLang="en-US" sz="1400" b="1" dirty="0">
                          <a:solidFill>
                            <a:schemeClr val="bg1"/>
                          </a:solidFill>
                        </a:rPr>
                        <a:t>測</a:t>
                      </a:r>
                    </a:p>
                  </a:txBody>
                  <a:tcPr anchor="ctr">
                    <a:solidFill>
                      <a:schemeClr val="accent2">
                        <a:lumMod val="7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tc>
                <a:tc vMerge="1">
                  <a:txBody>
                    <a:bodyPr/>
                    <a:lstStyle/>
                    <a:p>
                      <a:endParaRPr kumimoji="1" lang="ja-JP" altLang="en-US" sz="1400" dirty="0"/>
                    </a:p>
                  </a:txBody>
                  <a:tcPr/>
                </a:tc>
                <a:tc vMerge="1">
                  <a:txBody>
                    <a:bodyPr/>
                    <a:lstStyle/>
                    <a:p>
                      <a:endParaRPr kumimoji="1" lang="ja-JP" altLang="en-US" sz="1400" dirty="0"/>
                    </a:p>
                  </a:txBody>
                  <a:tcPr anchor="ctr"/>
                </a:tc>
                <a:tc vMerge="1">
                  <a:txBody>
                    <a:bodyPr/>
                    <a:lstStyle/>
                    <a:p>
                      <a:endParaRPr kumimoji="1" lang="ja-JP" altLang="en-US" sz="1400" dirty="0"/>
                    </a:p>
                  </a:txBody>
                  <a:tcPr anchor="ctr"/>
                </a:tc>
                <a:tc vMerge="1">
                  <a:txBody>
                    <a:bodyPr/>
                    <a:lstStyle/>
                    <a:p>
                      <a:endParaRPr kumimoji="1" lang="ja-JP" altLang="en-US" sz="1400" dirty="0"/>
                    </a:p>
                  </a:txBody>
                  <a:tcPr anchor="ctr"/>
                </a:tc>
                <a:tc>
                  <a:txBody>
                    <a:bodyPr/>
                    <a:lstStyle/>
                    <a:p>
                      <a:endParaRPr kumimoji="1" lang="ja-JP" altLang="en-US" sz="1400"/>
                    </a:p>
                  </a:txBody>
                  <a:tcPr anchor="ctr">
                    <a:lnR w="12700" cmpd="sng">
                      <a:noFill/>
                    </a:lnR>
                    <a:lnT w="12700" cap="flat" cmpd="sng" algn="ctr">
                      <a:noFill/>
                      <a:prstDash val="solid"/>
                      <a:round/>
                      <a:headEnd type="none" w="med" len="med"/>
                      <a:tailEnd type="none" w="med" len="med"/>
                    </a:lnT>
                  </a:tcPr>
                </a:tc>
                <a:tc>
                  <a:txBody>
                    <a:bodyPr/>
                    <a:lstStyle/>
                    <a:p>
                      <a:endParaRPr kumimoji="1" lang="ja-JP" alt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0704446"/>
                  </a:ext>
                </a:extLst>
              </a:tr>
              <a:tr h="370840">
                <a:tc vMerge="1">
                  <a:txBody>
                    <a:bodyPr/>
                    <a:lstStyle/>
                    <a:p>
                      <a:endParaRPr kumimoji="1" lang="ja-JP" alt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SR(</a:t>
                      </a:r>
                      <a:r>
                        <a:rPr kumimoji="1" lang="ja-JP" altLang="en-US" sz="1400" dirty="0"/>
                        <a:t>放射光</a:t>
                      </a:r>
                      <a:r>
                        <a:rPr kumimoji="1" lang="en-US" altLang="ja-JP" sz="14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マクロ視野</a:t>
                      </a:r>
                    </a:p>
                  </a:txBody>
                  <a:tcPr anchor="ctr">
                    <a:solidFill>
                      <a:schemeClr val="accent2">
                        <a:lumMod val="20000"/>
                        <a:lumOff val="80000"/>
                      </a:schemeClr>
                    </a:solidFill>
                  </a:tcPr>
                </a:tc>
                <a:tc>
                  <a:txBody>
                    <a:bodyPr/>
                    <a:lstStyle/>
                    <a:p>
                      <a:pPr algn="ctr"/>
                      <a:r>
                        <a:rPr kumimoji="1" lang="ja-JP" altLang="en-US" sz="1400" dirty="0"/>
                        <a:t>田渕</a:t>
                      </a:r>
                    </a:p>
                  </a:txBody>
                  <a:tcPr anchor="ctr">
                    <a:solidFill>
                      <a:schemeClr val="accent2">
                        <a:lumMod val="20000"/>
                        <a:lumOff val="80000"/>
                      </a:schemeClr>
                    </a:solidFill>
                  </a:tcPr>
                </a:tc>
                <a:tc rowSpan="2">
                  <a:txBody>
                    <a:bodyPr/>
                    <a:lstStyle/>
                    <a:p>
                      <a:endParaRPr kumimoji="1" lang="ja-JP" altLang="en-US" sz="1400" dirty="0"/>
                    </a:p>
                  </a:txBody>
                  <a:tcPr anchor="ctr">
                    <a:solidFill>
                      <a:schemeClr val="accent2">
                        <a:lumMod val="40000"/>
                        <a:lumOff val="60000"/>
                      </a:schemeClr>
                    </a:solidFill>
                  </a:tcPr>
                </a:tc>
                <a:tc rowSpan="2">
                  <a:txBody>
                    <a:bodyPr/>
                    <a:lstStyle/>
                    <a:p>
                      <a:pPr algn="ctr"/>
                      <a:r>
                        <a:rPr kumimoji="1" lang="ja-JP" altLang="en-US" sz="1400" dirty="0"/>
                        <a:t>装置設置</a:t>
                      </a:r>
                      <a:endParaRPr kumimoji="1" lang="en-US" altLang="ja-JP" sz="1400" dirty="0"/>
                    </a:p>
                    <a:p>
                      <a:pPr algn="ctr"/>
                      <a:r>
                        <a:rPr kumimoji="1" lang="ja-JP" altLang="en-US" sz="1400" dirty="0"/>
                        <a:t>大量計測</a:t>
                      </a:r>
                      <a:endParaRPr kumimoji="1" lang="en-US" altLang="ja-JP" sz="1400" dirty="0"/>
                    </a:p>
                    <a:p>
                      <a:pPr algn="ctr"/>
                      <a:r>
                        <a:rPr kumimoji="1" lang="ja-JP" altLang="en-US" sz="1400" dirty="0"/>
                        <a:t>準備</a:t>
                      </a:r>
                    </a:p>
                  </a:txBody>
                  <a:tcPr anchor="ctr">
                    <a:solidFill>
                      <a:schemeClr val="accent2">
                        <a:lumMod val="40000"/>
                        <a:lumOff val="60000"/>
                      </a:schemeClr>
                    </a:solidFill>
                  </a:tcPr>
                </a:tc>
                <a:tc rowSpan="2">
                  <a:txBody>
                    <a:bodyPr/>
                    <a:lstStyle/>
                    <a:p>
                      <a:pPr algn="ctr"/>
                      <a:r>
                        <a:rPr kumimoji="1" lang="ja-JP" altLang="en-US" sz="1400" dirty="0"/>
                        <a:t>複数手法視野での</a:t>
                      </a:r>
                      <a:endParaRPr kumimoji="1" lang="en-US" altLang="ja-JP" sz="1400" dirty="0"/>
                    </a:p>
                    <a:p>
                      <a:pPr algn="ctr"/>
                      <a:r>
                        <a:rPr kumimoji="1" lang="ja-JP" altLang="en-US" sz="1400" dirty="0"/>
                        <a:t>計測</a:t>
                      </a:r>
                    </a:p>
                  </a:txBody>
                  <a:tcPr anchor="ctr">
                    <a:solidFill>
                      <a:schemeClr val="accent2">
                        <a:lumMod val="40000"/>
                        <a:lumOff val="60000"/>
                      </a:schemeClr>
                    </a:solidFill>
                  </a:tcPr>
                </a:tc>
                <a:tc rowSpan="2">
                  <a:txBody>
                    <a:bodyPr/>
                    <a:lstStyle/>
                    <a:p>
                      <a:pPr algn="ctr"/>
                      <a:r>
                        <a:rPr kumimoji="1" lang="ja-JP" altLang="en-US" sz="1400" dirty="0"/>
                        <a:t>多量</a:t>
                      </a:r>
                      <a:endParaRPr kumimoji="1" lang="en-US" altLang="ja-JP" sz="1400" dirty="0"/>
                    </a:p>
                    <a:p>
                      <a:pPr algn="ctr"/>
                      <a:r>
                        <a:rPr kumimoji="1" lang="ja-JP" altLang="en-US" sz="1400" dirty="0"/>
                        <a:t>データ</a:t>
                      </a:r>
                    </a:p>
                  </a:txBody>
                  <a:tcPr anchor="ctr">
                    <a:solidFill>
                      <a:schemeClr val="accent2">
                        <a:lumMod val="40000"/>
                        <a:lumOff val="60000"/>
                      </a:schemeClr>
                    </a:solidFill>
                  </a:tcPr>
                </a:tc>
                <a:tc>
                  <a:txBody>
                    <a:bodyPr/>
                    <a:lstStyle/>
                    <a:p>
                      <a:endParaRPr kumimoji="1" lang="ja-JP" altLang="en-US" sz="1400" dirty="0"/>
                    </a:p>
                  </a:txBody>
                  <a:tcPr anchor="ctr">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tcPr>
                </a:tc>
                <a:extLst>
                  <a:ext uri="{0D108BD9-81ED-4DB2-BD59-A6C34878D82A}">
                    <a16:rowId xmlns:a16="http://schemas.microsoft.com/office/drawing/2014/main" val="4064912951"/>
                  </a:ext>
                </a:extLst>
              </a:tr>
              <a:tr h="370840">
                <a:tc vMerge="1">
                  <a:txBody>
                    <a:bodyPr/>
                    <a:lstStyle/>
                    <a:p>
                      <a:endParaRPr kumimoji="1" lang="ja-JP" alt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TEM(</a:t>
                      </a:r>
                      <a:r>
                        <a:rPr kumimoji="1" lang="ja-JP" altLang="en-US" sz="1400" dirty="0"/>
                        <a:t>顕微鏡群</a:t>
                      </a:r>
                      <a:r>
                        <a:rPr kumimoji="1" lang="en-US" altLang="ja-JP" sz="14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ミクロ視野</a:t>
                      </a:r>
                    </a:p>
                  </a:txBody>
                  <a:tcPr anchor="ctr">
                    <a:solidFill>
                      <a:schemeClr val="accent2">
                        <a:lumMod val="20000"/>
                        <a:lumOff val="80000"/>
                      </a:schemeClr>
                    </a:solidFill>
                  </a:tcPr>
                </a:tc>
                <a:tc>
                  <a:txBody>
                    <a:bodyPr/>
                    <a:lstStyle/>
                    <a:p>
                      <a:pPr algn="ctr"/>
                      <a:r>
                        <a:rPr kumimoji="1" lang="ja-JP" altLang="en-US" sz="1400" dirty="0"/>
                        <a:t>武藤先生</a:t>
                      </a:r>
                    </a:p>
                  </a:txBody>
                  <a:tcPr anchor="ctr">
                    <a:solidFill>
                      <a:schemeClr val="accent2">
                        <a:lumMod val="20000"/>
                        <a:lumOff val="80000"/>
                      </a:schemeClr>
                    </a:solidFill>
                  </a:tcPr>
                </a:tc>
                <a:tc vMerge="1">
                  <a:txBody>
                    <a:bodyPr/>
                    <a:lstStyle/>
                    <a:p>
                      <a:endParaRPr kumimoji="1" lang="ja-JP" altLang="en-US" sz="1400" dirty="0"/>
                    </a:p>
                  </a:txBody>
                  <a:tcPr anchor="ctr"/>
                </a:tc>
                <a:tc vMerge="1">
                  <a:txBody>
                    <a:bodyPr/>
                    <a:lstStyle/>
                    <a:p>
                      <a:endParaRPr kumimoji="1" lang="ja-JP" altLang="en-US" sz="1400" dirty="0"/>
                    </a:p>
                  </a:txBody>
                  <a:tcPr anchor="ctr"/>
                </a:tc>
                <a:tc vMerge="1">
                  <a:txBody>
                    <a:bodyPr/>
                    <a:lstStyle/>
                    <a:p>
                      <a:endParaRPr kumimoji="1" lang="ja-JP" altLang="en-US" sz="1400" dirty="0"/>
                    </a:p>
                  </a:txBody>
                  <a:tcPr anchor="ctr"/>
                </a:tc>
                <a:tc vMerge="1">
                  <a:txBody>
                    <a:bodyPr/>
                    <a:lstStyle/>
                    <a:p>
                      <a:endParaRPr kumimoji="1" lang="ja-JP" altLang="en-US" sz="1400" dirty="0"/>
                    </a:p>
                  </a:txBody>
                  <a:tcPr anchor="ctr"/>
                </a:tc>
                <a:tc>
                  <a:txBody>
                    <a:bodyPr/>
                    <a:lstStyle/>
                    <a:p>
                      <a:endParaRPr kumimoji="1" lang="ja-JP" altLang="en-US" sz="1400" dirty="0"/>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463472919"/>
                  </a:ext>
                </a:extLst>
              </a:tr>
              <a:tr h="370840">
                <a:tc rowSpan="2">
                  <a:txBody>
                    <a:bodyPr/>
                    <a:lstStyle/>
                    <a:p>
                      <a:pPr algn="ctr"/>
                      <a:r>
                        <a:rPr kumimoji="1" lang="ja-JP" altLang="en-US" sz="1400" b="1" dirty="0">
                          <a:solidFill>
                            <a:schemeClr val="bg1"/>
                          </a:solidFill>
                        </a:rPr>
                        <a:t>解</a:t>
                      </a:r>
                      <a:endParaRPr kumimoji="1" lang="en-US" altLang="ja-JP" sz="1400" b="1" dirty="0">
                        <a:solidFill>
                          <a:schemeClr val="bg1"/>
                        </a:solidFill>
                      </a:endParaRPr>
                    </a:p>
                    <a:p>
                      <a:pPr algn="ctr"/>
                      <a:r>
                        <a:rPr kumimoji="1" lang="ja-JP" altLang="en-US" sz="1400" b="1" dirty="0">
                          <a:solidFill>
                            <a:schemeClr val="bg1"/>
                          </a:solidFill>
                        </a:rPr>
                        <a:t>析</a:t>
                      </a:r>
                    </a:p>
                  </a:txBody>
                  <a:tcPr anchor="ctr">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材料情報統合、</a:t>
                      </a:r>
                      <a:endParaRPr kumimoji="1" lang="en-US" altLang="ja-JP"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3D</a:t>
                      </a:r>
                      <a:r>
                        <a:rPr kumimoji="1" lang="ja-JP" altLang="en-US" sz="1400" dirty="0"/>
                        <a:t>可視化</a:t>
                      </a:r>
                    </a:p>
                  </a:txBody>
                  <a:tcPr anchor="ctr">
                    <a:solidFill>
                      <a:schemeClr val="accent4">
                        <a:lumMod val="20000"/>
                        <a:lumOff val="80000"/>
                      </a:schemeClr>
                    </a:solidFill>
                  </a:tcPr>
                </a:tc>
                <a:tc>
                  <a:txBody>
                    <a:bodyPr/>
                    <a:lstStyle/>
                    <a:p>
                      <a:pPr algn="ctr"/>
                      <a:r>
                        <a:rPr kumimoji="1" lang="ja-JP" altLang="en-US" sz="1400" dirty="0"/>
                        <a:t>足立先生</a:t>
                      </a:r>
                    </a:p>
                  </a:txBody>
                  <a:tcPr anchor="ctr">
                    <a:solidFill>
                      <a:schemeClr val="accent4">
                        <a:lumMod val="20000"/>
                        <a:lumOff val="80000"/>
                      </a:schemeClr>
                    </a:solidFill>
                  </a:tcPr>
                </a:tc>
                <a:tc rowSpan="2" gridSpan="3">
                  <a:txBody>
                    <a:bodyPr/>
                    <a:lstStyle/>
                    <a:p>
                      <a:pPr algn="ctr"/>
                      <a:r>
                        <a:rPr kumimoji="1" lang="ja-JP" altLang="en-US" sz="1400" dirty="0"/>
                        <a:t>　</a:t>
                      </a:r>
                      <a:r>
                        <a:rPr kumimoji="1" lang="en-US" altLang="ja-JP" sz="1400" dirty="0"/>
                        <a:t>SR/TEM</a:t>
                      </a:r>
                    </a:p>
                    <a:p>
                      <a:pPr algn="ctr"/>
                      <a:r>
                        <a:rPr kumimoji="1" lang="ja-JP" altLang="en-US" sz="1400" dirty="0"/>
                        <a:t>　データを受け取る</a:t>
                      </a:r>
                      <a:endParaRPr kumimoji="1" lang="en-US" altLang="ja-JP" sz="1400" dirty="0"/>
                    </a:p>
                    <a:p>
                      <a:pPr algn="ctr"/>
                      <a:r>
                        <a:rPr kumimoji="1" lang="ja-JP" altLang="en-US" sz="1400" dirty="0"/>
                        <a:t>　インターフェイス、</a:t>
                      </a:r>
                      <a:endParaRPr kumimoji="1" lang="en-US" altLang="ja-JP" sz="1400" dirty="0"/>
                    </a:p>
                    <a:p>
                      <a:pPr algn="ctr"/>
                      <a:r>
                        <a:rPr kumimoji="1" lang="ja-JP" altLang="en-US" sz="1400" dirty="0"/>
                        <a:t>　最適解析手法開発</a:t>
                      </a:r>
                    </a:p>
                  </a:txBody>
                  <a:tcPr anchor="ctr">
                    <a:solidFill>
                      <a:schemeClr val="accent4">
                        <a:lumMod val="40000"/>
                        <a:lumOff val="60000"/>
                      </a:schemeClr>
                    </a:solidFill>
                  </a:tcPr>
                </a:tc>
                <a:tc rowSpan="2" hMerge="1">
                  <a:txBody>
                    <a:bodyPr/>
                    <a:lstStyle/>
                    <a:p>
                      <a:endParaRPr kumimoji="1" lang="ja-JP" altLang="en-US" sz="1400"/>
                    </a:p>
                  </a:txBody>
                  <a:tcPr anchor="ctr"/>
                </a:tc>
                <a:tc rowSpan="2" hMerge="1">
                  <a:txBody>
                    <a:bodyPr/>
                    <a:lstStyle/>
                    <a:p>
                      <a:endParaRPr kumimoji="1" lang="ja-JP" altLang="en-US" sz="1400"/>
                    </a:p>
                  </a:txBody>
                  <a:tcPr anchor="ctr"/>
                </a:tc>
                <a:tc rowSpan="2">
                  <a:txBody>
                    <a:bodyPr/>
                    <a:lstStyle/>
                    <a:p>
                      <a:pPr algn="ctr"/>
                      <a:r>
                        <a:rPr kumimoji="1" lang="ja-JP" altLang="en-US" sz="1400" dirty="0"/>
                        <a:t>解析</a:t>
                      </a:r>
                    </a:p>
                  </a:txBody>
                  <a:tcPr anchor="ctr">
                    <a:solidFill>
                      <a:schemeClr val="accent4">
                        <a:lumMod val="40000"/>
                        <a:lumOff val="60000"/>
                      </a:schemeClr>
                    </a:solidFill>
                  </a:tcPr>
                </a:tc>
                <a:tc rowSpan="2">
                  <a:txBody>
                    <a:bodyPr/>
                    <a:lstStyle/>
                    <a:p>
                      <a:pPr algn="ctr"/>
                      <a:r>
                        <a:rPr kumimoji="1" lang="ja-JP" altLang="en-US" sz="1400" dirty="0"/>
                        <a:t>解析</a:t>
                      </a:r>
                      <a:endParaRPr kumimoji="1" lang="en-US" altLang="ja-JP" sz="1400" dirty="0"/>
                    </a:p>
                    <a:p>
                      <a:pPr algn="ctr"/>
                      <a:r>
                        <a:rPr kumimoji="1" lang="ja-JP" altLang="en-US" sz="1400" dirty="0"/>
                        <a:t>結果</a:t>
                      </a:r>
                    </a:p>
                  </a:txBody>
                  <a:tcPr anchor="ctr">
                    <a:solidFill>
                      <a:schemeClr val="accent4">
                        <a:lumMod val="40000"/>
                        <a:lumOff val="60000"/>
                      </a:schemeClr>
                    </a:solidFill>
                  </a:tcPr>
                </a:tc>
                <a:extLst>
                  <a:ext uri="{0D108BD9-81ED-4DB2-BD59-A6C34878D82A}">
                    <a16:rowId xmlns:a16="http://schemas.microsoft.com/office/drawing/2014/main" val="358333034"/>
                  </a:ext>
                </a:extLst>
              </a:tr>
              <a:tr h="370840">
                <a:tc vMerge="1">
                  <a:txBody>
                    <a:bodyPr/>
                    <a:lstStyle/>
                    <a:p>
                      <a:endParaRPr kumimoji="1" lang="ja-JP" alt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dirty="0"/>
                        <a:t>AI</a:t>
                      </a:r>
                      <a:r>
                        <a:rPr lang="ja-JP" altLang="en-US" sz="1400" dirty="0"/>
                        <a:t>支援</a:t>
                      </a:r>
                      <a:r>
                        <a:rPr lang="ja-JP" altLang="ja-JP" sz="1400" dirty="0"/>
                        <a:t>測定効率向上</a:t>
                      </a:r>
                      <a:endParaRPr kumimoji="1" lang="ja-JP" altLang="en-US" sz="1400" dirty="0"/>
                    </a:p>
                  </a:txBody>
                  <a:tcPr anchor="ctr">
                    <a:solidFill>
                      <a:schemeClr val="accent4">
                        <a:lumMod val="20000"/>
                        <a:lumOff val="80000"/>
                      </a:schemeClr>
                    </a:solidFill>
                  </a:tcPr>
                </a:tc>
                <a:tc>
                  <a:txBody>
                    <a:bodyPr/>
                    <a:lstStyle/>
                    <a:p>
                      <a:pPr algn="ctr"/>
                      <a:r>
                        <a:rPr kumimoji="1" lang="ja-JP" altLang="en-US" sz="1400" dirty="0"/>
                        <a:t>小野先生</a:t>
                      </a:r>
                    </a:p>
                  </a:txBody>
                  <a:tcPr anchor="ctr">
                    <a:solidFill>
                      <a:schemeClr val="accent4">
                        <a:lumMod val="20000"/>
                        <a:lumOff val="80000"/>
                      </a:schemeClr>
                    </a:solidFill>
                  </a:tcPr>
                </a:tc>
                <a:tc gridSpan="3" vMerge="1">
                  <a:txBody>
                    <a:bodyPr/>
                    <a:lstStyle/>
                    <a:p>
                      <a:endParaRPr kumimoji="1" lang="ja-JP" altLang="en-US" sz="1400" dirty="0"/>
                    </a:p>
                  </a:txBody>
                  <a:tcPr anchor="ctr"/>
                </a:tc>
                <a:tc hMerge="1" vMerge="1">
                  <a:txBody>
                    <a:bodyPr/>
                    <a:lstStyle/>
                    <a:p>
                      <a:endParaRPr kumimoji="1" lang="ja-JP" altLang="en-US" sz="1400" dirty="0"/>
                    </a:p>
                  </a:txBody>
                  <a:tcPr anchor="ctr"/>
                </a:tc>
                <a:tc hMerge="1" vMerge="1">
                  <a:txBody>
                    <a:bodyPr/>
                    <a:lstStyle/>
                    <a:p>
                      <a:endParaRPr kumimoji="1" lang="ja-JP" altLang="en-US" sz="1400" dirty="0"/>
                    </a:p>
                  </a:txBody>
                  <a:tcPr anchor="ctr"/>
                </a:tc>
                <a:tc vMerge="1">
                  <a:txBody>
                    <a:bodyPr/>
                    <a:lstStyle/>
                    <a:p>
                      <a:endParaRPr kumimoji="1" lang="ja-JP" altLang="en-US" sz="1400" dirty="0"/>
                    </a:p>
                  </a:txBody>
                  <a:tcPr anchor="ctr"/>
                </a:tc>
                <a:tc vMerge="1">
                  <a:txBody>
                    <a:bodyPr/>
                    <a:lstStyle/>
                    <a:p>
                      <a:endParaRPr kumimoji="1" lang="ja-JP" altLang="en-US" sz="1400" dirty="0"/>
                    </a:p>
                  </a:txBody>
                  <a:tcPr anchor="ctr"/>
                </a:tc>
                <a:extLst>
                  <a:ext uri="{0D108BD9-81ED-4DB2-BD59-A6C34878D82A}">
                    <a16:rowId xmlns:a16="http://schemas.microsoft.com/office/drawing/2014/main" val="529265359"/>
                  </a:ext>
                </a:extLst>
              </a:tr>
            </a:tbl>
          </a:graphicData>
        </a:graphic>
      </p:graphicFrame>
      <p:sp>
        <p:nvSpPr>
          <p:cNvPr id="47" name="下矢印 46">
            <a:extLst>
              <a:ext uri="{FF2B5EF4-FFF2-40B4-BE49-F238E27FC236}">
                <a16:creationId xmlns:a16="http://schemas.microsoft.com/office/drawing/2014/main" id="{E5A1007C-D569-8040-8216-EE12CB76EA50}"/>
              </a:ext>
            </a:extLst>
          </p:cNvPr>
          <p:cNvSpPr/>
          <p:nvPr/>
        </p:nvSpPr>
        <p:spPr>
          <a:xfrm flipV="1">
            <a:off x="3494161" y="2001795"/>
            <a:ext cx="586458" cy="436955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下矢印 28">
            <a:extLst>
              <a:ext uri="{FF2B5EF4-FFF2-40B4-BE49-F238E27FC236}">
                <a16:creationId xmlns:a16="http://schemas.microsoft.com/office/drawing/2014/main" id="{744388B3-B603-4146-8C64-6D5CAE14887E}"/>
              </a:ext>
            </a:extLst>
          </p:cNvPr>
          <p:cNvSpPr/>
          <p:nvPr/>
        </p:nvSpPr>
        <p:spPr>
          <a:xfrm>
            <a:off x="5419414" y="2743200"/>
            <a:ext cx="540000" cy="1354849"/>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下矢印 30">
            <a:extLst>
              <a:ext uri="{FF2B5EF4-FFF2-40B4-BE49-F238E27FC236}">
                <a16:creationId xmlns:a16="http://schemas.microsoft.com/office/drawing/2014/main" id="{37DB80E7-8802-284B-A0D0-5F1C72FD6964}"/>
              </a:ext>
            </a:extLst>
          </p:cNvPr>
          <p:cNvSpPr/>
          <p:nvPr/>
        </p:nvSpPr>
        <p:spPr>
          <a:xfrm>
            <a:off x="6387157" y="4911198"/>
            <a:ext cx="540000" cy="339811"/>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上下矢印 31">
            <a:extLst>
              <a:ext uri="{FF2B5EF4-FFF2-40B4-BE49-F238E27FC236}">
                <a16:creationId xmlns:a16="http://schemas.microsoft.com/office/drawing/2014/main" id="{162CD5DD-3780-DE45-ABEE-AD92236D21D2}"/>
              </a:ext>
            </a:extLst>
          </p:cNvPr>
          <p:cNvSpPr/>
          <p:nvPr/>
        </p:nvSpPr>
        <p:spPr>
          <a:xfrm>
            <a:off x="4592053" y="2533131"/>
            <a:ext cx="216000" cy="395417"/>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上下矢印 33">
            <a:extLst>
              <a:ext uri="{FF2B5EF4-FFF2-40B4-BE49-F238E27FC236}">
                <a16:creationId xmlns:a16="http://schemas.microsoft.com/office/drawing/2014/main" id="{5DCD0E23-8667-FE48-BF33-4780F1C238F4}"/>
              </a:ext>
            </a:extLst>
          </p:cNvPr>
          <p:cNvSpPr/>
          <p:nvPr/>
        </p:nvSpPr>
        <p:spPr>
          <a:xfrm>
            <a:off x="4616767" y="3714985"/>
            <a:ext cx="216000" cy="395417"/>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上下矢印 34">
            <a:extLst>
              <a:ext uri="{FF2B5EF4-FFF2-40B4-BE49-F238E27FC236}">
                <a16:creationId xmlns:a16="http://schemas.microsoft.com/office/drawing/2014/main" id="{762F3170-CE66-DE42-847C-59ADF0FBB4E2}"/>
              </a:ext>
            </a:extLst>
          </p:cNvPr>
          <p:cNvSpPr/>
          <p:nvPr/>
        </p:nvSpPr>
        <p:spPr>
          <a:xfrm>
            <a:off x="4049407" y="2323069"/>
            <a:ext cx="216000" cy="395417"/>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上下矢印 35">
            <a:extLst>
              <a:ext uri="{FF2B5EF4-FFF2-40B4-BE49-F238E27FC236}">
                <a16:creationId xmlns:a16="http://schemas.microsoft.com/office/drawing/2014/main" id="{2380740A-3884-B347-A835-EF8780B9D36F}"/>
              </a:ext>
            </a:extLst>
          </p:cNvPr>
          <p:cNvSpPr/>
          <p:nvPr/>
        </p:nvSpPr>
        <p:spPr>
          <a:xfrm>
            <a:off x="3824458" y="2323065"/>
            <a:ext cx="216000" cy="2199508"/>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上下矢印 37">
            <a:extLst>
              <a:ext uri="{FF2B5EF4-FFF2-40B4-BE49-F238E27FC236}">
                <a16:creationId xmlns:a16="http://schemas.microsoft.com/office/drawing/2014/main" id="{29B89A3D-42F0-BD48-AC27-13BC4CAD0214}"/>
              </a:ext>
            </a:extLst>
          </p:cNvPr>
          <p:cNvSpPr/>
          <p:nvPr/>
        </p:nvSpPr>
        <p:spPr>
          <a:xfrm>
            <a:off x="3587474" y="2323065"/>
            <a:ext cx="216000" cy="3064481"/>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右矢印 38">
            <a:extLst>
              <a:ext uri="{FF2B5EF4-FFF2-40B4-BE49-F238E27FC236}">
                <a16:creationId xmlns:a16="http://schemas.microsoft.com/office/drawing/2014/main" id="{B44F3BEF-C578-0942-860A-5BF81C74F136}"/>
              </a:ext>
            </a:extLst>
          </p:cNvPr>
          <p:cNvSpPr/>
          <p:nvPr/>
        </p:nvSpPr>
        <p:spPr>
          <a:xfrm>
            <a:off x="4164315" y="1618736"/>
            <a:ext cx="304174" cy="70433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右矢印 39">
            <a:extLst>
              <a:ext uri="{FF2B5EF4-FFF2-40B4-BE49-F238E27FC236}">
                <a16:creationId xmlns:a16="http://schemas.microsoft.com/office/drawing/2014/main" id="{C4543370-3CA1-C342-BA3B-E4F5464688E4}"/>
              </a:ext>
            </a:extLst>
          </p:cNvPr>
          <p:cNvSpPr/>
          <p:nvPr/>
        </p:nvSpPr>
        <p:spPr>
          <a:xfrm>
            <a:off x="5115240" y="1618736"/>
            <a:ext cx="304174" cy="70433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右矢印 40">
            <a:extLst>
              <a:ext uri="{FF2B5EF4-FFF2-40B4-BE49-F238E27FC236}">
                <a16:creationId xmlns:a16="http://schemas.microsoft.com/office/drawing/2014/main" id="{8CC82E03-89F0-E24A-90B2-04BE9C5B96E0}"/>
              </a:ext>
            </a:extLst>
          </p:cNvPr>
          <p:cNvSpPr/>
          <p:nvPr/>
        </p:nvSpPr>
        <p:spPr>
          <a:xfrm>
            <a:off x="6066165" y="4176589"/>
            <a:ext cx="304174" cy="70433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右矢印 41">
            <a:extLst>
              <a:ext uri="{FF2B5EF4-FFF2-40B4-BE49-F238E27FC236}">
                <a16:creationId xmlns:a16="http://schemas.microsoft.com/office/drawing/2014/main" id="{FB21C279-DBE9-1745-A3C3-9E3CC5247983}"/>
              </a:ext>
            </a:extLst>
          </p:cNvPr>
          <p:cNvSpPr/>
          <p:nvPr/>
        </p:nvSpPr>
        <p:spPr>
          <a:xfrm>
            <a:off x="7017090" y="5152767"/>
            <a:ext cx="304174" cy="70433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上下矢印 42">
            <a:extLst>
              <a:ext uri="{FF2B5EF4-FFF2-40B4-BE49-F238E27FC236}">
                <a16:creationId xmlns:a16="http://schemas.microsoft.com/office/drawing/2014/main" id="{4AFB5967-5882-9E4D-9DE6-F74D71C40101}"/>
              </a:ext>
            </a:extLst>
          </p:cNvPr>
          <p:cNvSpPr/>
          <p:nvPr/>
        </p:nvSpPr>
        <p:spPr>
          <a:xfrm>
            <a:off x="5433130" y="4911198"/>
            <a:ext cx="216000" cy="395417"/>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E9A4C153-C9E9-1B48-AFA2-954A8B5C0704}"/>
              </a:ext>
            </a:extLst>
          </p:cNvPr>
          <p:cNvSpPr/>
          <p:nvPr/>
        </p:nvSpPr>
        <p:spPr>
          <a:xfrm>
            <a:off x="7370692" y="5857097"/>
            <a:ext cx="434121" cy="50663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角丸四角形 45">
            <a:extLst>
              <a:ext uri="{FF2B5EF4-FFF2-40B4-BE49-F238E27FC236}">
                <a16:creationId xmlns:a16="http://schemas.microsoft.com/office/drawing/2014/main" id="{198F0DB1-0DD0-1D44-A862-0C20E4A12708}"/>
              </a:ext>
            </a:extLst>
          </p:cNvPr>
          <p:cNvSpPr/>
          <p:nvPr/>
        </p:nvSpPr>
        <p:spPr>
          <a:xfrm>
            <a:off x="3639352" y="6215449"/>
            <a:ext cx="4165461" cy="308919"/>
          </a:xfrm>
          <a:prstGeom prst="roundRect">
            <a:avLst>
              <a:gd name="adj" fmla="val 486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フィードバック</a:t>
            </a:r>
          </a:p>
        </p:txBody>
      </p:sp>
      <p:sp>
        <p:nvSpPr>
          <p:cNvPr id="48" name="右矢印 47">
            <a:extLst>
              <a:ext uri="{FF2B5EF4-FFF2-40B4-BE49-F238E27FC236}">
                <a16:creationId xmlns:a16="http://schemas.microsoft.com/office/drawing/2014/main" id="{803FF799-6387-2245-AAA3-4E6823803E09}"/>
              </a:ext>
            </a:extLst>
          </p:cNvPr>
          <p:cNvSpPr/>
          <p:nvPr/>
        </p:nvSpPr>
        <p:spPr>
          <a:xfrm>
            <a:off x="292709" y="6042451"/>
            <a:ext cx="327458" cy="3089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左右矢印 49">
            <a:extLst>
              <a:ext uri="{FF2B5EF4-FFF2-40B4-BE49-F238E27FC236}">
                <a16:creationId xmlns:a16="http://schemas.microsoft.com/office/drawing/2014/main" id="{8229DED7-B2C7-4D43-9971-AFCC3A0685BE}"/>
              </a:ext>
            </a:extLst>
          </p:cNvPr>
          <p:cNvSpPr/>
          <p:nvPr/>
        </p:nvSpPr>
        <p:spPr>
          <a:xfrm>
            <a:off x="206211" y="6450226"/>
            <a:ext cx="488096" cy="247135"/>
          </a:xfrm>
          <a:prstGeom prst="lef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04658050-E6C8-0A4F-A109-3CFABB26D187}"/>
              </a:ext>
            </a:extLst>
          </p:cNvPr>
          <p:cNvSpPr txBox="1"/>
          <p:nvPr/>
        </p:nvSpPr>
        <p:spPr>
          <a:xfrm>
            <a:off x="607805" y="6042451"/>
            <a:ext cx="2089033" cy="307777"/>
          </a:xfrm>
          <a:prstGeom prst="rect">
            <a:avLst/>
          </a:prstGeom>
          <a:noFill/>
        </p:spPr>
        <p:txBody>
          <a:bodyPr wrap="none" rtlCol="0">
            <a:spAutoFit/>
          </a:bodyPr>
          <a:lstStyle/>
          <a:p>
            <a:r>
              <a:rPr kumimoji="1" lang="ja-JP" altLang="en-US" sz="1400" dirty="0"/>
              <a:t>モノ</a:t>
            </a:r>
            <a:r>
              <a:rPr kumimoji="1" lang="en-US" altLang="ja-JP" sz="1400" dirty="0"/>
              <a:t>(</a:t>
            </a:r>
            <a:r>
              <a:rPr kumimoji="1" lang="ja-JP" altLang="en-US" sz="1400" dirty="0"/>
              <a:t>材料、情報</a:t>
            </a:r>
            <a:r>
              <a:rPr kumimoji="1" lang="en-US" altLang="ja-JP" sz="1400" dirty="0"/>
              <a:t>)</a:t>
            </a:r>
            <a:r>
              <a:rPr kumimoji="1" lang="ja-JP" altLang="en-US" sz="1400" dirty="0"/>
              <a:t>の流れ</a:t>
            </a:r>
          </a:p>
        </p:txBody>
      </p:sp>
      <p:sp>
        <p:nvSpPr>
          <p:cNvPr id="52" name="テキスト ボックス 51">
            <a:extLst>
              <a:ext uri="{FF2B5EF4-FFF2-40B4-BE49-F238E27FC236}">
                <a16:creationId xmlns:a16="http://schemas.microsoft.com/office/drawing/2014/main" id="{1F0AE5E3-3744-D144-BEE9-9A6B262BDE1D}"/>
              </a:ext>
            </a:extLst>
          </p:cNvPr>
          <p:cNvSpPr txBox="1"/>
          <p:nvPr/>
        </p:nvSpPr>
        <p:spPr>
          <a:xfrm>
            <a:off x="694307" y="6450226"/>
            <a:ext cx="1082348" cy="307777"/>
          </a:xfrm>
          <a:prstGeom prst="rect">
            <a:avLst/>
          </a:prstGeom>
          <a:noFill/>
        </p:spPr>
        <p:txBody>
          <a:bodyPr wrap="none" rtlCol="0">
            <a:spAutoFit/>
          </a:bodyPr>
          <a:lstStyle/>
          <a:p>
            <a:r>
              <a:rPr kumimoji="1" lang="ja-JP" altLang="en-US" sz="1400" dirty="0"/>
              <a:t>知恵の交流</a:t>
            </a:r>
          </a:p>
        </p:txBody>
      </p:sp>
      <p:sp>
        <p:nvSpPr>
          <p:cNvPr id="53" name="テキスト ボックス 52">
            <a:extLst>
              <a:ext uri="{FF2B5EF4-FFF2-40B4-BE49-F238E27FC236}">
                <a16:creationId xmlns:a16="http://schemas.microsoft.com/office/drawing/2014/main" id="{1040E960-4BE4-8647-85ED-3CD59B75FD7E}"/>
              </a:ext>
            </a:extLst>
          </p:cNvPr>
          <p:cNvSpPr txBox="1"/>
          <p:nvPr/>
        </p:nvSpPr>
        <p:spPr>
          <a:xfrm>
            <a:off x="6165001" y="690192"/>
            <a:ext cx="877163" cy="369332"/>
          </a:xfrm>
          <a:prstGeom prst="rect">
            <a:avLst/>
          </a:prstGeom>
          <a:noFill/>
        </p:spPr>
        <p:txBody>
          <a:bodyPr wrap="none" rtlCol="0">
            <a:spAutoFit/>
          </a:bodyPr>
          <a:lstStyle/>
          <a:p>
            <a:r>
              <a:rPr kumimoji="1" lang="ja-JP" altLang="en-US" b="1" dirty="0">
                <a:solidFill>
                  <a:srgbClr val="0000FF"/>
                </a:solidFill>
              </a:rPr>
              <a:t>成果物</a:t>
            </a:r>
          </a:p>
        </p:txBody>
      </p:sp>
      <p:sp>
        <p:nvSpPr>
          <p:cNvPr id="54" name="上下矢印 53">
            <a:extLst>
              <a:ext uri="{FF2B5EF4-FFF2-40B4-BE49-F238E27FC236}">
                <a16:creationId xmlns:a16="http://schemas.microsoft.com/office/drawing/2014/main" id="{209D3A12-F1CD-464B-82AE-957E753F8BD6}"/>
              </a:ext>
            </a:extLst>
          </p:cNvPr>
          <p:cNvSpPr/>
          <p:nvPr/>
        </p:nvSpPr>
        <p:spPr>
          <a:xfrm>
            <a:off x="3360279" y="2323065"/>
            <a:ext cx="216000" cy="3418711"/>
          </a:xfrm>
          <a:prstGeom prst="up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テキスト ボックス 54">
            <a:extLst>
              <a:ext uri="{FF2B5EF4-FFF2-40B4-BE49-F238E27FC236}">
                <a16:creationId xmlns:a16="http://schemas.microsoft.com/office/drawing/2014/main" id="{440FEE95-6714-4442-954E-66C1C7D9E2FB}"/>
              </a:ext>
            </a:extLst>
          </p:cNvPr>
          <p:cNvSpPr txBox="1"/>
          <p:nvPr/>
        </p:nvSpPr>
        <p:spPr>
          <a:xfrm rot="5400000">
            <a:off x="3803186" y="2573402"/>
            <a:ext cx="954107" cy="461665"/>
          </a:xfrm>
          <a:prstGeom prst="rect">
            <a:avLst/>
          </a:prstGeom>
          <a:noFill/>
        </p:spPr>
        <p:txBody>
          <a:bodyPr wrap="none" rtlCol="0">
            <a:spAutoFit/>
          </a:bodyPr>
          <a:lstStyle/>
          <a:p>
            <a:r>
              <a:rPr kumimoji="1" lang="ja-JP" altLang="en-US" sz="1200" dirty="0">
                <a:solidFill>
                  <a:schemeClr val="accent1">
                    <a:lumMod val="50000"/>
                  </a:schemeClr>
                </a:solidFill>
              </a:rPr>
              <a:t>コンビ</a:t>
            </a:r>
            <a:endParaRPr kumimoji="1" lang="en-US" altLang="ja-JP" sz="1200" dirty="0">
              <a:solidFill>
                <a:schemeClr val="accent1">
                  <a:lumMod val="50000"/>
                </a:schemeClr>
              </a:solidFill>
            </a:endParaRPr>
          </a:p>
          <a:p>
            <a:r>
              <a:rPr kumimoji="1" lang="ja-JP" altLang="en-US" sz="1200" dirty="0">
                <a:solidFill>
                  <a:schemeClr val="accent1">
                    <a:lumMod val="50000"/>
                  </a:schemeClr>
                </a:solidFill>
              </a:rPr>
              <a:t>合成の経験</a:t>
            </a:r>
          </a:p>
        </p:txBody>
      </p:sp>
      <p:sp>
        <p:nvSpPr>
          <p:cNvPr id="56" name="テキスト ボックス 55">
            <a:extLst>
              <a:ext uri="{FF2B5EF4-FFF2-40B4-BE49-F238E27FC236}">
                <a16:creationId xmlns:a16="http://schemas.microsoft.com/office/drawing/2014/main" id="{7B446A5B-84FD-9F4E-8F3F-3C6A512D26BF}"/>
              </a:ext>
            </a:extLst>
          </p:cNvPr>
          <p:cNvSpPr txBox="1"/>
          <p:nvPr/>
        </p:nvSpPr>
        <p:spPr>
          <a:xfrm rot="5400000">
            <a:off x="2896490" y="3689607"/>
            <a:ext cx="2185214" cy="276999"/>
          </a:xfrm>
          <a:prstGeom prst="rect">
            <a:avLst/>
          </a:prstGeom>
          <a:noFill/>
        </p:spPr>
        <p:txBody>
          <a:bodyPr wrap="none" rtlCol="0">
            <a:spAutoFit/>
          </a:bodyPr>
          <a:lstStyle/>
          <a:p>
            <a:r>
              <a:rPr kumimoji="1" lang="ja-JP" altLang="en-US" sz="1200" dirty="0">
                <a:solidFill>
                  <a:schemeClr val="accent1">
                    <a:lumMod val="50000"/>
                  </a:schemeClr>
                </a:solidFill>
              </a:rPr>
              <a:t>測定しやすい試料状態、形状</a:t>
            </a:r>
            <a:endParaRPr kumimoji="1" lang="en-US" altLang="ja-JP" sz="1200" dirty="0">
              <a:solidFill>
                <a:schemeClr val="accent1">
                  <a:lumMod val="50000"/>
                </a:schemeClr>
              </a:solidFill>
            </a:endParaRPr>
          </a:p>
        </p:txBody>
      </p:sp>
      <p:sp>
        <p:nvSpPr>
          <p:cNvPr id="57" name="テキスト ボックス 56">
            <a:extLst>
              <a:ext uri="{FF2B5EF4-FFF2-40B4-BE49-F238E27FC236}">
                <a16:creationId xmlns:a16="http://schemas.microsoft.com/office/drawing/2014/main" id="{422297EA-A43F-4D4D-8A37-78FE4005AB82}"/>
              </a:ext>
            </a:extLst>
          </p:cNvPr>
          <p:cNvSpPr txBox="1"/>
          <p:nvPr/>
        </p:nvSpPr>
        <p:spPr>
          <a:xfrm rot="5400000">
            <a:off x="2644605" y="3862821"/>
            <a:ext cx="2159566" cy="276999"/>
          </a:xfrm>
          <a:prstGeom prst="rect">
            <a:avLst/>
          </a:prstGeom>
          <a:noFill/>
        </p:spPr>
        <p:txBody>
          <a:bodyPr wrap="none" rtlCol="0">
            <a:spAutoFit/>
          </a:bodyPr>
          <a:lstStyle/>
          <a:p>
            <a:r>
              <a:rPr kumimoji="1" lang="ja-JP" altLang="en-US" sz="1200" dirty="0">
                <a:solidFill>
                  <a:schemeClr val="accent1">
                    <a:lumMod val="50000"/>
                  </a:schemeClr>
                </a:solidFill>
              </a:rPr>
              <a:t>材料合成・</a:t>
            </a:r>
            <a:r>
              <a:rPr kumimoji="1" lang="en-US" altLang="ja-JP" sz="1200" dirty="0">
                <a:solidFill>
                  <a:schemeClr val="accent1">
                    <a:lumMod val="50000"/>
                  </a:schemeClr>
                </a:solidFill>
              </a:rPr>
              <a:t>AI</a:t>
            </a:r>
            <a:r>
              <a:rPr kumimoji="1" lang="ja-JP" altLang="en-US" sz="1200" dirty="0">
                <a:solidFill>
                  <a:schemeClr val="accent1">
                    <a:lumMod val="50000"/>
                  </a:schemeClr>
                </a:solidFill>
              </a:rPr>
              <a:t>支援解析の経験</a:t>
            </a:r>
            <a:endParaRPr kumimoji="1" lang="en-US" altLang="ja-JP" sz="1200" dirty="0">
              <a:solidFill>
                <a:schemeClr val="accent1">
                  <a:lumMod val="50000"/>
                </a:schemeClr>
              </a:solidFill>
            </a:endParaRPr>
          </a:p>
        </p:txBody>
      </p:sp>
      <p:sp>
        <p:nvSpPr>
          <p:cNvPr id="58" name="テキスト ボックス 57">
            <a:extLst>
              <a:ext uri="{FF2B5EF4-FFF2-40B4-BE49-F238E27FC236}">
                <a16:creationId xmlns:a16="http://schemas.microsoft.com/office/drawing/2014/main" id="{99B2458C-8A5A-9044-AA33-8B368896C00D}"/>
              </a:ext>
            </a:extLst>
          </p:cNvPr>
          <p:cNvSpPr txBox="1"/>
          <p:nvPr/>
        </p:nvSpPr>
        <p:spPr>
          <a:xfrm rot="5400000">
            <a:off x="2183545" y="4292662"/>
            <a:ext cx="2621230" cy="276999"/>
          </a:xfrm>
          <a:prstGeom prst="rect">
            <a:avLst/>
          </a:prstGeom>
          <a:noFill/>
        </p:spPr>
        <p:txBody>
          <a:bodyPr wrap="none" rtlCol="0">
            <a:spAutoFit/>
          </a:bodyPr>
          <a:lstStyle/>
          <a:p>
            <a:r>
              <a:rPr kumimoji="1" lang="en-US" altLang="ja-JP" sz="1200" dirty="0">
                <a:solidFill>
                  <a:schemeClr val="accent1">
                    <a:lumMod val="50000"/>
                  </a:schemeClr>
                </a:solidFill>
              </a:rPr>
              <a:t>AI</a:t>
            </a:r>
            <a:r>
              <a:rPr kumimoji="1" lang="ja-JP" altLang="en-US" sz="1200" dirty="0">
                <a:solidFill>
                  <a:schemeClr val="accent1">
                    <a:lumMod val="50000"/>
                  </a:schemeClr>
                </a:solidFill>
              </a:rPr>
              <a:t>支援実験計画の観点での試料準備</a:t>
            </a:r>
            <a:endParaRPr kumimoji="1" lang="en-US" altLang="ja-JP" sz="1200" dirty="0">
              <a:solidFill>
                <a:schemeClr val="accent1">
                  <a:lumMod val="50000"/>
                </a:schemeClr>
              </a:solidFill>
            </a:endParaRPr>
          </a:p>
        </p:txBody>
      </p:sp>
      <p:sp>
        <p:nvSpPr>
          <p:cNvPr id="59" name="テキスト ボックス 58">
            <a:extLst>
              <a:ext uri="{FF2B5EF4-FFF2-40B4-BE49-F238E27FC236}">
                <a16:creationId xmlns:a16="http://schemas.microsoft.com/office/drawing/2014/main" id="{2D218DC4-14E9-FD4A-876B-D053A9965B0D}"/>
              </a:ext>
            </a:extLst>
          </p:cNvPr>
          <p:cNvSpPr txBox="1"/>
          <p:nvPr/>
        </p:nvSpPr>
        <p:spPr>
          <a:xfrm rot="5400000">
            <a:off x="4629350" y="2515632"/>
            <a:ext cx="800219" cy="461665"/>
          </a:xfrm>
          <a:prstGeom prst="rect">
            <a:avLst/>
          </a:prstGeom>
          <a:noFill/>
        </p:spPr>
        <p:txBody>
          <a:bodyPr wrap="none" rtlCol="0">
            <a:spAutoFit/>
          </a:bodyPr>
          <a:lstStyle/>
          <a:p>
            <a:r>
              <a:rPr kumimoji="1" lang="ja-JP" altLang="en-US" sz="1200" dirty="0">
                <a:solidFill>
                  <a:schemeClr val="accent1">
                    <a:lumMod val="50000"/>
                  </a:schemeClr>
                </a:solidFill>
              </a:rPr>
              <a:t>問題指摘</a:t>
            </a:r>
            <a:endParaRPr kumimoji="1" lang="en-US" altLang="ja-JP" sz="1200" dirty="0">
              <a:solidFill>
                <a:schemeClr val="accent1">
                  <a:lumMod val="50000"/>
                </a:schemeClr>
              </a:solidFill>
            </a:endParaRPr>
          </a:p>
          <a:p>
            <a:r>
              <a:rPr kumimoji="1" lang="ja-JP" altLang="en-US" sz="1200" dirty="0">
                <a:solidFill>
                  <a:schemeClr val="accent1">
                    <a:lumMod val="50000"/>
                  </a:schemeClr>
                </a:solidFill>
              </a:rPr>
              <a:t>解決</a:t>
            </a:r>
            <a:endParaRPr kumimoji="1" lang="en-US" altLang="ja-JP" sz="1200" dirty="0">
              <a:solidFill>
                <a:schemeClr val="accent1">
                  <a:lumMod val="50000"/>
                </a:schemeClr>
              </a:solidFill>
            </a:endParaRPr>
          </a:p>
        </p:txBody>
      </p:sp>
      <p:sp>
        <p:nvSpPr>
          <p:cNvPr id="60" name="テキスト ボックス 59">
            <a:extLst>
              <a:ext uri="{FF2B5EF4-FFF2-40B4-BE49-F238E27FC236}">
                <a16:creationId xmlns:a16="http://schemas.microsoft.com/office/drawing/2014/main" id="{0622D528-2E98-4A48-8671-46ACA2A201FB}"/>
              </a:ext>
            </a:extLst>
          </p:cNvPr>
          <p:cNvSpPr txBox="1"/>
          <p:nvPr/>
        </p:nvSpPr>
        <p:spPr>
          <a:xfrm>
            <a:off x="4099075" y="3749619"/>
            <a:ext cx="1415772" cy="461665"/>
          </a:xfrm>
          <a:prstGeom prst="rect">
            <a:avLst/>
          </a:prstGeom>
          <a:noFill/>
        </p:spPr>
        <p:txBody>
          <a:bodyPr wrap="none" rtlCol="0">
            <a:spAutoFit/>
          </a:bodyPr>
          <a:lstStyle/>
          <a:p>
            <a:r>
              <a:rPr kumimoji="1" lang="ja-JP" altLang="en-US" sz="1200" dirty="0">
                <a:solidFill>
                  <a:schemeClr val="accent1">
                    <a:lumMod val="50000"/>
                  </a:schemeClr>
                </a:solidFill>
              </a:rPr>
              <a:t>多種複数計測最適</a:t>
            </a:r>
            <a:endParaRPr kumimoji="1" lang="en-US" altLang="ja-JP" sz="1200" dirty="0">
              <a:solidFill>
                <a:schemeClr val="accent1">
                  <a:lumMod val="50000"/>
                </a:schemeClr>
              </a:solidFill>
            </a:endParaRPr>
          </a:p>
          <a:p>
            <a:r>
              <a:rPr kumimoji="1" lang="ja-JP" altLang="en-US" sz="1200" dirty="0">
                <a:solidFill>
                  <a:schemeClr val="accent1">
                    <a:lumMod val="50000"/>
                  </a:schemeClr>
                </a:solidFill>
              </a:rPr>
              <a:t>試料ハンドリング</a:t>
            </a:r>
            <a:endParaRPr kumimoji="1" lang="en-US" altLang="ja-JP" sz="1200" dirty="0">
              <a:solidFill>
                <a:schemeClr val="accent1">
                  <a:lumMod val="50000"/>
                </a:schemeClr>
              </a:solidFill>
            </a:endParaRPr>
          </a:p>
        </p:txBody>
      </p:sp>
      <p:sp>
        <p:nvSpPr>
          <p:cNvPr id="62" name="テキスト ボックス 61">
            <a:extLst>
              <a:ext uri="{FF2B5EF4-FFF2-40B4-BE49-F238E27FC236}">
                <a16:creationId xmlns:a16="http://schemas.microsoft.com/office/drawing/2014/main" id="{078CB7EC-B7A6-3844-9C38-F34F257CEB15}"/>
              </a:ext>
            </a:extLst>
          </p:cNvPr>
          <p:cNvSpPr txBox="1"/>
          <p:nvPr/>
        </p:nvSpPr>
        <p:spPr>
          <a:xfrm rot="5400000">
            <a:off x="5210893" y="5128303"/>
            <a:ext cx="1261884" cy="646331"/>
          </a:xfrm>
          <a:prstGeom prst="rect">
            <a:avLst/>
          </a:prstGeom>
          <a:noFill/>
        </p:spPr>
        <p:txBody>
          <a:bodyPr wrap="none" rtlCol="0">
            <a:spAutoFit/>
          </a:bodyPr>
          <a:lstStyle/>
          <a:p>
            <a:r>
              <a:rPr kumimoji="1" lang="en-US" altLang="ja-JP" sz="1200" dirty="0">
                <a:solidFill>
                  <a:schemeClr val="accent1">
                    <a:lumMod val="50000"/>
                  </a:schemeClr>
                </a:solidFill>
              </a:rPr>
              <a:t>AI</a:t>
            </a:r>
            <a:r>
              <a:rPr kumimoji="1" lang="ja-JP" altLang="en-US" sz="1200" dirty="0">
                <a:solidFill>
                  <a:schemeClr val="accent1">
                    <a:lumMod val="50000"/>
                  </a:schemeClr>
                </a:solidFill>
              </a:rPr>
              <a:t>支援実験計画</a:t>
            </a:r>
            <a:endParaRPr kumimoji="1" lang="en-US" altLang="ja-JP" sz="1200" dirty="0">
              <a:solidFill>
                <a:schemeClr val="accent1">
                  <a:lumMod val="50000"/>
                </a:schemeClr>
              </a:solidFill>
            </a:endParaRPr>
          </a:p>
          <a:p>
            <a:r>
              <a:rPr kumimoji="1" lang="ja-JP" altLang="en-US" sz="1200" dirty="0">
                <a:solidFill>
                  <a:schemeClr val="accent1">
                    <a:lumMod val="50000"/>
                  </a:schemeClr>
                </a:solidFill>
              </a:rPr>
              <a:t>解析を意識した</a:t>
            </a:r>
            <a:endParaRPr kumimoji="1" lang="en-US" altLang="ja-JP" sz="1200" dirty="0">
              <a:solidFill>
                <a:schemeClr val="accent1">
                  <a:lumMod val="50000"/>
                </a:schemeClr>
              </a:solidFill>
            </a:endParaRPr>
          </a:p>
          <a:p>
            <a:r>
              <a:rPr kumimoji="1" lang="ja-JP" altLang="en-US" sz="1200" dirty="0">
                <a:solidFill>
                  <a:schemeClr val="accent1">
                    <a:lumMod val="50000"/>
                  </a:schemeClr>
                </a:solidFill>
              </a:rPr>
              <a:t>最適計測</a:t>
            </a:r>
            <a:endParaRPr kumimoji="1" lang="en-US" altLang="ja-JP" sz="1200" dirty="0">
              <a:solidFill>
                <a:schemeClr val="accent1">
                  <a:lumMod val="50000"/>
                </a:schemeClr>
              </a:solidFill>
            </a:endParaRPr>
          </a:p>
        </p:txBody>
      </p:sp>
      <p:sp>
        <p:nvSpPr>
          <p:cNvPr id="3" name="右矢印 2"/>
          <p:cNvSpPr/>
          <p:nvPr/>
        </p:nvSpPr>
        <p:spPr>
          <a:xfrm rot="19813452">
            <a:off x="5989066" y="1589510"/>
            <a:ext cx="366896" cy="611292"/>
          </a:xfrm>
          <a:prstGeom prst="rightArrow">
            <a:avLst/>
          </a:prstGeom>
          <a:solidFill>
            <a:srgbClr val="0000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331167" y="1080759"/>
            <a:ext cx="2646878" cy="1569660"/>
          </a:xfrm>
          <a:prstGeom prst="rect">
            <a:avLst/>
          </a:prstGeom>
          <a:noFill/>
        </p:spPr>
        <p:txBody>
          <a:bodyPr wrap="none" rtlCol="0">
            <a:spAutoFit/>
          </a:bodyPr>
          <a:lstStyle/>
          <a:p>
            <a:r>
              <a:rPr kumimoji="1" lang="ja-JP" altLang="en-US" sz="1200" dirty="0">
                <a:solidFill>
                  <a:srgbClr val="0000FF"/>
                </a:solidFill>
              </a:rPr>
              <a:t>・自動車・宇宙・航空産業に資する</a:t>
            </a:r>
            <a:endParaRPr kumimoji="1" lang="en-US" altLang="ja-JP" sz="1200" dirty="0">
              <a:solidFill>
                <a:srgbClr val="0000FF"/>
              </a:solidFill>
            </a:endParaRPr>
          </a:p>
          <a:p>
            <a:r>
              <a:rPr kumimoji="1" lang="ja-JP" altLang="en-US" sz="1200" dirty="0">
                <a:solidFill>
                  <a:srgbClr val="0000FF"/>
                </a:solidFill>
              </a:rPr>
              <a:t>　軽量合金</a:t>
            </a:r>
            <a:endParaRPr kumimoji="1" lang="en-US" altLang="ja-JP" sz="1200" dirty="0">
              <a:solidFill>
                <a:srgbClr val="0000FF"/>
              </a:solidFill>
            </a:endParaRPr>
          </a:p>
          <a:p>
            <a:r>
              <a:rPr kumimoji="1" lang="ja-JP" altLang="en-US" sz="1200" dirty="0">
                <a:solidFill>
                  <a:srgbClr val="0000FF"/>
                </a:solidFill>
              </a:rPr>
              <a:t>・環境を守る</a:t>
            </a:r>
            <a:endParaRPr kumimoji="1" lang="en-US" altLang="ja-JP" sz="1200" dirty="0">
              <a:solidFill>
                <a:srgbClr val="0000FF"/>
              </a:solidFill>
            </a:endParaRPr>
          </a:p>
          <a:p>
            <a:r>
              <a:rPr kumimoji="1" lang="ja-JP" altLang="en-US" sz="1200" dirty="0">
                <a:solidFill>
                  <a:srgbClr val="0000FF"/>
                </a:solidFill>
              </a:rPr>
              <a:t>　低溶出コンクリート</a:t>
            </a:r>
            <a:endParaRPr kumimoji="1" lang="en-US" altLang="ja-JP" sz="1200" dirty="0">
              <a:solidFill>
                <a:srgbClr val="0000FF"/>
              </a:solidFill>
            </a:endParaRPr>
          </a:p>
          <a:p>
            <a:r>
              <a:rPr kumimoji="1" lang="ja-JP" altLang="en-US" sz="1200" dirty="0"/>
              <a:t>・人を守る</a:t>
            </a:r>
            <a:endParaRPr kumimoji="1" lang="en-US" altLang="ja-JP" sz="1200" dirty="0"/>
          </a:p>
          <a:p>
            <a:r>
              <a:rPr kumimoji="1" lang="ja-JP" altLang="en-US" sz="1200" dirty="0"/>
              <a:t>　軽量断熱材</a:t>
            </a:r>
            <a:endParaRPr kumimoji="1" lang="en-US" altLang="ja-JP" sz="1200" dirty="0"/>
          </a:p>
          <a:p>
            <a:r>
              <a:rPr kumimoji="1" lang="ja-JP" altLang="en-US" sz="1200" dirty="0">
                <a:solidFill>
                  <a:srgbClr val="0000FF"/>
                </a:solidFill>
              </a:rPr>
              <a:t>・多種合成の礎となる</a:t>
            </a:r>
            <a:endParaRPr kumimoji="1" lang="en-US" altLang="ja-JP" sz="1200" dirty="0">
              <a:solidFill>
                <a:srgbClr val="0000FF"/>
              </a:solidFill>
            </a:endParaRPr>
          </a:p>
          <a:p>
            <a:r>
              <a:rPr kumimoji="1" lang="ja-JP" altLang="en-US" sz="1200" dirty="0">
                <a:solidFill>
                  <a:srgbClr val="0000FF"/>
                </a:solidFill>
              </a:rPr>
              <a:t>　媚ナトリアル製造装置</a:t>
            </a:r>
          </a:p>
        </p:txBody>
      </p:sp>
      <p:sp>
        <p:nvSpPr>
          <p:cNvPr id="37" name="右矢印 36"/>
          <p:cNvSpPr/>
          <p:nvPr/>
        </p:nvSpPr>
        <p:spPr>
          <a:xfrm rot="18298411">
            <a:off x="6637140" y="3686391"/>
            <a:ext cx="419737" cy="611292"/>
          </a:xfrm>
          <a:prstGeom prst="rightArrow">
            <a:avLst/>
          </a:prstGeom>
          <a:solidFill>
            <a:srgbClr val="0000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6707094" y="2782525"/>
            <a:ext cx="2339102" cy="1200329"/>
          </a:xfrm>
          <a:prstGeom prst="rect">
            <a:avLst/>
          </a:prstGeom>
          <a:noFill/>
        </p:spPr>
        <p:txBody>
          <a:bodyPr wrap="none" rtlCol="0">
            <a:spAutoFit/>
          </a:bodyPr>
          <a:lstStyle/>
          <a:p>
            <a:r>
              <a:rPr kumimoji="1" lang="ja-JP" altLang="en-US" sz="1200" dirty="0">
                <a:solidFill>
                  <a:srgbClr val="0000FF"/>
                </a:solidFill>
              </a:rPr>
              <a:t>・多種多量試料に最適化された</a:t>
            </a:r>
            <a:endParaRPr kumimoji="1" lang="en-US" altLang="ja-JP" sz="1200" dirty="0">
              <a:solidFill>
                <a:srgbClr val="0000FF"/>
              </a:solidFill>
            </a:endParaRPr>
          </a:p>
          <a:p>
            <a:r>
              <a:rPr kumimoji="1" lang="ja-JP" altLang="en-US" sz="1200" dirty="0">
                <a:solidFill>
                  <a:srgbClr val="0000FF"/>
                </a:solidFill>
              </a:rPr>
              <a:t>　計測環境・計測手法の構築</a:t>
            </a:r>
            <a:endParaRPr kumimoji="1" lang="en-US" altLang="ja-JP" sz="1200" dirty="0">
              <a:solidFill>
                <a:srgbClr val="0000FF"/>
              </a:solidFill>
            </a:endParaRPr>
          </a:p>
          <a:p>
            <a:r>
              <a:rPr kumimoji="1" lang="ja-JP" altLang="en-US" sz="1200" dirty="0">
                <a:solidFill>
                  <a:srgbClr val="0000FF"/>
                </a:solidFill>
              </a:rPr>
              <a:t>・複数手法を横断する</a:t>
            </a:r>
            <a:endParaRPr kumimoji="1" lang="en-US" altLang="ja-JP" sz="1200" dirty="0">
              <a:solidFill>
                <a:srgbClr val="0000FF"/>
              </a:solidFill>
            </a:endParaRPr>
          </a:p>
          <a:p>
            <a:r>
              <a:rPr kumimoji="1" lang="ja-JP" altLang="en-US" sz="1200" dirty="0">
                <a:solidFill>
                  <a:srgbClr val="0000FF"/>
                </a:solidFill>
              </a:rPr>
              <a:t>　試料搬送機構</a:t>
            </a:r>
            <a:endParaRPr kumimoji="1" lang="en-US" altLang="ja-JP" sz="1200" dirty="0">
              <a:solidFill>
                <a:srgbClr val="0000FF"/>
              </a:solidFill>
            </a:endParaRPr>
          </a:p>
          <a:p>
            <a:r>
              <a:rPr kumimoji="1" lang="ja-JP" altLang="en-US" sz="1200" dirty="0">
                <a:solidFill>
                  <a:srgbClr val="0000FF"/>
                </a:solidFill>
              </a:rPr>
              <a:t>・同一ヶ所観察を保証する</a:t>
            </a:r>
            <a:endParaRPr kumimoji="1" lang="en-US" altLang="ja-JP" sz="1200" dirty="0">
              <a:solidFill>
                <a:srgbClr val="0000FF"/>
              </a:solidFill>
            </a:endParaRPr>
          </a:p>
          <a:p>
            <a:r>
              <a:rPr kumimoji="1" lang="ja-JP" altLang="en-US" sz="1200" dirty="0">
                <a:solidFill>
                  <a:srgbClr val="0000FF"/>
                </a:solidFill>
              </a:rPr>
              <a:t>　　試料保持機構</a:t>
            </a:r>
          </a:p>
        </p:txBody>
      </p:sp>
      <p:sp>
        <p:nvSpPr>
          <p:cNvPr id="49" name="テキスト ボックス 48"/>
          <p:cNvSpPr txBox="1"/>
          <p:nvPr/>
        </p:nvSpPr>
        <p:spPr>
          <a:xfrm>
            <a:off x="7071077" y="4060331"/>
            <a:ext cx="2100255" cy="1015663"/>
          </a:xfrm>
          <a:prstGeom prst="rect">
            <a:avLst/>
          </a:prstGeom>
          <a:noFill/>
        </p:spPr>
        <p:txBody>
          <a:bodyPr wrap="none" rtlCol="0">
            <a:spAutoFit/>
          </a:bodyPr>
          <a:lstStyle/>
          <a:p>
            <a:r>
              <a:rPr kumimoji="1" lang="en-US" altLang="ja-JP" sz="1200" dirty="0">
                <a:solidFill>
                  <a:srgbClr val="0000FF"/>
                </a:solidFill>
              </a:rPr>
              <a:t>SR/TEM </a:t>
            </a:r>
            <a:r>
              <a:rPr kumimoji="1" lang="ja-JP" altLang="en-US" sz="1200" dirty="0">
                <a:solidFill>
                  <a:srgbClr val="0000FF"/>
                </a:solidFill>
              </a:rPr>
              <a:t>が生む情報に対応</a:t>
            </a:r>
            <a:endParaRPr kumimoji="1" lang="en-US" altLang="ja-JP" sz="1200" dirty="0">
              <a:solidFill>
                <a:srgbClr val="0000FF"/>
              </a:solidFill>
            </a:endParaRPr>
          </a:p>
          <a:p>
            <a:r>
              <a:rPr kumimoji="1" lang="ja-JP" altLang="en-US" sz="1200" dirty="0">
                <a:solidFill>
                  <a:srgbClr val="0000FF"/>
                </a:solidFill>
              </a:rPr>
              <a:t>・</a:t>
            </a:r>
            <a:r>
              <a:rPr kumimoji="1" lang="ja-JP" altLang="en-US" sz="1200" dirty="0">
                <a:solidFill>
                  <a:srgbClr val="0000FF"/>
                </a:solidFill>
                <a:latin typeface="+mn-ea"/>
              </a:rPr>
              <a:t>機械学習型</a:t>
            </a:r>
            <a:endParaRPr kumimoji="1" lang="en-US" altLang="ja-JP" sz="1200" dirty="0">
              <a:solidFill>
                <a:srgbClr val="0000FF"/>
              </a:solidFill>
              <a:latin typeface="+mn-ea"/>
            </a:endParaRPr>
          </a:p>
          <a:p>
            <a:r>
              <a:rPr kumimoji="1" lang="ja-JP" altLang="en-US" sz="1200" dirty="0">
                <a:solidFill>
                  <a:srgbClr val="0000FF"/>
                </a:solidFill>
                <a:latin typeface="+mn-ea"/>
              </a:rPr>
              <a:t>　材料情報統合システム、</a:t>
            </a:r>
            <a:endParaRPr kumimoji="1" lang="en-US" altLang="ja-JP" sz="1200" dirty="0">
              <a:solidFill>
                <a:srgbClr val="0000FF"/>
              </a:solidFill>
              <a:latin typeface="+mn-ea"/>
            </a:endParaRPr>
          </a:p>
          <a:p>
            <a:r>
              <a:rPr kumimoji="1" lang="ja-JP" altLang="en-US" sz="1200" dirty="0">
                <a:solidFill>
                  <a:srgbClr val="0000FF"/>
                </a:solidFill>
                <a:latin typeface="+mn-ea"/>
              </a:rPr>
              <a:t>　三次元可視化システム</a:t>
            </a:r>
            <a:endParaRPr kumimoji="1" lang="en-US" altLang="ja-JP" sz="1200" dirty="0">
              <a:solidFill>
                <a:srgbClr val="0000FF"/>
              </a:solidFill>
              <a:latin typeface="+mn-ea"/>
            </a:endParaRPr>
          </a:p>
          <a:p>
            <a:r>
              <a:rPr kumimoji="1" lang="ja-JP" altLang="en-US" sz="1200" dirty="0">
                <a:solidFill>
                  <a:srgbClr val="0000FF"/>
                </a:solidFill>
                <a:latin typeface="+mn-ea"/>
              </a:rPr>
              <a:t>・</a:t>
            </a:r>
            <a:r>
              <a:rPr kumimoji="1" lang="en-US" altLang="ja-JP" sz="1200" dirty="0">
                <a:solidFill>
                  <a:srgbClr val="0000FF"/>
                </a:solidFill>
                <a:latin typeface="+mn-ea"/>
              </a:rPr>
              <a:t>AI</a:t>
            </a:r>
            <a:r>
              <a:rPr kumimoji="1" lang="ja-JP" altLang="en-US" sz="1200" dirty="0">
                <a:solidFill>
                  <a:srgbClr val="0000FF"/>
                </a:solidFill>
                <a:latin typeface="+mn-ea"/>
              </a:rPr>
              <a:t>支援実験計画システム</a:t>
            </a:r>
            <a:endParaRPr kumimoji="1" lang="ja-JP" altLang="en-US" sz="1200" dirty="0">
              <a:solidFill>
                <a:srgbClr val="0000FF"/>
              </a:solidFill>
            </a:endParaRPr>
          </a:p>
        </p:txBody>
      </p:sp>
      <p:sp>
        <p:nvSpPr>
          <p:cNvPr id="61" name="右矢印 60"/>
          <p:cNvSpPr/>
          <p:nvPr/>
        </p:nvSpPr>
        <p:spPr>
          <a:xfrm rot="17979632">
            <a:off x="7838682" y="4910637"/>
            <a:ext cx="366896" cy="611292"/>
          </a:xfrm>
          <a:prstGeom prst="rightArrow">
            <a:avLst/>
          </a:prstGeom>
          <a:solidFill>
            <a:srgbClr val="0000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2" y="-2698"/>
            <a:ext cx="9144001" cy="681571"/>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a:solidFill>
                  <a:schemeClr val="bg1"/>
                </a:solidFill>
                <a:latin typeface="ＭＳ 明朝" panose="02020609040205080304" pitchFamily="17" charset="-128"/>
                <a:ea typeface="ＭＳ 明朝" panose="02020609040205080304" pitchFamily="17" charset="-128"/>
              </a:rPr>
              <a:t>本プロジェクトで</a:t>
            </a:r>
            <a:r>
              <a:rPr kumimoji="1" lang="ja-JP" altLang="en-US" sz="2400" dirty="0">
                <a:solidFill>
                  <a:schemeClr val="bg1"/>
                </a:solidFill>
                <a:latin typeface="ＭＳ 明朝" panose="02020609040205080304" pitchFamily="17" charset="-128"/>
                <a:ea typeface="ＭＳ 明朝" panose="02020609040205080304" pitchFamily="17" charset="-128"/>
              </a:rPr>
              <a:t>の材料開発</a:t>
            </a:r>
            <a:endParaRPr kumimoji="1" lang="en-US" altLang="ja-JP" sz="1600" dirty="0">
              <a:solidFill>
                <a:schemeClr val="bg1"/>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063580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BBF4D9F0-0641-2D43-BDC6-2693C157F0B3}"/>
              </a:ext>
            </a:extLst>
          </p:cNvPr>
          <p:cNvGraphicFramePr>
            <a:graphicFrameLocks noGrp="1"/>
          </p:cNvGraphicFramePr>
          <p:nvPr/>
        </p:nvGraphicFramePr>
        <p:xfrm>
          <a:off x="128815" y="978040"/>
          <a:ext cx="6777711" cy="3114040"/>
        </p:xfrm>
        <a:graphic>
          <a:graphicData uri="http://schemas.openxmlformats.org/drawingml/2006/table">
            <a:tbl>
              <a:tblPr>
                <a:tableStyleId>{8799B23B-EC83-4686-B30A-512413B5E67A}</a:tableStyleId>
              </a:tblPr>
              <a:tblGrid>
                <a:gridCol w="313841">
                  <a:extLst>
                    <a:ext uri="{9D8B030D-6E8A-4147-A177-3AD203B41FA5}">
                      <a16:colId xmlns:a16="http://schemas.microsoft.com/office/drawing/2014/main" val="1122367863"/>
                    </a:ext>
                  </a:extLst>
                </a:gridCol>
                <a:gridCol w="2473073">
                  <a:extLst>
                    <a:ext uri="{9D8B030D-6E8A-4147-A177-3AD203B41FA5}">
                      <a16:colId xmlns:a16="http://schemas.microsoft.com/office/drawing/2014/main" val="297570140"/>
                    </a:ext>
                  </a:extLst>
                </a:gridCol>
                <a:gridCol w="621102">
                  <a:extLst>
                    <a:ext uri="{9D8B030D-6E8A-4147-A177-3AD203B41FA5}">
                      <a16:colId xmlns:a16="http://schemas.microsoft.com/office/drawing/2014/main" val="779528868"/>
                    </a:ext>
                  </a:extLst>
                </a:gridCol>
                <a:gridCol w="564685">
                  <a:extLst>
                    <a:ext uri="{9D8B030D-6E8A-4147-A177-3AD203B41FA5}">
                      <a16:colId xmlns:a16="http://schemas.microsoft.com/office/drawing/2014/main" val="1914730289"/>
                    </a:ext>
                  </a:extLst>
                </a:gridCol>
                <a:gridCol w="926757">
                  <a:extLst>
                    <a:ext uri="{9D8B030D-6E8A-4147-A177-3AD203B41FA5}">
                      <a16:colId xmlns:a16="http://schemas.microsoft.com/office/drawing/2014/main" val="385791477"/>
                    </a:ext>
                  </a:extLst>
                </a:gridCol>
                <a:gridCol w="963827">
                  <a:extLst>
                    <a:ext uri="{9D8B030D-6E8A-4147-A177-3AD203B41FA5}">
                      <a16:colId xmlns:a16="http://schemas.microsoft.com/office/drawing/2014/main" val="1576425105"/>
                    </a:ext>
                  </a:extLst>
                </a:gridCol>
                <a:gridCol w="914426">
                  <a:extLst>
                    <a:ext uri="{9D8B030D-6E8A-4147-A177-3AD203B41FA5}">
                      <a16:colId xmlns:a16="http://schemas.microsoft.com/office/drawing/2014/main" val="1636979383"/>
                    </a:ext>
                  </a:extLst>
                </a:gridCol>
              </a:tblGrid>
              <a:tr h="370840">
                <a:tc rowSpan="3">
                  <a:txBody>
                    <a:bodyPr/>
                    <a:lstStyle/>
                    <a:p>
                      <a:pPr algn="ctr"/>
                      <a:r>
                        <a:rPr kumimoji="1" lang="ja-JP" altLang="en-US" sz="1400" b="1" dirty="0">
                          <a:solidFill>
                            <a:schemeClr val="bg1"/>
                          </a:solidFill>
                        </a:rPr>
                        <a:t>合</a:t>
                      </a:r>
                      <a:endParaRPr kumimoji="1" lang="en-US" altLang="ja-JP" sz="1400" b="1" dirty="0">
                        <a:solidFill>
                          <a:schemeClr val="bg1"/>
                        </a:solidFill>
                      </a:endParaRPr>
                    </a:p>
                    <a:p>
                      <a:pPr algn="ctr"/>
                      <a:r>
                        <a:rPr kumimoji="1" lang="ja-JP" altLang="en-US" sz="1400" b="1" dirty="0">
                          <a:solidFill>
                            <a:schemeClr val="bg1"/>
                          </a:solidFill>
                        </a:rPr>
                        <a:t>成</a:t>
                      </a:r>
                    </a:p>
                  </a:txBody>
                  <a:tcPr anchor="ctr">
                    <a:solidFill>
                      <a:schemeClr val="accent6">
                        <a:lumMod val="7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solidFill>
                      <a:schemeClr val="accent6">
                        <a:lumMod val="20000"/>
                        <a:lumOff val="80000"/>
                      </a:schemeClr>
                    </a:solidFill>
                  </a:tcPr>
                </a:tc>
                <a:tc rowSpan="3">
                  <a:txBody>
                    <a:bodyPr/>
                    <a:lstStyle/>
                    <a:p>
                      <a:pPr algn="ctr"/>
                      <a:r>
                        <a:rPr kumimoji="1" lang="ja-JP" altLang="en-US" sz="1400" dirty="0"/>
                        <a:t>設計</a:t>
                      </a:r>
                      <a:endParaRPr kumimoji="1" lang="en-US" altLang="ja-JP" sz="1400" dirty="0"/>
                    </a:p>
                    <a:p>
                      <a:pPr algn="ctr"/>
                      <a:r>
                        <a:rPr kumimoji="1" lang="ja-JP" altLang="en-US" sz="1400" dirty="0"/>
                        <a:t>合成</a:t>
                      </a:r>
                      <a:endParaRPr kumimoji="1" lang="en-US" altLang="ja-JP" sz="1400" dirty="0"/>
                    </a:p>
                    <a:p>
                      <a:pPr algn="ctr"/>
                      <a:r>
                        <a:rPr kumimoji="1" lang="ja-JP" altLang="en-US" sz="1400" dirty="0"/>
                        <a:t>方針</a:t>
                      </a:r>
                      <a:endParaRPr kumimoji="1" lang="en-US" altLang="ja-JP" sz="1400" dirty="0"/>
                    </a:p>
                    <a:p>
                      <a:pPr algn="ctr"/>
                      <a:r>
                        <a:rPr kumimoji="1" lang="ja-JP" altLang="en-US" sz="1400" dirty="0"/>
                        <a:t>決定</a:t>
                      </a:r>
                    </a:p>
                  </a:txBody>
                  <a:tcPr anchor="ctr">
                    <a:solidFill>
                      <a:schemeClr val="accent6">
                        <a:lumMod val="40000"/>
                        <a:lumOff val="60000"/>
                      </a:schemeClr>
                    </a:solidFill>
                  </a:tcPr>
                </a:tc>
                <a:tc rowSpan="3">
                  <a:txBody>
                    <a:bodyPr/>
                    <a:lstStyle/>
                    <a:p>
                      <a:pPr algn="ctr"/>
                      <a:r>
                        <a:rPr kumimoji="1" lang="ja-JP" altLang="en-US" sz="1400" dirty="0"/>
                        <a:t>多種</a:t>
                      </a:r>
                      <a:endParaRPr kumimoji="1" lang="en-US" altLang="ja-JP" sz="1400" dirty="0"/>
                    </a:p>
                    <a:p>
                      <a:pPr algn="ctr"/>
                      <a:r>
                        <a:rPr kumimoji="1" lang="ja-JP" altLang="en-US" sz="1400" dirty="0"/>
                        <a:t>合成</a:t>
                      </a:r>
                    </a:p>
                  </a:txBody>
                  <a:tcPr anchor="ctr">
                    <a:solidFill>
                      <a:schemeClr val="accent6">
                        <a:lumMod val="40000"/>
                        <a:lumOff val="60000"/>
                      </a:schemeClr>
                    </a:solidFill>
                  </a:tcPr>
                </a:tc>
                <a:tc rowSpan="3">
                  <a:txBody>
                    <a:bodyPr/>
                    <a:lstStyle/>
                    <a:p>
                      <a:pPr algn="ctr"/>
                      <a:r>
                        <a:rPr kumimoji="1" lang="ja-JP" altLang="en-US" sz="1400" dirty="0"/>
                        <a:t>多種</a:t>
                      </a:r>
                      <a:endParaRPr kumimoji="1" lang="en-US" altLang="ja-JP" sz="1400" dirty="0"/>
                    </a:p>
                    <a:p>
                      <a:pPr algn="ctr"/>
                      <a:r>
                        <a:rPr kumimoji="1" lang="ja-JP" altLang="en-US" sz="1400" dirty="0"/>
                        <a:t>試料</a:t>
                      </a:r>
                    </a:p>
                  </a:txBody>
                  <a:tcPr anchor="ctr">
                    <a:solidFill>
                      <a:schemeClr val="accent6">
                        <a:lumMod val="40000"/>
                        <a:lumOff val="60000"/>
                      </a:schemeClr>
                    </a:solidFill>
                  </a:tcPr>
                </a:tc>
                <a:tc>
                  <a:txBody>
                    <a:bodyPr/>
                    <a:lstStyle/>
                    <a:p>
                      <a:endParaRPr kumimoji="1" lang="ja-JP" altLang="en-US" sz="1400" dirty="0"/>
                    </a:p>
                  </a:txBody>
                  <a:tcPr anchor="ctr">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32779668"/>
                  </a:ext>
                </a:extLst>
              </a:tr>
              <a:tr h="370840">
                <a:tc vMerge="1">
                  <a:txBody>
                    <a:bodyPr/>
                    <a:lstStyle/>
                    <a:p>
                      <a:endParaRPr kumimoji="1" lang="ja-JP" altLang="en-US" sz="1400" dirty="0"/>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solidFill>
                      <a:schemeClr val="accent6">
                        <a:lumMod val="20000"/>
                        <a:lumOff val="80000"/>
                      </a:schemeClr>
                    </a:solidFill>
                  </a:tcPr>
                </a:tc>
                <a:tc vMerge="1">
                  <a:txBody>
                    <a:bodyPr/>
                    <a:lstStyle/>
                    <a:p>
                      <a:endParaRPr kumimoji="1" lang="ja-JP" altLang="en-US" sz="1400" dirty="0"/>
                    </a:p>
                  </a:txBody>
                  <a:tcPr anchor="ctr"/>
                </a:tc>
                <a:tc vMerge="1">
                  <a:txBody>
                    <a:bodyPr/>
                    <a:lstStyle/>
                    <a:p>
                      <a:endParaRPr kumimoji="1" lang="ja-JP" altLang="en-US" sz="1400" dirty="0"/>
                    </a:p>
                  </a:txBody>
                  <a:tcPr anchor="ctr"/>
                </a:tc>
                <a:tc vMerge="1">
                  <a:txBody>
                    <a:bodyPr/>
                    <a:lstStyle/>
                    <a:p>
                      <a:endParaRPr kumimoji="1" lang="ja-JP" altLang="en-US" sz="1400" dirty="0"/>
                    </a:p>
                  </a:txBody>
                  <a:tcPr anchor="ctr"/>
                </a:tc>
                <a:tc>
                  <a:txBody>
                    <a:bodyPr/>
                    <a:lstStyle/>
                    <a:p>
                      <a:endParaRPr kumimoji="1" lang="ja-JP" altLang="en-US" sz="1400" dirty="0"/>
                    </a:p>
                  </a:txBody>
                  <a:tcPr anchor="ctr">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70457437"/>
                  </a:ext>
                </a:extLst>
              </a:tr>
              <a:tr h="370840">
                <a:tc vMerge="1">
                  <a:txBody>
                    <a:bodyPr/>
                    <a:lstStyle/>
                    <a:p>
                      <a:endParaRPr kumimoji="1" lang="ja-JP" altLang="en-US" sz="1400" dirty="0"/>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solidFill>
                      <a:schemeClr val="accent6">
                        <a:lumMod val="20000"/>
                        <a:lumOff val="80000"/>
                      </a:schemeClr>
                    </a:solidFill>
                  </a:tcPr>
                </a:tc>
                <a:tc vMerge="1">
                  <a:txBody>
                    <a:bodyPr/>
                    <a:lstStyle/>
                    <a:p>
                      <a:endParaRPr kumimoji="1" lang="ja-JP" altLang="en-US" sz="1400" dirty="0"/>
                    </a:p>
                  </a:txBody>
                  <a:tcPr anchor="ctr"/>
                </a:tc>
                <a:tc vMerge="1">
                  <a:txBody>
                    <a:bodyPr/>
                    <a:lstStyle/>
                    <a:p>
                      <a:endParaRPr kumimoji="1" lang="ja-JP" altLang="en-US" sz="1400" dirty="0"/>
                    </a:p>
                  </a:txBody>
                  <a:tcPr anchor="ctr"/>
                </a:tc>
                <a:tc vMerge="1">
                  <a:txBody>
                    <a:bodyPr/>
                    <a:lstStyle/>
                    <a:p>
                      <a:endParaRPr kumimoji="1" lang="ja-JP" altLang="en-US" sz="1400" dirty="0"/>
                    </a:p>
                  </a:txBody>
                  <a:tcPr anchor="ctr"/>
                </a:tc>
                <a:tc>
                  <a:txBody>
                    <a:bodyPr/>
                    <a:lstStyle/>
                    <a:p>
                      <a:endParaRPr kumimoji="1" lang="ja-JP" altLang="en-US" sz="1400" dirty="0"/>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tcPr>
                </a:tc>
                <a:extLst>
                  <a:ext uri="{0D108BD9-81ED-4DB2-BD59-A6C34878D82A}">
                    <a16:rowId xmlns:a16="http://schemas.microsoft.com/office/drawing/2014/main" val="1806393168"/>
                  </a:ext>
                </a:extLst>
              </a:tr>
              <a:tr h="370840">
                <a:tc>
                  <a:txBody>
                    <a:bodyPr/>
                    <a:lstStyle/>
                    <a:p>
                      <a:pPr algn="ctr"/>
                      <a:r>
                        <a:rPr kumimoji="1" lang="ja-JP" altLang="en-US" sz="1400" b="1" dirty="0">
                          <a:solidFill>
                            <a:schemeClr val="tx1"/>
                          </a:solidFill>
                        </a:rPr>
                        <a:t>装置</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a:p>
                  </a:txBody>
                  <a:tcPr anchor="ctr">
                    <a:noFill/>
                  </a:tcPr>
                </a:tc>
                <a:tc>
                  <a:txBody>
                    <a:bodyPr/>
                    <a:lstStyle/>
                    <a:p>
                      <a:endParaRPr kumimoji="1" lang="ja-JP" altLang="en-US" sz="1400" dirty="0"/>
                    </a:p>
                  </a:txBody>
                  <a:tcPr anchor="ctr">
                    <a:noFill/>
                  </a:tcPr>
                </a:tc>
                <a:tc>
                  <a:txBody>
                    <a:bodyPr/>
                    <a:lstStyle/>
                    <a:p>
                      <a:pPr algn="ctr"/>
                      <a:endParaRPr kumimoji="1" lang="ja-JP" altLang="en-US" sz="1400" dirty="0"/>
                    </a:p>
                  </a:txBody>
                  <a:tcPr anchor="ctr">
                    <a:noFill/>
                  </a:tcPr>
                </a:tc>
                <a:tc>
                  <a:txBody>
                    <a:bodyPr/>
                    <a:lstStyle/>
                    <a:p>
                      <a:pPr algn="ctr"/>
                      <a:endParaRPr kumimoji="1" lang="ja-JP" altLang="en-US" sz="1400" dirty="0"/>
                    </a:p>
                  </a:txBody>
                  <a:tcPr anchor="ctr">
                    <a:noFill/>
                  </a:tcPr>
                </a:tc>
                <a:tc>
                  <a:txBody>
                    <a:bodyPr/>
                    <a:lstStyle/>
                    <a:p>
                      <a:pPr algn="ctr"/>
                      <a:endParaRPr kumimoji="1" lang="ja-JP" altLang="en-US" sz="1400" dirty="0"/>
                    </a:p>
                  </a:txBody>
                  <a:tcPr anchor="ctr">
                    <a:lnR w="12700" cap="flat" cmpd="sng" algn="ctr">
                      <a:noFill/>
                      <a:prstDash val="solid"/>
                      <a:round/>
                      <a:headEnd type="none" w="med" len="med"/>
                      <a:tailEnd type="none" w="med" len="med"/>
                    </a:lnR>
                    <a:lnT w="12700" cmpd="sng">
                      <a:noFill/>
                    </a:lnT>
                    <a:lnB w="12700" cmpd="sng">
                      <a:noFill/>
                    </a:lnB>
                    <a:noFill/>
                  </a:tcPr>
                </a:tc>
                <a:tc>
                  <a:txBody>
                    <a:bodyPr/>
                    <a:lstStyle/>
                    <a:p>
                      <a:endParaRPr kumimoji="1" lang="ja-JP" altLang="en-US"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370840">
                <a:tc rowSpan="2">
                  <a:txBody>
                    <a:bodyPr/>
                    <a:lstStyle/>
                    <a:p>
                      <a:pPr algn="ctr"/>
                      <a:r>
                        <a:rPr kumimoji="1" lang="ja-JP" altLang="en-US" sz="1400" b="1" dirty="0">
                          <a:solidFill>
                            <a:schemeClr val="bg1"/>
                          </a:solidFill>
                        </a:rPr>
                        <a:t>計</a:t>
                      </a:r>
                      <a:endParaRPr kumimoji="1" lang="en-US" altLang="ja-JP" sz="1400" b="1" dirty="0">
                        <a:solidFill>
                          <a:schemeClr val="bg1"/>
                        </a:solidFill>
                      </a:endParaRPr>
                    </a:p>
                    <a:p>
                      <a:pPr algn="ctr"/>
                      <a:r>
                        <a:rPr kumimoji="1" lang="ja-JP" altLang="en-US" sz="1400" b="1" dirty="0">
                          <a:solidFill>
                            <a:schemeClr val="bg1"/>
                          </a:solidFill>
                        </a:rPr>
                        <a:t>測</a:t>
                      </a:r>
                    </a:p>
                  </a:txBody>
                  <a:tcPr anchor="c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SR(</a:t>
                      </a:r>
                      <a:r>
                        <a:rPr kumimoji="1" lang="ja-JP" altLang="en-US" sz="1400" dirty="0"/>
                        <a:t>放射光</a:t>
                      </a:r>
                      <a:r>
                        <a:rPr kumimoji="1" lang="en-US" altLang="ja-JP" sz="1400" dirty="0"/>
                        <a:t>)</a:t>
                      </a:r>
                      <a:r>
                        <a:rPr kumimoji="1" lang="ja-JP" altLang="en-US" sz="1400" dirty="0"/>
                        <a:t>・マクロ視野</a:t>
                      </a:r>
                    </a:p>
                  </a:txBody>
                  <a:tcPr anchor="ctr">
                    <a:solidFill>
                      <a:schemeClr val="accent2">
                        <a:lumMod val="20000"/>
                        <a:lumOff val="80000"/>
                      </a:schemeClr>
                    </a:solidFill>
                  </a:tcPr>
                </a:tc>
                <a:tc rowSpan="2">
                  <a:txBody>
                    <a:bodyPr/>
                    <a:lstStyle/>
                    <a:p>
                      <a:endParaRPr kumimoji="1" lang="ja-JP" altLang="en-US" sz="1400" dirty="0"/>
                    </a:p>
                  </a:txBody>
                  <a:tcPr anchor="ctr">
                    <a:solidFill>
                      <a:schemeClr val="accent2">
                        <a:lumMod val="40000"/>
                        <a:lumOff val="60000"/>
                      </a:schemeClr>
                    </a:solidFill>
                  </a:tcPr>
                </a:tc>
                <a:tc rowSpan="2">
                  <a:txBody>
                    <a:bodyPr/>
                    <a:lstStyle/>
                    <a:p>
                      <a:pPr algn="ctr"/>
                      <a:endParaRPr kumimoji="1" lang="ja-JP" altLang="en-US" sz="1400" dirty="0"/>
                    </a:p>
                  </a:txBody>
                  <a:tcPr anchor="ctr">
                    <a:solidFill>
                      <a:schemeClr val="accent2">
                        <a:lumMod val="40000"/>
                        <a:lumOff val="60000"/>
                      </a:schemeClr>
                    </a:solidFill>
                  </a:tcPr>
                </a:tc>
                <a:tc rowSpan="2">
                  <a:txBody>
                    <a:bodyPr/>
                    <a:lstStyle/>
                    <a:p>
                      <a:pPr algn="ctr"/>
                      <a:r>
                        <a:rPr kumimoji="1" lang="ja-JP" altLang="en-US" sz="1400" dirty="0"/>
                        <a:t>最適手法視野での</a:t>
                      </a:r>
                      <a:endParaRPr kumimoji="1" lang="en-US" altLang="ja-JP" sz="1400" dirty="0"/>
                    </a:p>
                    <a:p>
                      <a:pPr algn="ctr"/>
                      <a:r>
                        <a:rPr kumimoji="1" lang="ja-JP" altLang="en-US" sz="1400" dirty="0"/>
                        <a:t>計測</a:t>
                      </a:r>
                    </a:p>
                  </a:txBody>
                  <a:tcPr anchor="ctr">
                    <a:solidFill>
                      <a:schemeClr val="accent2">
                        <a:lumMod val="40000"/>
                        <a:lumOff val="60000"/>
                      </a:schemeClr>
                    </a:solidFill>
                  </a:tcPr>
                </a:tc>
                <a:tc rowSpan="2">
                  <a:txBody>
                    <a:bodyPr/>
                    <a:lstStyle/>
                    <a:p>
                      <a:pPr algn="ctr"/>
                      <a:r>
                        <a:rPr kumimoji="1" lang="ja-JP" altLang="en-US" sz="1400" dirty="0"/>
                        <a:t>多量</a:t>
                      </a:r>
                      <a:endParaRPr kumimoji="1" lang="en-US" altLang="ja-JP" sz="1400" dirty="0"/>
                    </a:p>
                    <a:p>
                      <a:pPr algn="ctr"/>
                      <a:r>
                        <a:rPr kumimoji="1" lang="ja-JP" altLang="en-US" sz="1400" dirty="0"/>
                        <a:t>データ</a:t>
                      </a:r>
                    </a:p>
                  </a:txBody>
                  <a:tcPr anchor="ctr">
                    <a:lnT w="12700" cmpd="sng">
                      <a:noFill/>
                    </a:lnT>
                    <a:solidFill>
                      <a:schemeClr val="accent2">
                        <a:lumMod val="40000"/>
                        <a:lumOff val="60000"/>
                      </a:schemeClr>
                    </a:solidFill>
                  </a:tcPr>
                </a:tc>
                <a:tc>
                  <a:txBody>
                    <a:bodyPr/>
                    <a:lstStyle/>
                    <a:p>
                      <a:endParaRPr kumimoji="1" lang="ja-JP" altLang="en-US" sz="1400" dirty="0"/>
                    </a:p>
                  </a:txBody>
                  <a:tcPr anchor="ctr">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tcPr>
                </a:tc>
                <a:extLst>
                  <a:ext uri="{0D108BD9-81ED-4DB2-BD59-A6C34878D82A}">
                    <a16:rowId xmlns:a16="http://schemas.microsoft.com/office/drawing/2014/main" val="4064912951"/>
                  </a:ext>
                </a:extLst>
              </a:tr>
              <a:tr h="370840">
                <a:tc vMerge="1">
                  <a:txBody>
                    <a:bodyPr/>
                    <a:lstStyle/>
                    <a:p>
                      <a:endParaRPr kumimoji="1" lang="ja-JP" alt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t>TEM(</a:t>
                      </a:r>
                      <a:r>
                        <a:rPr kumimoji="1" lang="ja-JP" altLang="en-US" sz="1400" dirty="0"/>
                        <a:t>顕微鏡群</a:t>
                      </a:r>
                      <a:r>
                        <a:rPr kumimoji="1" lang="en-US" altLang="ja-JP" sz="1400" dirty="0"/>
                        <a:t>)</a:t>
                      </a:r>
                      <a:r>
                        <a:rPr kumimoji="1" lang="ja-JP" altLang="en-US" sz="1400" dirty="0"/>
                        <a:t>・ミクロ視野</a:t>
                      </a:r>
                    </a:p>
                  </a:txBody>
                  <a:tcPr anchor="ctr">
                    <a:solidFill>
                      <a:schemeClr val="accent2">
                        <a:lumMod val="20000"/>
                        <a:lumOff val="80000"/>
                      </a:schemeClr>
                    </a:solidFill>
                  </a:tcPr>
                </a:tc>
                <a:tc vMerge="1">
                  <a:txBody>
                    <a:bodyPr/>
                    <a:lstStyle/>
                    <a:p>
                      <a:endParaRPr kumimoji="1" lang="ja-JP" altLang="en-US" sz="1400" dirty="0"/>
                    </a:p>
                  </a:txBody>
                  <a:tcPr anchor="ctr"/>
                </a:tc>
                <a:tc vMerge="1">
                  <a:txBody>
                    <a:bodyPr/>
                    <a:lstStyle/>
                    <a:p>
                      <a:endParaRPr kumimoji="1" lang="ja-JP" altLang="en-US" sz="1400" dirty="0"/>
                    </a:p>
                  </a:txBody>
                  <a:tcPr anchor="ctr"/>
                </a:tc>
                <a:tc vMerge="1">
                  <a:txBody>
                    <a:bodyPr/>
                    <a:lstStyle/>
                    <a:p>
                      <a:endParaRPr kumimoji="1" lang="ja-JP" altLang="en-US" sz="1400" dirty="0"/>
                    </a:p>
                  </a:txBody>
                  <a:tcPr anchor="ctr"/>
                </a:tc>
                <a:tc vMerge="1">
                  <a:txBody>
                    <a:bodyPr/>
                    <a:lstStyle/>
                    <a:p>
                      <a:endParaRPr kumimoji="1" lang="ja-JP" altLang="en-US" sz="1400" dirty="0"/>
                    </a:p>
                  </a:txBody>
                  <a:tcPr anchor="ctr"/>
                </a:tc>
                <a:tc>
                  <a:txBody>
                    <a:bodyPr/>
                    <a:lstStyle/>
                    <a:p>
                      <a:endParaRPr kumimoji="1" lang="ja-JP" altLang="en-US" sz="1400" dirty="0"/>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463472919"/>
                  </a:ext>
                </a:extLst>
              </a:tr>
              <a:tr h="370840">
                <a:tc rowSpan="2">
                  <a:txBody>
                    <a:bodyPr/>
                    <a:lstStyle/>
                    <a:p>
                      <a:pPr algn="ctr"/>
                      <a:r>
                        <a:rPr kumimoji="1" lang="ja-JP" altLang="en-US" sz="1400" b="1" dirty="0">
                          <a:solidFill>
                            <a:schemeClr val="bg1"/>
                          </a:solidFill>
                        </a:rPr>
                        <a:t>解</a:t>
                      </a:r>
                      <a:endParaRPr kumimoji="1" lang="en-US" altLang="ja-JP" sz="1400" b="1" dirty="0">
                        <a:solidFill>
                          <a:schemeClr val="bg1"/>
                        </a:solidFill>
                      </a:endParaRPr>
                    </a:p>
                    <a:p>
                      <a:pPr algn="ctr"/>
                      <a:r>
                        <a:rPr kumimoji="1" lang="ja-JP" altLang="en-US" sz="1400" b="1" dirty="0">
                          <a:solidFill>
                            <a:schemeClr val="bg1"/>
                          </a:solidFill>
                        </a:rPr>
                        <a:t>析</a:t>
                      </a:r>
                    </a:p>
                  </a:txBody>
                  <a:tcPr anchor="ctr">
                    <a:solidFill>
                      <a:schemeClr val="accent4">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材料情報統合、</a:t>
                      </a:r>
                      <a:r>
                        <a:rPr kumimoji="1" lang="en-US" altLang="ja-JP" sz="1400" dirty="0"/>
                        <a:t>3D</a:t>
                      </a:r>
                      <a:r>
                        <a:rPr kumimoji="1" lang="ja-JP" altLang="en-US" sz="1400" dirty="0"/>
                        <a:t>可視化</a:t>
                      </a:r>
                    </a:p>
                  </a:txBody>
                  <a:tcPr anchor="ctr">
                    <a:solidFill>
                      <a:schemeClr val="accent4">
                        <a:lumMod val="20000"/>
                        <a:lumOff val="80000"/>
                      </a:schemeClr>
                    </a:solidFill>
                  </a:tcPr>
                </a:tc>
                <a:tc rowSpan="2" gridSpan="3">
                  <a:txBody>
                    <a:bodyPr/>
                    <a:lstStyle/>
                    <a:p>
                      <a:pPr algn="ctr"/>
                      <a:endParaRPr kumimoji="1" lang="ja-JP" altLang="en-US" sz="1400" dirty="0"/>
                    </a:p>
                  </a:txBody>
                  <a:tcPr anchor="ctr">
                    <a:solidFill>
                      <a:schemeClr val="accent4">
                        <a:lumMod val="40000"/>
                        <a:lumOff val="60000"/>
                      </a:schemeClr>
                    </a:solidFill>
                  </a:tcPr>
                </a:tc>
                <a:tc rowSpan="2" hMerge="1">
                  <a:txBody>
                    <a:bodyPr/>
                    <a:lstStyle/>
                    <a:p>
                      <a:endParaRPr kumimoji="1" lang="ja-JP" altLang="en-US" sz="1400"/>
                    </a:p>
                  </a:txBody>
                  <a:tcPr anchor="ctr"/>
                </a:tc>
                <a:tc rowSpan="2" hMerge="1">
                  <a:txBody>
                    <a:bodyPr/>
                    <a:lstStyle/>
                    <a:p>
                      <a:endParaRPr kumimoji="1" lang="ja-JP" altLang="en-US" sz="1400"/>
                    </a:p>
                  </a:txBody>
                  <a:tcPr anchor="ctr"/>
                </a:tc>
                <a:tc rowSpan="2">
                  <a:txBody>
                    <a:bodyPr/>
                    <a:lstStyle/>
                    <a:p>
                      <a:pPr algn="ctr"/>
                      <a:r>
                        <a:rPr kumimoji="1" lang="ja-JP" altLang="en-US" sz="1400" dirty="0"/>
                        <a:t>解析</a:t>
                      </a:r>
                    </a:p>
                  </a:txBody>
                  <a:tcPr anchor="ctr">
                    <a:solidFill>
                      <a:schemeClr val="accent4">
                        <a:lumMod val="40000"/>
                        <a:lumOff val="60000"/>
                      </a:schemeClr>
                    </a:solidFill>
                  </a:tcPr>
                </a:tc>
                <a:tc rowSpan="2">
                  <a:txBody>
                    <a:bodyPr/>
                    <a:lstStyle/>
                    <a:p>
                      <a:pPr algn="ctr"/>
                      <a:r>
                        <a:rPr kumimoji="1" lang="ja-JP" altLang="en-US" sz="1400" dirty="0"/>
                        <a:t>解析</a:t>
                      </a:r>
                      <a:endParaRPr kumimoji="1" lang="en-US" altLang="ja-JP" sz="1400" dirty="0"/>
                    </a:p>
                    <a:p>
                      <a:pPr algn="ctr"/>
                      <a:r>
                        <a:rPr kumimoji="1" lang="ja-JP" altLang="en-US" sz="1400" dirty="0"/>
                        <a:t>結果</a:t>
                      </a:r>
                    </a:p>
                  </a:txBody>
                  <a:tcPr anchor="ctr">
                    <a:solidFill>
                      <a:schemeClr val="accent4">
                        <a:lumMod val="40000"/>
                        <a:lumOff val="60000"/>
                      </a:schemeClr>
                    </a:solidFill>
                  </a:tcPr>
                </a:tc>
                <a:extLst>
                  <a:ext uri="{0D108BD9-81ED-4DB2-BD59-A6C34878D82A}">
                    <a16:rowId xmlns:a16="http://schemas.microsoft.com/office/drawing/2014/main" val="358333034"/>
                  </a:ext>
                </a:extLst>
              </a:tr>
              <a:tr h="370840">
                <a:tc vMerge="1">
                  <a:txBody>
                    <a:bodyPr/>
                    <a:lstStyle/>
                    <a:p>
                      <a:endParaRPr kumimoji="1" lang="ja-JP" alt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dirty="0"/>
                        <a:t>AI</a:t>
                      </a:r>
                      <a:r>
                        <a:rPr lang="ja-JP" altLang="en-US" sz="1400" dirty="0"/>
                        <a:t>支援</a:t>
                      </a:r>
                      <a:r>
                        <a:rPr lang="ja-JP" altLang="ja-JP" sz="1400" dirty="0"/>
                        <a:t>測定効率向上</a:t>
                      </a:r>
                      <a:endParaRPr kumimoji="1" lang="ja-JP" altLang="en-US" sz="1400" dirty="0"/>
                    </a:p>
                  </a:txBody>
                  <a:tcPr anchor="ctr">
                    <a:solidFill>
                      <a:schemeClr val="accent4">
                        <a:lumMod val="20000"/>
                        <a:lumOff val="80000"/>
                      </a:schemeClr>
                    </a:solidFill>
                  </a:tcPr>
                </a:tc>
                <a:tc gridSpan="3" vMerge="1">
                  <a:txBody>
                    <a:bodyPr/>
                    <a:lstStyle/>
                    <a:p>
                      <a:endParaRPr kumimoji="1" lang="ja-JP" altLang="en-US" sz="1400" dirty="0"/>
                    </a:p>
                  </a:txBody>
                  <a:tcPr anchor="ctr"/>
                </a:tc>
                <a:tc hMerge="1" vMerge="1">
                  <a:txBody>
                    <a:bodyPr/>
                    <a:lstStyle/>
                    <a:p>
                      <a:endParaRPr kumimoji="1" lang="ja-JP" altLang="en-US" sz="1400" dirty="0"/>
                    </a:p>
                  </a:txBody>
                  <a:tcPr anchor="ctr"/>
                </a:tc>
                <a:tc hMerge="1" vMerge="1">
                  <a:txBody>
                    <a:bodyPr/>
                    <a:lstStyle/>
                    <a:p>
                      <a:endParaRPr kumimoji="1" lang="ja-JP" altLang="en-US" sz="1400" dirty="0"/>
                    </a:p>
                  </a:txBody>
                  <a:tcPr anchor="ctr"/>
                </a:tc>
                <a:tc vMerge="1">
                  <a:txBody>
                    <a:bodyPr/>
                    <a:lstStyle/>
                    <a:p>
                      <a:endParaRPr kumimoji="1" lang="ja-JP" altLang="en-US" sz="1400" dirty="0"/>
                    </a:p>
                  </a:txBody>
                  <a:tcPr anchor="ctr"/>
                </a:tc>
                <a:tc vMerge="1">
                  <a:txBody>
                    <a:bodyPr/>
                    <a:lstStyle/>
                    <a:p>
                      <a:endParaRPr kumimoji="1" lang="ja-JP" altLang="en-US" sz="1400" dirty="0"/>
                    </a:p>
                  </a:txBody>
                  <a:tcPr anchor="ctr"/>
                </a:tc>
                <a:extLst>
                  <a:ext uri="{0D108BD9-81ED-4DB2-BD59-A6C34878D82A}">
                    <a16:rowId xmlns:a16="http://schemas.microsoft.com/office/drawing/2014/main" val="529265359"/>
                  </a:ext>
                </a:extLst>
              </a:tr>
            </a:tbl>
          </a:graphicData>
        </a:graphic>
      </p:graphicFrame>
      <p:sp>
        <p:nvSpPr>
          <p:cNvPr id="4" name="正方形/長方形 3"/>
          <p:cNvSpPr/>
          <p:nvPr/>
        </p:nvSpPr>
        <p:spPr>
          <a:xfrm>
            <a:off x="-2" y="-2698"/>
            <a:ext cx="9144001" cy="681571"/>
          </a:xfrm>
          <a:prstGeom prst="rect">
            <a:avLst/>
          </a:prstGeom>
          <a:solidFill>
            <a:schemeClr val="accent5">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400" dirty="0">
                <a:solidFill>
                  <a:schemeClr val="bg1"/>
                </a:solidFill>
                <a:latin typeface="ＭＳ 明朝" panose="02020609040205080304" pitchFamily="17" charset="-128"/>
                <a:ea typeface="ＭＳ 明朝" panose="02020609040205080304" pitchFamily="17" charset="-128"/>
              </a:rPr>
              <a:t>プラットフォームの核となるフレームワーク構築</a:t>
            </a:r>
            <a:endParaRPr kumimoji="1" lang="en-US" altLang="ja-JP" sz="1600" dirty="0">
              <a:solidFill>
                <a:schemeClr val="bg1"/>
              </a:solidFill>
              <a:latin typeface="ＭＳ 明朝" panose="02020609040205080304" pitchFamily="17" charset="-128"/>
              <a:ea typeface="ＭＳ 明朝" panose="02020609040205080304" pitchFamily="17" charset="-128"/>
            </a:endParaRPr>
          </a:p>
        </p:txBody>
      </p:sp>
      <p:sp>
        <p:nvSpPr>
          <p:cNvPr id="29" name="下矢印 28">
            <a:extLst>
              <a:ext uri="{FF2B5EF4-FFF2-40B4-BE49-F238E27FC236}">
                <a16:creationId xmlns:a16="http://schemas.microsoft.com/office/drawing/2014/main" id="{744388B3-B603-4146-8C64-6D5CAE14887E}"/>
              </a:ext>
            </a:extLst>
          </p:cNvPr>
          <p:cNvSpPr/>
          <p:nvPr/>
        </p:nvSpPr>
        <p:spPr>
          <a:xfrm>
            <a:off x="4293320" y="1882173"/>
            <a:ext cx="540000" cy="783394"/>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下矢印 30">
            <a:extLst>
              <a:ext uri="{FF2B5EF4-FFF2-40B4-BE49-F238E27FC236}">
                <a16:creationId xmlns:a16="http://schemas.microsoft.com/office/drawing/2014/main" id="{37DB80E7-8802-284B-A0D0-5F1C72FD6964}"/>
              </a:ext>
            </a:extLst>
          </p:cNvPr>
          <p:cNvSpPr/>
          <p:nvPr/>
        </p:nvSpPr>
        <p:spPr>
          <a:xfrm>
            <a:off x="5237537" y="3238666"/>
            <a:ext cx="540000" cy="339811"/>
          </a:xfrm>
          <a:prstGeom prst="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右矢印 38">
            <a:extLst>
              <a:ext uri="{FF2B5EF4-FFF2-40B4-BE49-F238E27FC236}">
                <a16:creationId xmlns:a16="http://schemas.microsoft.com/office/drawing/2014/main" id="{B44F3BEF-C578-0942-860A-5BF81C74F136}"/>
              </a:ext>
            </a:extLst>
          </p:cNvPr>
          <p:cNvSpPr/>
          <p:nvPr/>
        </p:nvSpPr>
        <p:spPr>
          <a:xfrm>
            <a:off x="3428840" y="1177842"/>
            <a:ext cx="199288" cy="70433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右矢印 39">
            <a:extLst>
              <a:ext uri="{FF2B5EF4-FFF2-40B4-BE49-F238E27FC236}">
                <a16:creationId xmlns:a16="http://schemas.microsoft.com/office/drawing/2014/main" id="{C4543370-3CA1-C342-BA3B-E4F5464688E4}"/>
              </a:ext>
            </a:extLst>
          </p:cNvPr>
          <p:cNvSpPr/>
          <p:nvPr/>
        </p:nvSpPr>
        <p:spPr>
          <a:xfrm>
            <a:off x="4028312" y="1177842"/>
            <a:ext cx="304174" cy="70433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右矢印 40">
            <a:extLst>
              <a:ext uri="{FF2B5EF4-FFF2-40B4-BE49-F238E27FC236}">
                <a16:creationId xmlns:a16="http://schemas.microsoft.com/office/drawing/2014/main" id="{8CC82E03-89F0-E24A-90B2-04BE9C5B96E0}"/>
              </a:ext>
            </a:extLst>
          </p:cNvPr>
          <p:cNvSpPr/>
          <p:nvPr/>
        </p:nvSpPr>
        <p:spPr>
          <a:xfrm>
            <a:off x="4946241" y="2660196"/>
            <a:ext cx="304174" cy="70433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右矢印 41">
            <a:extLst>
              <a:ext uri="{FF2B5EF4-FFF2-40B4-BE49-F238E27FC236}">
                <a16:creationId xmlns:a16="http://schemas.microsoft.com/office/drawing/2014/main" id="{FB21C279-DBE9-1745-A3C3-9E3CC5247983}"/>
              </a:ext>
            </a:extLst>
          </p:cNvPr>
          <p:cNvSpPr/>
          <p:nvPr/>
        </p:nvSpPr>
        <p:spPr>
          <a:xfrm>
            <a:off x="5872796" y="3381884"/>
            <a:ext cx="304174" cy="70433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 name="グループ化 6"/>
          <p:cNvGrpSpPr/>
          <p:nvPr/>
        </p:nvGrpSpPr>
        <p:grpSpPr>
          <a:xfrm>
            <a:off x="2940360" y="1999358"/>
            <a:ext cx="3701980" cy="2402768"/>
            <a:chOff x="3494161" y="2001795"/>
            <a:chExt cx="4310652" cy="4522573"/>
          </a:xfrm>
        </p:grpSpPr>
        <p:sp>
          <p:nvSpPr>
            <p:cNvPr id="47" name="下矢印 46">
              <a:extLst>
                <a:ext uri="{FF2B5EF4-FFF2-40B4-BE49-F238E27FC236}">
                  <a16:creationId xmlns:a16="http://schemas.microsoft.com/office/drawing/2014/main" id="{E5A1007C-D569-8040-8216-EE12CB76EA50}"/>
                </a:ext>
              </a:extLst>
            </p:cNvPr>
            <p:cNvSpPr/>
            <p:nvPr/>
          </p:nvSpPr>
          <p:spPr>
            <a:xfrm flipV="1">
              <a:off x="3494161" y="2001795"/>
              <a:ext cx="586458" cy="436955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E9A4C153-C9E9-1B48-AFA2-954A8B5C0704}"/>
                </a:ext>
              </a:extLst>
            </p:cNvPr>
            <p:cNvSpPr/>
            <p:nvPr/>
          </p:nvSpPr>
          <p:spPr>
            <a:xfrm>
              <a:off x="7370692" y="5857097"/>
              <a:ext cx="434121" cy="50663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角丸四角形 45">
              <a:extLst>
                <a:ext uri="{FF2B5EF4-FFF2-40B4-BE49-F238E27FC236}">
                  <a16:creationId xmlns:a16="http://schemas.microsoft.com/office/drawing/2014/main" id="{198F0DB1-0DD0-1D44-A862-0C20E4A12708}"/>
                </a:ext>
              </a:extLst>
            </p:cNvPr>
            <p:cNvSpPr/>
            <p:nvPr/>
          </p:nvSpPr>
          <p:spPr>
            <a:xfrm>
              <a:off x="3639352" y="6215449"/>
              <a:ext cx="4165461" cy="308919"/>
            </a:xfrm>
            <a:prstGeom prst="roundRect">
              <a:avLst>
                <a:gd name="adj" fmla="val 486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フィードバック</a:t>
              </a:r>
            </a:p>
          </p:txBody>
        </p:sp>
      </p:grpSp>
      <p:sp>
        <p:nvSpPr>
          <p:cNvPr id="48" name="右矢印 47">
            <a:extLst>
              <a:ext uri="{FF2B5EF4-FFF2-40B4-BE49-F238E27FC236}">
                <a16:creationId xmlns:a16="http://schemas.microsoft.com/office/drawing/2014/main" id="{803FF799-6387-2245-AAA3-4E6823803E09}"/>
              </a:ext>
            </a:extLst>
          </p:cNvPr>
          <p:cNvSpPr/>
          <p:nvPr/>
        </p:nvSpPr>
        <p:spPr>
          <a:xfrm>
            <a:off x="272045" y="4172563"/>
            <a:ext cx="327458" cy="3089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04658050-E6C8-0A4F-A109-3CFABB26D187}"/>
              </a:ext>
            </a:extLst>
          </p:cNvPr>
          <p:cNvSpPr txBox="1"/>
          <p:nvPr/>
        </p:nvSpPr>
        <p:spPr>
          <a:xfrm>
            <a:off x="587141" y="4172563"/>
            <a:ext cx="2089033" cy="307777"/>
          </a:xfrm>
          <a:prstGeom prst="rect">
            <a:avLst/>
          </a:prstGeom>
          <a:noFill/>
        </p:spPr>
        <p:txBody>
          <a:bodyPr wrap="none" rtlCol="0">
            <a:spAutoFit/>
          </a:bodyPr>
          <a:lstStyle/>
          <a:p>
            <a:r>
              <a:rPr kumimoji="1" lang="ja-JP" altLang="en-US" sz="1400" dirty="0"/>
              <a:t>モノ</a:t>
            </a:r>
            <a:r>
              <a:rPr kumimoji="1" lang="en-US" altLang="ja-JP" sz="1400" dirty="0"/>
              <a:t>(</a:t>
            </a:r>
            <a:r>
              <a:rPr kumimoji="1" lang="ja-JP" altLang="en-US" sz="1400" dirty="0"/>
              <a:t>材料、情報</a:t>
            </a:r>
            <a:r>
              <a:rPr kumimoji="1" lang="en-US" altLang="ja-JP" sz="1400" dirty="0"/>
              <a:t>)</a:t>
            </a:r>
            <a:r>
              <a:rPr kumimoji="1" lang="ja-JP" altLang="en-US" sz="1400" dirty="0"/>
              <a:t>の流れ</a:t>
            </a:r>
          </a:p>
        </p:txBody>
      </p:sp>
      <p:sp>
        <p:nvSpPr>
          <p:cNvPr id="37" name="右矢印 36"/>
          <p:cNvSpPr/>
          <p:nvPr/>
        </p:nvSpPr>
        <p:spPr>
          <a:xfrm rot="19441793">
            <a:off x="5815015" y="2245265"/>
            <a:ext cx="419737" cy="611292"/>
          </a:xfrm>
          <a:prstGeom prst="rightArrow">
            <a:avLst/>
          </a:prstGeom>
          <a:solidFill>
            <a:srgbClr val="0000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6140695" y="1942412"/>
            <a:ext cx="2339102" cy="646331"/>
          </a:xfrm>
          <a:prstGeom prst="rect">
            <a:avLst/>
          </a:prstGeom>
          <a:noFill/>
        </p:spPr>
        <p:txBody>
          <a:bodyPr wrap="none" rtlCol="0">
            <a:spAutoFit/>
          </a:bodyPr>
          <a:lstStyle/>
          <a:p>
            <a:r>
              <a:rPr kumimoji="1" lang="ja-JP" altLang="en-US" sz="1200" dirty="0">
                <a:solidFill>
                  <a:srgbClr val="0000FF"/>
                </a:solidFill>
              </a:rPr>
              <a:t>・多種多量試料に最適化された</a:t>
            </a:r>
            <a:endParaRPr kumimoji="1" lang="en-US" altLang="ja-JP" sz="1200" dirty="0">
              <a:solidFill>
                <a:srgbClr val="0000FF"/>
              </a:solidFill>
            </a:endParaRPr>
          </a:p>
          <a:p>
            <a:r>
              <a:rPr kumimoji="1" lang="ja-JP" altLang="en-US" sz="1200" dirty="0">
                <a:solidFill>
                  <a:srgbClr val="0000FF"/>
                </a:solidFill>
              </a:rPr>
              <a:t>　計測環境・計測手法</a:t>
            </a:r>
            <a:endParaRPr kumimoji="1" lang="en-US" altLang="ja-JP" sz="1200" dirty="0">
              <a:solidFill>
                <a:srgbClr val="0000FF"/>
              </a:solidFill>
            </a:endParaRPr>
          </a:p>
          <a:p>
            <a:r>
              <a:rPr kumimoji="1" lang="ja-JP" altLang="en-US" sz="1200" dirty="0">
                <a:solidFill>
                  <a:srgbClr val="0000FF"/>
                </a:solidFill>
              </a:rPr>
              <a:t>・必要に応じた機器開発体制</a:t>
            </a:r>
          </a:p>
        </p:txBody>
      </p:sp>
      <p:sp>
        <p:nvSpPr>
          <p:cNvPr id="49" name="テキスト ボックス 48"/>
          <p:cNvSpPr txBox="1"/>
          <p:nvPr/>
        </p:nvSpPr>
        <p:spPr>
          <a:xfrm>
            <a:off x="6863395" y="2594659"/>
            <a:ext cx="2254143" cy="1015663"/>
          </a:xfrm>
          <a:prstGeom prst="rect">
            <a:avLst/>
          </a:prstGeom>
          <a:noFill/>
        </p:spPr>
        <p:txBody>
          <a:bodyPr wrap="none" rtlCol="0">
            <a:spAutoFit/>
          </a:bodyPr>
          <a:lstStyle/>
          <a:p>
            <a:r>
              <a:rPr kumimoji="1" lang="en-US" altLang="ja-JP" sz="1200" dirty="0">
                <a:solidFill>
                  <a:srgbClr val="0000FF"/>
                </a:solidFill>
              </a:rPr>
              <a:t>SR/TEM </a:t>
            </a:r>
            <a:r>
              <a:rPr kumimoji="1" lang="ja-JP" altLang="en-US" sz="1200" dirty="0">
                <a:solidFill>
                  <a:srgbClr val="0000FF"/>
                </a:solidFill>
              </a:rPr>
              <a:t>が生む情報に対応した</a:t>
            </a:r>
            <a:endParaRPr kumimoji="1" lang="en-US" altLang="ja-JP" sz="1200" dirty="0">
              <a:solidFill>
                <a:srgbClr val="0000FF"/>
              </a:solidFill>
            </a:endParaRPr>
          </a:p>
          <a:p>
            <a:r>
              <a:rPr kumimoji="1" lang="ja-JP" altLang="en-US" sz="1200" dirty="0">
                <a:solidFill>
                  <a:srgbClr val="0000FF"/>
                </a:solidFill>
              </a:rPr>
              <a:t>・</a:t>
            </a:r>
            <a:r>
              <a:rPr kumimoji="1" lang="ja-JP" altLang="en-US" sz="1200" dirty="0">
                <a:solidFill>
                  <a:srgbClr val="0000FF"/>
                </a:solidFill>
                <a:latin typeface="+mn-ea"/>
              </a:rPr>
              <a:t>機械学習型</a:t>
            </a:r>
            <a:endParaRPr kumimoji="1" lang="en-US" altLang="ja-JP" sz="1200" dirty="0">
              <a:solidFill>
                <a:srgbClr val="0000FF"/>
              </a:solidFill>
              <a:latin typeface="+mn-ea"/>
            </a:endParaRPr>
          </a:p>
          <a:p>
            <a:r>
              <a:rPr kumimoji="1" lang="ja-JP" altLang="en-US" sz="1200" dirty="0">
                <a:solidFill>
                  <a:srgbClr val="0000FF"/>
                </a:solidFill>
                <a:latin typeface="+mn-ea"/>
              </a:rPr>
              <a:t>　材料情報統合システム、</a:t>
            </a:r>
            <a:endParaRPr kumimoji="1" lang="en-US" altLang="ja-JP" sz="1200" dirty="0">
              <a:solidFill>
                <a:srgbClr val="0000FF"/>
              </a:solidFill>
              <a:latin typeface="+mn-ea"/>
            </a:endParaRPr>
          </a:p>
          <a:p>
            <a:r>
              <a:rPr kumimoji="1" lang="ja-JP" altLang="en-US" sz="1200" dirty="0">
                <a:solidFill>
                  <a:srgbClr val="0000FF"/>
                </a:solidFill>
                <a:latin typeface="+mn-ea"/>
              </a:rPr>
              <a:t>　三次元可視化システム</a:t>
            </a:r>
            <a:endParaRPr kumimoji="1" lang="en-US" altLang="ja-JP" sz="1200" dirty="0">
              <a:solidFill>
                <a:srgbClr val="0000FF"/>
              </a:solidFill>
              <a:latin typeface="+mn-ea"/>
            </a:endParaRPr>
          </a:p>
          <a:p>
            <a:r>
              <a:rPr kumimoji="1" lang="ja-JP" altLang="en-US" sz="1200" dirty="0">
                <a:solidFill>
                  <a:srgbClr val="0000FF"/>
                </a:solidFill>
                <a:latin typeface="+mn-ea"/>
              </a:rPr>
              <a:t>・</a:t>
            </a:r>
            <a:r>
              <a:rPr kumimoji="1" lang="en-US" altLang="ja-JP" sz="1200" dirty="0">
                <a:solidFill>
                  <a:srgbClr val="0000FF"/>
                </a:solidFill>
                <a:latin typeface="+mn-ea"/>
              </a:rPr>
              <a:t>AI</a:t>
            </a:r>
            <a:r>
              <a:rPr kumimoji="1" lang="ja-JP" altLang="en-US" sz="1200" dirty="0">
                <a:solidFill>
                  <a:srgbClr val="0000FF"/>
                </a:solidFill>
                <a:latin typeface="+mn-ea"/>
              </a:rPr>
              <a:t>支援実験計画システム</a:t>
            </a:r>
            <a:endParaRPr kumimoji="1" lang="ja-JP" altLang="en-US" sz="1200" dirty="0">
              <a:solidFill>
                <a:srgbClr val="0000FF"/>
              </a:solidFill>
            </a:endParaRPr>
          </a:p>
        </p:txBody>
      </p:sp>
      <p:sp>
        <p:nvSpPr>
          <p:cNvPr id="61" name="右矢印 60"/>
          <p:cNvSpPr/>
          <p:nvPr/>
        </p:nvSpPr>
        <p:spPr>
          <a:xfrm rot="19778713">
            <a:off x="6612180" y="3062194"/>
            <a:ext cx="366896" cy="611292"/>
          </a:xfrm>
          <a:prstGeom prst="rightArrow">
            <a:avLst/>
          </a:prstGeom>
          <a:solidFill>
            <a:srgbClr val="0000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57198" y="4646147"/>
            <a:ext cx="8725466" cy="646331"/>
          </a:xfrm>
          <a:prstGeom prst="rect">
            <a:avLst/>
          </a:prstGeom>
          <a:noFill/>
        </p:spPr>
        <p:txBody>
          <a:bodyPr wrap="none" rtlCol="0">
            <a:spAutoFit/>
          </a:bodyPr>
          <a:lstStyle/>
          <a:p>
            <a:r>
              <a:rPr kumimoji="1" lang="ja-JP" altLang="en-US" dirty="0"/>
              <a:t>このフィードバックループ</a:t>
            </a:r>
            <a:r>
              <a:rPr kumimoji="1" lang="ja-JP" altLang="en-US" b="1" dirty="0">
                <a:solidFill>
                  <a:srgbClr val="FF0000"/>
                </a:solidFill>
              </a:rPr>
              <a:t>「設計・合成・計測・解析のループ」</a:t>
            </a:r>
            <a:r>
              <a:rPr kumimoji="1" lang="ja-JP" altLang="en-US" dirty="0"/>
              <a:t>を確立すること、</a:t>
            </a:r>
            <a:endParaRPr kumimoji="1" lang="en-US" altLang="ja-JP" dirty="0"/>
          </a:p>
          <a:p>
            <a:r>
              <a:rPr kumimoji="1" lang="ja-JP" altLang="en-US" dirty="0"/>
              <a:t>これを迅速に回す、経験とノウハウの集合としての</a:t>
            </a:r>
            <a:r>
              <a:rPr kumimoji="1" lang="ja-JP" altLang="en-US" b="1" dirty="0">
                <a:solidFill>
                  <a:srgbClr val="FF0000"/>
                </a:solidFill>
              </a:rPr>
              <a:t>フレームワークの確立</a:t>
            </a:r>
            <a:r>
              <a:rPr kumimoji="1" lang="ja-JP" altLang="en-US" dirty="0"/>
              <a:t>が大目標</a:t>
            </a:r>
          </a:p>
        </p:txBody>
      </p:sp>
      <p:sp>
        <p:nvSpPr>
          <p:cNvPr id="9" name="テキスト ボックス 8"/>
          <p:cNvSpPr txBox="1"/>
          <p:nvPr/>
        </p:nvSpPr>
        <p:spPr>
          <a:xfrm>
            <a:off x="637601" y="1266771"/>
            <a:ext cx="2031325" cy="646331"/>
          </a:xfrm>
          <a:prstGeom prst="rect">
            <a:avLst/>
          </a:prstGeom>
          <a:noFill/>
        </p:spPr>
        <p:txBody>
          <a:bodyPr wrap="none" rtlCol="0">
            <a:spAutoFit/>
          </a:bodyPr>
          <a:lstStyle/>
          <a:p>
            <a:pPr algn="ctr"/>
            <a:r>
              <a:rPr kumimoji="1" lang="ja-JP" altLang="en-US" b="1" dirty="0">
                <a:solidFill>
                  <a:srgbClr val="0000FF"/>
                </a:solidFill>
              </a:rPr>
              <a:t>任意の材料開発を</a:t>
            </a:r>
            <a:endParaRPr kumimoji="1" lang="en-US" altLang="ja-JP" b="1" dirty="0">
              <a:solidFill>
                <a:srgbClr val="0000FF"/>
              </a:solidFill>
            </a:endParaRPr>
          </a:p>
          <a:p>
            <a:pPr algn="ctr"/>
            <a:r>
              <a:rPr kumimoji="1" lang="ja-JP" altLang="en-US" b="1" dirty="0">
                <a:solidFill>
                  <a:srgbClr val="0000FF"/>
                </a:solidFill>
              </a:rPr>
              <a:t>受け入れ可能</a:t>
            </a:r>
          </a:p>
        </p:txBody>
      </p:sp>
      <p:sp>
        <p:nvSpPr>
          <p:cNvPr id="10" name="テキスト ボックス 9"/>
          <p:cNvSpPr txBox="1"/>
          <p:nvPr/>
        </p:nvSpPr>
        <p:spPr>
          <a:xfrm>
            <a:off x="272045" y="5433128"/>
            <a:ext cx="8635697" cy="923330"/>
          </a:xfrm>
          <a:prstGeom prst="rect">
            <a:avLst/>
          </a:prstGeom>
          <a:noFill/>
        </p:spPr>
        <p:txBody>
          <a:bodyPr wrap="none" rtlCol="0">
            <a:spAutoFit/>
          </a:bodyPr>
          <a:lstStyle/>
          <a:p>
            <a:r>
              <a:rPr kumimoji="1" lang="ja-JP" altLang="en-US" dirty="0"/>
              <a:t>あいち</a:t>
            </a:r>
            <a:r>
              <a:rPr kumimoji="1" lang="en-US" altLang="ja-JP" dirty="0"/>
              <a:t>SR</a:t>
            </a:r>
            <a:r>
              <a:rPr kumimoji="1" lang="ja-JP" altLang="en-US" dirty="0" err="1"/>
              <a:t>、</a:t>
            </a:r>
            <a:r>
              <a:rPr kumimoji="1" lang="ja-JP" altLang="en-US" dirty="0"/>
              <a:t>名古屋大学</a:t>
            </a:r>
            <a:r>
              <a:rPr kumimoji="1" lang="en-US" altLang="ja-JP" dirty="0"/>
              <a:t>(</a:t>
            </a:r>
            <a:r>
              <a:rPr kumimoji="1" lang="ja-JP" altLang="en-US" dirty="0"/>
              <a:t>超高圧電子顕微鏡施設、シンクロトロン光研究センター</a:t>
            </a:r>
            <a:r>
              <a:rPr kumimoji="1" lang="en-US" altLang="ja-JP" dirty="0"/>
              <a:t>)</a:t>
            </a:r>
            <a:r>
              <a:rPr kumimoji="1" lang="ja-JP" altLang="en-US" dirty="0"/>
              <a:t>が</a:t>
            </a:r>
            <a:endParaRPr kumimoji="1" lang="en-US" altLang="ja-JP" dirty="0"/>
          </a:p>
          <a:p>
            <a:r>
              <a:rPr kumimoji="1" lang="ja-JP" altLang="en-US" dirty="0"/>
              <a:t>受け皿となり、確立したフィードバックのメリットを産業界が享受するための、</a:t>
            </a:r>
            <a:endParaRPr kumimoji="1" lang="en-US" altLang="ja-JP" dirty="0"/>
          </a:p>
          <a:p>
            <a:r>
              <a:rPr kumimoji="1" lang="ja-JP" altLang="en-US" b="1" dirty="0"/>
              <a:t>「</a:t>
            </a:r>
            <a:r>
              <a:rPr kumimoji="1" lang="ja-JP" altLang="en-US" b="1" dirty="0">
                <a:solidFill>
                  <a:srgbClr val="0000FF"/>
                </a:solidFill>
              </a:rPr>
              <a:t>モノづくり産業プラットフォーム」を構築</a:t>
            </a:r>
            <a:r>
              <a:rPr kumimoji="1" lang="ja-JP" altLang="en-US" dirty="0"/>
              <a:t>する。</a:t>
            </a:r>
          </a:p>
        </p:txBody>
      </p:sp>
    </p:spTree>
    <p:extLst>
      <p:ext uri="{BB962C8B-B14F-4D97-AF65-F5344CB8AC3E}">
        <p14:creationId xmlns:p14="http://schemas.microsoft.com/office/powerpoint/2010/main" val="30758682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2479</Words>
  <Application>Microsoft Office PowerPoint</Application>
  <PresentationFormat>画面に合わせる (4:3)</PresentationFormat>
  <Paragraphs>589</Paragraphs>
  <Slides>30</Slides>
  <Notes>6</Notes>
  <HiddenSlides>0</HiddenSlides>
  <MMClips>2</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2</vt:i4>
      </vt:variant>
      <vt:variant>
        <vt:lpstr>スライド タイトル</vt:lpstr>
      </vt:variant>
      <vt:variant>
        <vt:i4>30</vt:i4>
      </vt:variant>
    </vt:vector>
  </HeadingPairs>
  <TitlesOfParts>
    <vt:vector size="45" baseType="lpstr">
      <vt:lpstr>Hiragino Sans W6</vt:lpstr>
      <vt:lpstr>Meiryo UI</vt:lpstr>
      <vt:lpstr>ＭＳ Ｐゴシック</vt:lpstr>
      <vt:lpstr>ＭＳ 明朝</vt:lpstr>
      <vt:lpstr>メイリオ</vt:lpstr>
      <vt:lpstr>游ゴシック</vt:lpstr>
      <vt:lpstr>Arial</vt:lpstr>
      <vt:lpstr>Calibri</vt:lpstr>
      <vt:lpstr>Calibri Light</vt:lpstr>
      <vt:lpstr>Cambria Math</vt:lpstr>
      <vt:lpstr>Tahoma</vt:lpstr>
      <vt:lpstr>Times New Roman</vt:lpstr>
      <vt:lpstr>Office テーマ</vt:lpstr>
      <vt:lpstr>Image</vt:lpstr>
      <vt:lpstr>Chart</vt:lpstr>
      <vt:lpstr>あいちＳＲ、名古屋大学ＳＲ研究センター、 超高圧電顕施設の新たな連携に向けて 　 ―あいちＳＲの現状と名古屋大学ＳＲ研究センターの役割―</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あいちSR、名古屋大学SR研究センター、超高圧電顕施設の 新たな連携に向けて　 ―あいちSRの現状と名古屋大学SR研究センターの役割―</dc:title>
  <dc:creator>Bown Ax</dc:creator>
  <cp:lastModifiedBy>TB MS</cp:lastModifiedBy>
  <cp:revision>65</cp:revision>
  <dcterms:created xsi:type="dcterms:W3CDTF">2019-09-24T09:20:03Z</dcterms:created>
  <dcterms:modified xsi:type="dcterms:W3CDTF">2019-09-30T00:51:40Z</dcterms:modified>
</cp:coreProperties>
</file>